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2"/>
  </p:notesMasterIdLst>
  <p:sldIdLst>
    <p:sldId id="256" r:id="rId2"/>
    <p:sldId id="395" r:id="rId3"/>
    <p:sldId id="396" r:id="rId4"/>
    <p:sldId id="442" r:id="rId5"/>
    <p:sldId id="516" r:id="rId6"/>
    <p:sldId id="517" r:id="rId7"/>
    <p:sldId id="447" r:id="rId8"/>
    <p:sldId id="448" r:id="rId9"/>
    <p:sldId id="482" r:id="rId10"/>
    <p:sldId id="524" r:id="rId11"/>
    <p:sldId id="449" r:id="rId12"/>
    <p:sldId id="503" r:id="rId13"/>
    <p:sldId id="499" r:id="rId14"/>
    <p:sldId id="485" r:id="rId15"/>
    <p:sldId id="501" r:id="rId16"/>
    <p:sldId id="484" r:id="rId17"/>
    <p:sldId id="531" r:id="rId18"/>
    <p:sldId id="325" r:id="rId19"/>
    <p:sldId id="440" r:id="rId20"/>
    <p:sldId id="526" r:id="rId21"/>
    <p:sldId id="486" r:id="rId22"/>
    <p:sldId id="514" r:id="rId23"/>
    <p:sldId id="521" r:id="rId24"/>
    <p:sldId id="496" r:id="rId25"/>
    <p:sldId id="530" r:id="rId26"/>
    <p:sldId id="471" r:id="rId27"/>
    <p:sldId id="529" r:id="rId28"/>
    <p:sldId id="532" r:id="rId29"/>
    <p:sldId id="473" r:id="rId30"/>
    <p:sldId id="505" r:id="rId31"/>
    <p:sldId id="527" r:id="rId32"/>
    <p:sldId id="405" r:id="rId33"/>
    <p:sldId id="518" r:id="rId34"/>
    <p:sldId id="519" r:id="rId35"/>
    <p:sldId id="432" r:id="rId36"/>
    <p:sldId id="520" r:id="rId37"/>
    <p:sldId id="492" r:id="rId38"/>
    <p:sldId id="513" r:id="rId39"/>
    <p:sldId id="528" r:id="rId40"/>
    <p:sldId id="508" r:id="rId4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66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560" autoAdjust="0"/>
  </p:normalViewPr>
  <p:slideViewPr>
    <p:cSldViewPr>
      <p:cViewPr>
        <p:scale>
          <a:sx n="70" d="100"/>
          <a:sy n="70" d="100"/>
        </p:scale>
        <p:origin x="-1374" y="-2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529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530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530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530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530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530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5305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06735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782288"/>
      </p:ext>
    </p:extLst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15861"/>
      </p:ext>
    </p:extLst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83318"/>
      </p:ext>
    </p:extLst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393042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15148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1403536"/>
      </p:ext>
    </p:extLst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485093"/>
      </p:ext>
    </p:extLst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572916"/>
      </p:ext>
    </p:extLst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520147"/>
      </p:ext>
    </p:extLst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602454"/>
      </p:ext>
    </p:extLst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4406052"/>
      </p:ext>
    </p:extLst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94981257"/>
      </p:ext>
    </p:extLst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30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31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20" r:id="rId1"/>
    <p:sldLayoutId id="2147489721" r:id="rId2"/>
    <p:sldLayoutId id="2147489722" r:id="rId3"/>
    <p:sldLayoutId id="2147489723" r:id="rId4"/>
    <p:sldLayoutId id="2147489724" r:id="rId5"/>
    <p:sldLayoutId id="2147489725" r:id="rId6"/>
    <p:sldLayoutId id="2147489726" r:id="rId7"/>
    <p:sldLayoutId id="2147489727" r:id="rId8"/>
    <p:sldLayoutId id="2147489728" r:id="rId9"/>
    <p:sldLayoutId id="2147489729" r:id="rId10"/>
    <p:sldLayoutId id="2147489730" r:id="rId11"/>
    <p:sldLayoutId id="2147489731" r:id="rId12"/>
  </p:sldLayoutIdLst>
  <p:transition spd="med">
    <p:wipe dir="d"/>
  </p:transition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kolcham.schoolrm.ru/sveden/employees/19560/24996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8245475" cy="3925888"/>
          </a:xfrm>
        </p:spPr>
        <p:txBody>
          <a:bodyPr lIns="90000" tIns="46800" rIns="90000" bIns="46800"/>
          <a:lstStyle/>
          <a:p>
            <a:pPr algn="l" defTabSz="914400" eaLnBrk="1" hangingPunct="1">
              <a:lnSpc>
                <a:spcPct val="100000"/>
              </a:lnSpc>
            </a:pPr>
            <a:r>
              <a:rPr lang="ru-RU" altLang="ru-RU" sz="3200" i="1" smtClean="0">
                <a:solidFill>
                  <a:srgbClr val="002060"/>
                </a:solidFill>
              </a:rPr>
              <a:t>       </a:t>
            </a:r>
            <a:r>
              <a:rPr lang="ru-RU" altLang="ru-RU" sz="2000" i="1" smtClean="0">
                <a:solidFill>
                  <a:srgbClr val="002060"/>
                </a:solidFill>
              </a:rPr>
              <a:t>Министерство образования РМ</a:t>
            </a:r>
            <a:r>
              <a:rPr lang="ru-RU" altLang="ru-RU" sz="4000" i="1" smtClean="0">
                <a:solidFill>
                  <a:srgbClr val="CC0000"/>
                </a:solidFill>
              </a:rPr>
              <a:t/>
            </a:r>
            <a:br>
              <a:rPr lang="ru-RU" altLang="ru-RU" sz="4000" i="1" smtClean="0">
                <a:solidFill>
                  <a:srgbClr val="CC0000"/>
                </a:solidFill>
              </a:rPr>
            </a:br>
            <a:r>
              <a:rPr lang="ru-RU" altLang="ru-RU" sz="2800" i="1" smtClean="0">
                <a:solidFill>
                  <a:srgbClr val="CC0000"/>
                </a:solidFill>
              </a:rPr>
              <a:t>         </a:t>
            </a:r>
            <a:br>
              <a:rPr lang="ru-RU" altLang="ru-RU" sz="2800" i="1" smtClean="0">
                <a:solidFill>
                  <a:srgbClr val="CC0000"/>
                </a:solidFill>
              </a:rPr>
            </a:br>
            <a:r>
              <a:rPr lang="ru-RU" altLang="ru-RU" sz="2800" i="1" smtClean="0">
                <a:solidFill>
                  <a:srgbClr val="C00000"/>
                </a:solidFill>
              </a:rPr>
              <a:t>               Портфолио</a:t>
            </a:r>
            <a:r>
              <a:rPr lang="ru-RU" altLang="ru-RU" sz="4000" i="1" smtClean="0">
                <a:solidFill>
                  <a:srgbClr val="CC0000"/>
                </a:solidFill>
              </a:rPr>
              <a:t/>
            </a:r>
            <a:br>
              <a:rPr lang="ru-RU" altLang="ru-RU" sz="4000" i="1" smtClean="0">
                <a:solidFill>
                  <a:srgbClr val="CC0000"/>
                </a:solidFill>
              </a:rPr>
            </a:br>
            <a:r>
              <a:rPr lang="ru-RU" altLang="ru-RU" sz="2400" i="1" smtClean="0">
                <a:solidFill>
                  <a:srgbClr val="CC0000"/>
                </a:solidFill>
              </a:rPr>
              <a:t>Кузоятовой Светланы Ивановны</a:t>
            </a:r>
            <a:r>
              <a:rPr lang="ru-RU" altLang="ru-RU" sz="2400" smtClean="0">
                <a:solidFill>
                  <a:srgbClr val="C00000"/>
                </a:solidFill>
              </a:rPr>
              <a:t>- </a:t>
            </a:r>
            <a:r>
              <a:rPr lang="ru-RU" altLang="ru-RU" sz="2400" b="0" smtClean="0">
                <a:solidFill>
                  <a:srgbClr val="C00000"/>
                </a:solidFill>
              </a:rPr>
              <a:t/>
            </a:r>
            <a:br>
              <a:rPr lang="ru-RU" altLang="ru-RU" sz="2400" b="0" smtClean="0">
                <a:solidFill>
                  <a:srgbClr val="C00000"/>
                </a:solidFill>
              </a:rPr>
            </a:br>
            <a:r>
              <a:rPr lang="ru-RU" altLang="ru-RU" sz="2400" b="0" smtClean="0">
                <a:solidFill>
                  <a:srgbClr val="002060"/>
                </a:solidFill>
              </a:rPr>
              <a:t>                          </a:t>
            </a:r>
            <a:r>
              <a:rPr lang="ru-RU" altLang="ru-RU" sz="1800" b="0" smtClean="0">
                <a:solidFill>
                  <a:srgbClr val="002060"/>
                </a:solidFill>
              </a:rPr>
              <a:t>воспитателя</a:t>
            </a:r>
            <a:br>
              <a:rPr lang="ru-RU" altLang="ru-RU" sz="1800" b="0" smtClean="0">
                <a:solidFill>
                  <a:srgbClr val="002060"/>
                </a:solidFill>
              </a:rPr>
            </a:br>
            <a:r>
              <a:rPr lang="ru-RU" altLang="ru-RU" sz="1800" b="0" smtClean="0">
                <a:solidFill>
                  <a:srgbClr val="002060"/>
                </a:solidFill>
              </a:rPr>
              <a:t>  Структурного подразделения «Детский сад </a:t>
            </a:r>
            <a:br>
              <a:rPr lang="ru-RU" altLang="ru-RU" sz="1800" b="0" smtClean="0">
                <a:solidFill>
                  <a:srgbClr val="002060"/>
                </a:solidFill>
              </a:rPr>
            </a:br>
            <a:r>
              <a:rPr lang="ru-RU" altLang="ru-RU" sz="1800" b="0" smtClean="0">
                <a:solidFill>
                  <a:srgbClr val="002060"/>
                </a:solidFill>
              </a:rPr>
              <a:t>комбинированного вида «Колокольчик» муниципального </a:t>
            </a:r>
            <a:br>
              <a:rPr lang="ru-RU" altLang="ru-RU" sz="1800" b="0" smtClean="0">
                <a:solidFill>
                  <a:srgbClr val="002060"/>
                </a:solidFill>
              </a:rPr>
            </a:br>
            <a:r>
              <a:rPr lang="ru-RU" altLang="ru-RU" sz="1800" b="0" smtClean="0">
                <a:solidFill>
                  <a:srgbClr val="002060"/>
                </a:solidFill>
              </a:rPr>
              <a:t>бюджетного  дошкольного образовательного учреждения </a:t>
            </a:r>
            <a:br>
              <a:rPr lang="ru-RU" altLang="ru-RU" sz="1800" b="0" smtClean="0">
                <a:solidFill>
                  <a:srgbClr val="002060"/>
                </a:solidFill>
              </a:rPr>
            </a:br>
            <a:r>
              <a:rPr lang="ru-RU" altLang="ru-RU" sz="1800" b="0" smtClean="0">
                <a:solidFill>
                  <a:srgbClr val="002060"/>
                </a:solidFill>
              </a:rPr>
              <a:t>«Детский сад «Планета детства» комбинированного вида» пгт.Комсомольский Чамзинского муниципального района РМ</a:t>
            </a:r>
            <a:r>
              <a:rPr lang="ru-RU" altLang="ru-RU" sz="2400" b="0" smtClean="0">
                <a:solidFill>
                  <a:srgbClr val="002060"/>
                </a:solidFill>
              </a:rPr>
              <a:t/>
            </a:r>
            <a:br>
              <a:rPr lang="ru-RU" altLang="ru-RU" sz="2400" b="0" smtClean="0">
                <a:solidFill>
                  <a:srgbClr val="002060"/>
                </a:solidFill>
              </a:rPr>
            </a:br>
            <a:r>
              <a:rPr lang="ru-RU" altLang="ru-RU" sz="3200" b="0" i="1" smtClean="0">
                <a:solidFill>
                  <a:srgbClr val="002060"/>
                </a:solidFill>
              </a:rPr>
              <a:t/>
            </a:r>
            <a:br>
              <a:rPr lang="ru-RU" altLang="ru-RU" sz="3200" b="0" i="1" smtClean="0">
                <a:solidFill>
                  <a:srgbClr val="002060"/>
                </a:solidFill>
              </a:rPr>
            </a:br>
            <a:endParaRPr lang="ru-RU" altLang="ru-RU" sz="2800" i="1" smtClean="0">
              <a:solidFill>
                <a:srgbClr val="000099"/>
              </a:solidFill>
            </a:endParaRPr>
          </a:p>
        </p:txBody>
      </p:sp>
      <p:sp>
        <p:nvSpPr>
          <p:cNvPr id="14339" name="Прямоугольник 8"/>
          <p:cNvSpPr>
            <a:spLocks noChangeArrowheads="1"/>
          </p:cNvSpPr>
          <p:nvPr/>
        </p:nvSpPr>
        <p:spPr bwMode="auto">
          <a:xfrm>
            <a:off x="468313" y="3573463"/>
            <a:ext cx="7704137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14.02.1977</a:t>
            </a: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Мордовский педагогический институт имени М. Е.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диплом БВС 0603343, дата выдачи 26 июня 1999 года;</a:t>
            </a: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по программе «Педагогика и методика дошкольного образования», ГБУДПО «МРИО», диплом132403604037, дата выдачи: 28 апреля 2017г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 лет</a:t>
            </a: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Стаж работы в должности: 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5лет</a:t>
            </a:r>
            <a:endParaRPr lang="ru-RU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20лет</a:t>
            </a: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соответствие  занимаемой должности, </a:t>
            </a:r>
            <a:r>
              <a:rPr lang="ru-RU" alt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приказ №</a:t>
            </a:r>
            <a:r>
              <a:rPr lang="ru-RU" dirty="0"/>
              <a:t> </a:t>
            </a:r>
            <a:r>
              <a:rPr lang="ru-RU" dirty="0">
                <a:solidFill>
                  <a:srgbClr val="7030A0"/>
                </a:solidFill>
              </a:rPr>
              <a:t>172</a:t>
            </a:r>
            <a:r>
              <a:rPr lang="ru-RU" alt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 от 31.08.2018г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B80047"/>
              </a:solidFill>
              <a:latin typeface="Lucida Sans Unicode" pitchFamily="34" charset="0"/>
            </a:endParaRPr>
          </a:p>
        </p:txBody>
      </p:sp>
      <p:pic>
        <p:nvPicPr>
          <p:cNvPr id="14340" name="Picture 6" descr="Кузоятова  Светлана Ивановна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0"/>
            <a:ext cx="199707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1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176713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C:\Users\Анна\Downloads\001 (2)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0"/>
            <a:ext cx="4986337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1827213" y="127000"/>
            <a:ext cx="54848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конкурсах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00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27088" y="1557338"/>
          <a:ext cx="7808912" cy="4365625"/>
        </p:xfrm>
        <a:graphic>
          <a:graphicData uri="http://schemas.openxmlformats.org/drawingml/2006/table">
            <a:tbl>
              <a:tblPr/>
              <a:tblGrid>
                <a:gridCol w="207658"/>
                <a:gridCol w="1788486"/>
                <a:gridCol w="1490592"/>
                <a:gridCol w="1862756"/>
                <a:gridCol w="1118054"/>
                <a:gridCol w="1341366"/>
              </a:tblGrid>
              <a:tr h="8035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  конкурса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</a:t>
                      </a:r>
                      <a:endParaRPr lang="ru-RU" sz="16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конкурса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 проведения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Достижения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Мадяева</a:t>
                      </a:r>
                      <a:r>
                        <a:rPr lang="ru-RU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Полина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«Логические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задачки</a:t>
                      </a: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2020г.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степени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7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Калядин</a:t>
                      </a:r>
                      <a:r>
                        <a:rPr lang="ru-RU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Глеб</a:t>
                      </a:r>
                      <a:endParaRPr lang="ru-RU" sz="16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«Неопалимая</a:t>
                      </a:r>
                      <a:r>
                        <a:rPr lang="ru-RU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купина</a:t>
                      </a: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Темирбулатова</a:t>
                      </a:r>
                      <a:r>
                        <a:rPr lang="ru-RU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Луиза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6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Социокультурные</a:t>
                      </a:r>
                      <a:r>
                        <a:rPr lang="ru-RU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истоки</a:t>
                      </a: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  <a:r>
                        <a:rPr lang="ru-RU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степени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6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Мадяева</a:t>
                      </a:r>
                      <a:r>
                        <a:rPr lang="ru-RU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Полина</a:t>
                      </a:r>
                      <a:endParaRPr lang="ru-RU" sz="16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«Осенние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фантазии</a:t>
                      </a: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степени</a:t>
                      </a:r>
                    </a:p>
                    <a:p>
                      <a:pPr algn="ctr"/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6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Баймашова</a:t>
                      </a:r>
                      <a:r>
                        <a:rPr lang="ru-RU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Кира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«Неопалимая</a:t>
                      </a:r>
                      <a:r>
                        <a:rPr lang="ru-RU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купина</a:t>
                      </a: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 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188" y="620713"/>
          <a:ext cx="8208962" cy="4722812"/>
        </p:xfrm>
        <a:graphic>
          <a:graphicData uri="http://schemas.openxmlformats.org/drawingml/2006/table">
            <a:tbl>
              <a:tblPr/>
              <a:tblGrid>
                <a:gridCol w="360363"/>
                <a:gridCol w="1522412"/>
                <a:gridCol w="1657350"/>
                <a:gridCol w="1958975"/>
                <a:gridCol w="1281113"/>
                <a:gridCol w="1428750"/>
              </a:tblGrid>
              <a:tr h="892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Участник  конкурса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Название конкурса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проведения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Достижения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Аркадьев Егор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«Звезда спасения»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Всероссийский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2018г.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Кузоятова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Дарья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«Весна в окно стучится»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Всероссийский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Диплом 1степени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1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Рознова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Валерия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«Зимние фантазии»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Аркадьев Егор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«Новогодний серпантин»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Суняев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Кирилл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«Неопалимая Купина»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2018г.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:\Users\0D04~1\AppData\Local\Temp\Rar$DIa0.385\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260350"/>
            <a:ext cx="498792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Users\Анна\Desktop\атестация кузоятова\грамоты\выложить\1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97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C:\Users\Анна\Desktop\атестация кузоятова\грамоты\выложить\ДИПЛОМ_1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412875"/>
            <a:ext cx="3071812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 descr="https://upload2.schoolrm.ru/resize_cache/1321729/c3bed4c46e3bebf9034448fed65e7b8e/iblock/6ee/6eeb542e086e4a6b0c0c93548b9ce58d/965d198e7e9d1511931023b539dcfdc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3214688"/>
            <a:ext cx="3198812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:\Users\Анна\Desktop\атестация кузоятова\грамоты\выложить\809174ВО1.Б.2020.1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00338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C:\Users\Анна\Desktop\атестация кузоятова\грамоты\грамота 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484313"/>
            <a:ext cx="32400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C:\Users\Анна\Desktop\Сертификаты\729666ВО1.Б.2020.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609850"/>
            <a:ext cx="31321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:\Users\Анна\Desktop\Сертификаты\752377К1.1.2020.4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41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6" descr="https://upload2.schoolrm.ru/resize_cache/1808980/c3bed4c46e3bebf9034448fed65e7b8e/iblock/0e5/0e5cdb4de8daf8c8dd409b33c62939f2/56fc451a7cd6bc470b30f5a135effa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196975"/>
            <a:ext cx="31670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8" descr="https://upload2.schoolrm.ru/resize_cache/1321728/c3bed4c46e3bebf9034448fed65e7b8e/iblock/53e/53ef24056b70a117c74e9136acbb50c0/65dc5c5113f0c2ba38b6a8673cf4d9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87575"/>
            <a:ext cx="32766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upload2.schoolrm.ru/resize_cache/1321727/c3bed4c46e3bebf9034448fed65e7b8e/iblock/19a/19a69fe9bb241bc0ca0db71007e38659/b918a9c78c453e22ed6bb3e9d3c114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41438"/>
            <a:ext cx="5478463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2"/>
          <p:cNvSpPr>
            <a:spLocks noChangeArrowheads="1"/>
          </p:cNvSpPr>
          <p:nvPr/>
        </p:nvSpPr>
        <p:spPr bwMode="auto">
          <a:xfrm>
            <a:off x="762000" y="188913"/>
            <a:ext cx="83820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Wingdings 3" pitchFamily="18" charset="2"/>
              <a:buNone/>
            </a:pPr>
            <a:r>
              <a:rPr lang="ru-RU" alt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Wingdings 3" pitchFamily="18" charset="2"/>
              <a:buNone/>
            </a:pPr>
            <a:endParaRPr lang="ru-RU" altLang="ru-RU" b="1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63" y="1285875"/>
          <a:ext cx="8032750" cy="16462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0999"/>
                <a:gridCol w="5079992"/>
                <a:gridCol w="2571759"/>
              </a:tblGrid>
              <a:tr h="579226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программы</a:t>
                      </a:r>
                      <a:endParaRPr lang="ru-RU" sz="16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67012">
                <a:tc>
                  <a:txBody>
                    <a:bodyPr/>
                    <a:lstStyle/>
                    <a:p>
                      <a:pPr algn="ctr"/>
                      <a:r>
                        <a:rPr lang="ru-RU" sz="160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Дополнительная общеобразовательная общеразвивающая программа кружка «Весёлый</a:t>
                      </a: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мячик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</a:rPr>
                        <a:t>Муниципальный</a:t>
                      </a:r>
                    </a:p>
                    <a:p>
                      <a:pPr algn="ctr"/>
                      <a:endParaRPr lang="ru-RU" sz="160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:\Users\0D04~1\AppData\Local\Temp\Rar$DIa0.125\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4535488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 descr="C:\Users\0D04~1\AppData\Local\Temp\Rar$DIa0.253\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4831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5363" name="Picture 5" descr="C:\Users\0D04~1\AppData\Local\Temp\Rar$DIa0.770\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4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C:\Users\0D04~1\AppData\Local\Temp\Rar$DIa0.085\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500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3795" name="Picture 2" descr="C:\Users\0D04~1\AppData\Local\Temp\Rar$DIa0.938\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88913"/>
            <a:ext cx="4513263" cy="6224587"/>
          </a:xfr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574675"/>
          </a:xfrm>
        </p:spPr>
        <p:txBody>
          <a:bodyPr/>
          <a:lstStyle/>
          <a:p>
            <a:r>
              <a:rPr lang="ru-RU" altLang="ru-RU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692150"/>
          <a:ext cx="9001125" cy="3540125"/>
        </p:xfrm>
        <a:graphic>
          <a:graphicData uri="http://schemas.openxmlformats.org/drawingml/2006/table">
            <a:tbl>
              <a:tblPr/>
              <a:tblGrid>
                <a:gridCol w="290359"/>
                <a:gridCol w="871077"/>
                <a:gridCol w="1161435"/>
                <a:gridCol w="1669563"/>
                <a:gridCol w="2316621"/>
                <a:gridCol w="2692069"/>
              </a:tblGrid>
              <a:tr h="3339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Место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Тема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Название мероприятия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Сентябрь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2019г.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«ЦРР -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/с «Сказка»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«Использование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техник нетрадиционного рисования как средства развития способностей и воображения детей дошкольного возраста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Секционное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совещание воспитателей младших групп </a:t>
                      </a:r>
                      <a:r>
                        <a:rPr lang="ru-RU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Чамзинского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0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2018г.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«Д/с к/в «Колокольчик»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«Реализация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долгосрочного проекта «Скоро в школу» в подготовительной группе» </a:t>
                      </a:r>
                      <a:endParaRPr lang="ru-RU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Педагогический совет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9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Ноябрь 2018г.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«Д/с к/в «Колокольчик»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Образовательная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организация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«Этнокультурное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воспитание дошкольников посредством проектной деятельности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Педагогический совет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Декабрь 2019г.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«Д/с к/в «Колокольчик»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</a:rPr>
                        <a:t>Образовательной организации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«Воспитание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любви к родине средствами литературно-художественных произведений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Педагогический совет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5843" name="Picture 4" descr="C:\Users\Анна\Desktop\атестация кузоятова\аттестация\справка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3887787" cy="6408737"/>
          </a:xfrm>
          <a:noFill/>
        </p:spPr>
      </p:pic>
      <p:pic>
        <p:nvPicPr>
          <p:cNvPr id="35844" name="Picture 5" descr="C:\Users\0D04~1\AppData\Local\Temp\Rar$DIa0.100\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8913"/>
            <a:ext cx="4914900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:\Users\0D04~1\AppData\Local\Temp\Rar$DIa0.565\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464050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C:\Users\0D04~1\AppData\Local\Temp\Rar$DIa0.844\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5888"/>
            <a:ext cx="4481512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574675"/>
          </a:xfrm>
        </p:spPr>
        <p:txBody>
          <a:bodyPr/>
          <a:lstStyle/>
          <a:p>
            <a:r>
              <a:rPr lang="ru-RU" altLang="ru-RU" sz="200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r>
              <a:rPr lang="ru-RU" altLang="ru-RU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altLang="ru-RU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0825" y="785813"/>
          <a:ext cx="8678863" cy="3289300"/>
        </p:xfrm>
        <a:graphic>
          <a:graphicData uri="http://schemas.openxmlformats.org/drawingml/2006/table">
            <a:tbl>
              <a:tblPr/>
              <a:tblGrid>
                <a:gridCol w="248563"/>
                <a:gridCol w="725222"/>
                <a:gridCol w="1174164"/>
                <a:gridCol w="1236698"/>
                <a:gridCol w="2222158"/>
                <a:gridCol w="3072059"/>
              </a:tblGrid>
              <a:tr h="2438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Место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Тема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Название мероприятия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71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Апрель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2021г.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«Д/с к/в «Колокольчик»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«Путешествие в  мастерскую художника»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Методическое объединение для воспитателей средних групп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Чамзинского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муниципального района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6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Февраль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2018г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 «Д/с к/в «Колокольчик»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«Мордовские узоры»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Открытое занятие в ДОУ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Ноябрь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2019г.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 «Д/с к/в «Колокольчик»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«В гостях у бабушки Варвары»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Открытое занятие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вДОУ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5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Ноябрь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2019г.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 «Д/с к/в «Колокольчик»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Концерт ко Дню Матери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Концерт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 ведущая)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38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Май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2020г.</a:t>
                      </a: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 «Д/с к/в «Колокольчик»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Всероссийский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«Окна Победы»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«Бессмертный полк </a:t>
                      </a:r>
                      <a:r>
                        <a:rPr lang="ru-RU" sz="1200" dirty="0" err="1" smtClean="0">
                          <a:latin typeface="Calibri"/>
                          <a:ea typeface="Calibri"/>
                          <a:cs typeface="Times New Roman"/>
                        </a:rPr>
                        <a:t>онлайн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«Дети Победы»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Всероссийские акции </a:t>
                      </a:r>
                      <a:r>
                        <a:rPr lang="ru-RU" sz="1200" dirty="0" err="1" smtClean="0">
                          <a:latin typeface="Calibri"/>
                          <a:ea typeface="Calibri"/>
                          <a:cs typeface="Times New Roman"/>
                        </a:rPr>
                        <a:t>онлайн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33" marR="445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0D04~1\AppData\Local\Temp\Rar$DIa0.876\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5888"/>
            <a:ext cx="5472112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C:\Users\0D04~1\AppData\Local\Temp\Rar$DIa0.349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446405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C:\Users\0D04~1\AppData\Local\Temp\Rar$DIa0.801\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4831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0D04~1\AppData\Local\Temp\Rar$DIa0.618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446405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C:\Users\0D04~1\AppData\Local\Temp\Rar$DIa0.607\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6990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574675"/>
          </a:xfrm>
        </p:spPr>
        <p:txBody>
          <a:bodyPr/>
          <a:lstStyle/>
          <a:p>
            <a:r>
              <a:rPr lang="ru-RU" altLang="ru-RU" sz="200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Экспертная деятельность </a:t>
            </a:r>
            <a:r>
              <a:rPr lang="ru-RU" altLang="ru-RU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altLang="ru-RU" smtClean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1"/>
          <p:cNvSpPr>
            <a:spLocks noChangeArrowheads="1"/>
          </p:cNvSpPr>
          <p:nvPr/>
        </p:nvSpPr>
        <p:spPr bwMode="auto">
          <a:xfrm>
            <a:off x="0" y="214313"/>
            <a:ext cx="8929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 – педагогическая активность педагога: участие в комиссиях, в педагогических сообществах, в жюри конкурсов</a:t>
            </a:r>
            <a:endParaRPr lang="ru-RU" altLang="ru-RU" b="1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71513" y="1906588"/>
          <a:ext cx="7315200" cy="1493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8142"/>
                <a:gridCol w="3490458"/>
                <a:gridCol w="1578074"/>
                <a:gridCol w="1698526"/>
              </a:tblGrid>
              <a:tr h="3353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</a:tr>
              <a:tr h="5792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Член профсоюзного комитета ДОУ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 организации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/>
                </a:tc>
              </a:tr>
              <a:tr h="5792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Член жури  конкурса «Лучший педагог года»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10.09.2021г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/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2612" y="0"/>
            <a:ext cx="8568952" cy="2276872"/>
          </a:xfr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t" anchorCtr="0"/>
          <a:lstStyle/>
          <a:p>
            <a:pPr defTabSz="914400" eaLnBrk="1" hangingPunct="1">
              <a:lnSpc>
                <a:spcPct val="100000"/>
              </a:lnSpc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Представление собственного инновационного педагогического опыта</a:t>
            </a:r>
            <a:b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теме:</a:t>
            </a:r>
            <a:r>
              <a:rPr lang="ru-RU" altLang="ru-RU" sz="1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"Развитие творческих способностей у детей дошкольного</a:t>
            </a:r>
            <a:br>
              <a:rPr lang="ru-RU" alt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возраста через нетрадиционную технику рисования" </a:t>
            </a:r>
            <a:br>
              <a:rPr lang="ru-RU" alt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Видео НОД  в средней группе </a:t>
            </a:r>
            <a:r>
              <a:rPr lang="ru-RU" alt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«Путешествие  в мастерскую художника»</a:t>
            </a:r>
            <a:br>
              <a:rPr lang="ru-RU" alt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https://dskolcham.schoolrm.ru/sveden/employees/19560/249961/</a:t>
            </a:r>
            <a:endParaRPr lang="ru-RU" altLang="ru-RU" sz="1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C:\Users\0D04~1\AppData\Local\Temp\Rar$DIa0.040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2"/>
            <a:ext cx="4987925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C:\Users\0D04~1\AppData\Local\Temp\Rar$DIa0.701\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33375"/>
            <a:ext cx="5445125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Анна\Desktop\атестация кузоятова\грамоты\выложить\1418513-148-149-s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333375"/>
            <a:ext cx="48482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671513" y="0"/>
            <a:ext cx="7789862" cy="785813"/>
          </a:xfrm>
        </p:spPr>
        <p:txBody>
          <a:bodyPr/>
          <a:lstStyle/>
          <a:p>
            <a:r>
              <a:rPr lang="ru-RU" altLang="ru-RU" sz="1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46083" name="Picture 4" descr="C:\Users\0D04~1\AppData\Local\Temp\Rar$DIa0.132\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0713"/>
            <a:ext cx="4392613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C:\Users\0D04~1\AppData\Local\Temp\Rar$DIa0.652\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713"/>
            <a:ext cx="4410075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671513" y="260350"/>
            <a:ext cx="7789862" cy="647700"/>
          </a:xfrm>
        </p:spPr>
        <p:txBody>
          <a:bodyPr/>
          <a:lstStyle/>
          <a:p>
            <a:pPr eaLnBrk="1" hangingPunct="1"/>
            <a:r>
              <a:rPr lang="ru-RU" altLang="ru-RU" sz="1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47107" name="Picture 4" descr="C:\Users\0D04~1\AppData\Local\Temp\Rar$DIa0.604\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36613"/>
            <a:ext cx="5761038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696913"/>
          </a:xfrm>
        </p:spPr>
        <p:txBody>
          <a:bodyPr/>
          <a:lstStyle/>
          <a:p>
            <a:pPr eaLnBrk="1" hangingPunct="1"/>
            <a:r>
              <a:rPr lang="ru-RU" altLang="ru-RU" sz="1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–неблагополучных семей </a:t>
            </a:r>
          </a:p>
        </p:txBody>
      </p:sp>
      <p:pic>
        <p:nvPicPr>
          <p:cNvPr id="48131" name="Picture 4" descr="C:\Users\0D04~1\AppData\Local\Temp\Rar$DIa0.191\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81075"/>
            <a:ext cx="56165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857250" y="357188"/>
            <a:ext cx="7858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1600" i="1">
              <a:solidFill>
                <a:srgbClr val="990033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8313" y="981075"/>
          <a:ext cx="8128000" cy="5181600"/>
        </p:xfrm>
        <a:graphic>
          <a:graphicData uri="http://schemas.openxmlformats.org/drawingml/2006/table">
            <a:tbl>
              <a:tblPr/>
              <a:tblGrid>
                <a:gridCol w="440140"/>
                <a:gridCol w="2325933"/>
                <a:gridCol w="1902816"/>
                <a:gridCol w="1902816"/>
                <a:gridCol w="1556296"/>
              </a:tblGrid>
              <a:tr h="9449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Название конкурса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Уровень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Достижение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Дата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8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Международная профессиональная олимпиада для работников образовательных организаций по теме: «Мнемоника- техника для быстрого запоминания информации»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Российский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Диплом 2 степени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00050" marR="0" lvl="0" indent="-400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2018г.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3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Международная профессиональная олимпиада для работников образовательных организаций по теме: «Формирование читательской компетентности у воспитанников и учащихся образовательной организации»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Российский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 Диплом 1 степени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00050" marR="0" lvl="0" indent="-400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2018г.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C:\Users\Анна\Desktop\Сертификаты\699976Ф1.Б.2020.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464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C:\Users\Анна\Desktop\Сертификаты\768067Ф1.Б.2020.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857250" y="357188"/>
            <a:ext cx="7858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1600" i="1">
              <a:solidFill>
                <a:srgbClr val="990033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42938" y="1143000"/>
          <a:ext cx="8128000" cy="5673725"/>
        </p:xfrm>
        <a:graphic>
          <a:graphicData uri="http://schemas.openxmlformats.org/drawingml/2006/table">
            <a:tbl>
              <a:tblPr/>
              <a:tblGrid>
                <a:gridCol w="574675"/>
                <a:gridCol w="3036887"/>
                <a:gridCol w="2484438"/>
                <a:gridCol w="2032000"/>
              </a:tblGrid>
              <a:tr h="632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Поощрения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Уровень 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Дата 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01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Благодарственное письмо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Республиканский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2018 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01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Благодарность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2020г.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01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Благодарственное письмо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Международный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2020г.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01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Благодарность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Международный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2017г.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01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Грамота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2018г.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01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Благодарственное письмо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Международный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2020г.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C:\Users\Анна\Desktop\атестация кузоятова\грамоты\благодарност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4" descr="C:\Users\Анна\Desktop\атестация кузоятова\грамоты\благодарность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5888"/>
            <a:ext cx="442753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Анна\Desktop\Сертификаты\752377К1.Б.2020.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5888"/>
            <a:ext cx="4643437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C:\Users\Анна\Desktop\атестация кузоятова\грамоты\выложить\БЛАГ КУРАТОРУ_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319588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187450" y="260350"/>
            <a:ext cx="7789863" cy="865188"/>
          </a:xfrm>
        </p:spPr>
        <p:txBody>
          <a:bodyPr/>
          <a:lstStyle/>
          <a:p>
            <a:r>
              <a:rPr lang="ru-RU" altLang="ru-RU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 </a:t>
            </a: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pic>
        <p:nvPicPr>
          <p:cNvPr id="17411" name="Picture 2" descr="F:\2017 - ЭКСПЕРИМЕНТАЛЬНАЯ ПЛОЩАДКА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424815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F:\2017 - ЭКСПЕРИМЕНТАЛЬНАЯ ПЛОЩАДКА\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92150"/>
            <a:ext cx="446405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C:\Users\Анна\Desktop\атестация кузоятова\грамоты\выложить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C:\Users\Анна\Downloads\002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214938" y="2430463"/>
          <a:ext cx="3284537" cy="212844"/>
        </p:xfrm>
        <a:graphic>
          <a:graphicData uri="http://schemas.openxmlformats.org/drawingml/2006/table">
            <a:tbl>
              <a:tblPr/>
              <a:tblGrid>
                <a:gridCol w="3284537"/>
              </a:tblGrid>
              <a:tr h="2127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91424" marR="91424" marT="45462" marB="45462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8440" name="Picture 3" descr="C:\Users\0D04~1\AppData\Local\Temp\Rar$DIa0.982\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392612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 descr="C:\Users\0D04~1\AppData\Local\Temp\Rar$DIa0.278\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392613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841375"/>
          </a:xfrm>
        </p:spPr>
        <p:txBody>
          <a:bodyPr/>
          <a:lstStyle/>
          <a:p>
            <a:r>
              <a:rPr lang="ru-RU" altLang="ru-RU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</p:txBody>
      </p:sp>
      <p:pic>
        <p:nvPicPr>
          <p:cNvPr id="19459" name="Picture 4" descr="C:\Users\0D04~1\AppData\Local\Temp\Rar$DIa0.138\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08050"/>
            <a:ext cx="5688012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003300"/>
          </a:xfrm>
        </p:spPr>
        <p:txBody>
          <a:bodyPr/>
          <a:lstStyle/>
          <a:p>
            <a:r>
              <a:rPr lang="ru-RU" altLang="ru-RU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altLang="ru-RU" sz="200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908050"/>
          <a:ext cx="8607424" cy="5984885"/>
        </p:xfrm>
        <a:graphic>
          <a:graphicData uri="http://schemas.openxmlformats.org/drawingml/2006/table">
            <a:tbl>
              <a:tblPr/>
              <a:tblGrid>
                <a:gridCol w="2530648"/>
                <a:gridCol w="1945570"/>
                <a:gridCol w="1908740"/>
                <a:gridCol w="2222466"/>
              </a:tblGrid>
              <a:tr h="2438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</a:t>
                      </a:r>
                      <a:r>
                        <a:rPr lang="ru-RU" sz="16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публикации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 публикаций</a:t>
                      </a: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 </a:t>
                      </a:r>
                      <a:r>
                        <a:rPr lang="ru-RU" sz="16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публикации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9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Конспект НОД по познавательному развитию в подготовительной группе «Путешествие в город профессий»</a:t>
                      </a: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2020-12-06</a:t>
                      </a:r>
                      <a:endParaRPr lang="ru-RU" sz="16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https://compedu.ru/</a:t>
                      </a:r>
                      <a:endParaRPr lang="ru-RU" sz="16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Отчетная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презентация по нравственно-патриотическому воспитанию во второй младшей группе</a:t>
                      </a:r>
                      <a:endParaRPr lang="ru-RU" sz="16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</a:t>
                      </a:r>
                      <a:endParaRPr lang="ru-RU" sz="16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2020-12-06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6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https://compedu.ru/</a:t>
                      </a:r>
                      <a:endParaRPr lang="ru-RU" sz="16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0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Долгосрочный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проект «Юные поварята – творцы хорошего настроения»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Региональный</a:t>
                      </a:r>
                      <a:endParaRPr lang="ru-RU" sz="16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2018г.</a:t>
                      </a:r>
                      <a:endParaRPr lang="ru-RU" sz="16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Лучшие практики республики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Мордовия</a:t>
                      </a:r>
                      <a:endParaRPr lang="ru-RU" sz="16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5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Использование техники нетрадиционного рисования как средство развития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творческих способностей и воображения у детей дошкольного возраста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2021-01-19</a:t>
                      </a: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https://</a:t>
                      </a:r>
                      <a:r>
                        <a:rPr lang="ru-RU" sz="1400" dirty="0" err="1" smtClean="0"/>
                        <a:t>апр-ель.рф</a:t>
                      </a:r>
                      <a:r>
                        <a:rPr lang="ru-RU" sz="1400" dirty="0" smtClean="0"/>
                        <a:t>/</a:t>
                      </a:r>
                      <a:r>
                        <a:rPr lang="en-US" sz="1400" dirty="0" err="1" smtClean="0"/>
                        <a:t>sbornik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37" marR="63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Users\Анна\Desktop\атестация кузоятова\грамоты\выложить\Свидетельство Конспект НОД по познавательному развитию в подготовительной группе «Путешествие в город профессий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284663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C:\Users\Анна\Desktop\атестация кузоятова\грамоты\выложить\Свидетельство Отчетная презентация по нравственно-патриотическому воспитанию во второй младшей группе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60350"/>
            <a:ext cx="47164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1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3960812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2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76250"/>
            <a:ext cx="3744913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4564576</TotalTime>
  <Words>807</Words>
  <Application>Microsoft Office PowerPoint</Application>
  <PresentationFormat>Экран (4:3)</PresentationFormat>
  <Paragraphs>267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1_Тема Office</vt:lpstr>
      <vt:lpstr>       Министерство образования РМ                          Портфолио Кузоятовой Светланы Ивановны-                            воспитателя   Структурного подразделения «Детский сад  комбинированного вида «Колокольчик» муниципального  бюджетного  дошкольного образовательного учреждения  «Детский сад «Планета детства» комбинированного вида» пгт.Комсомольский Чамзинского муниципального района РМ  </vt:lpstr>
      <vt:lpstr>Презентация PowerPoint</vt:lpstr>
      <vt:lpstr>Представление собственного инновационного педагогического опыта по теме:   "Развитие творческих способностей у детей дошкольного  возраста через нетрадиционную технику рисования"   Видео НОД  в средней группе  «Путешествие  в мастерскую художника»  https://dskolcham.schoolrm.ru/sveden/employees/19560/249961/</vt:lpstr>
      <vt:lpstr>1. Участие в инновационной (экспериментальной) деятельности  </vt:lpstr>
      <vt:lpstr>Презентация PowerPoint</vt:lpstr>
      <vt:lpstr>2. Наставничество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Выступления</vt:lpstr>
      <vt:lpstr>Презентация PowerPoint</vt:lpstr>
      <vt:lpstr>Презентация PowerPoint</vt:lpstr>
      <vt:lpstr>7. Проведение открытых занятий, мастер-классов, мероприятий </vt:lpstr>
      <vt:lpstr>Презентация PowerPoint</vt:lpstr>
      <vt:lpstr>Презентация PowerPoint</vt:lpstr>
      <vt:lpstr>Презентация PowerPoint</vt:lpstr>
      <vt:lpstr>8. Экспертная деятельность  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</vt:lpstr>
      <vt:lpstr>11. Качество взаимодействия с родителями</vt:lpstr>
      <vt:lpstr>12. Работа с детьми из социально –неблагополучных семей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Колокольчик</cp:lastModifiedBy>
  <cp:revision>441</cp:revision>
  <cp:lastPrinted>2019-09-22T14:18:12Z</cp:lastPrinted>
  <dcterms:created xsi:type="dcterms:W3CDTF">2010-08-04T11:06:49Z</dcterms:created>
  <dcterms:modified xsi:type="dcterms:W3CDTF">2021-10-08T16:22:42Z</dcterms:modified>
</cp:coreProperties>
</file>