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44"/>
  </p:notesMasterIdLst>
  <p:sldIdLst>
    <p:sldId id="256" r:id="rId2"/>
    <p:sldId id="308" r:id="rId3"/>
    <p:sldId id="309" r:id="rId4"/>
    <p:sldId id="310" r:id="rId5"/>
    <p:sldId id="311" r:id="rId6"/>
    <p:sldId id="402" r:id="rId7"/>
    <p:sldId id="382" r:id="rId8"/>
    <p:sldId id="398" r:id="rId9"/>
    <p:sldId id="314" r:id="rId10"/>
    <p:sldId id="384" r:id="rId11"/>
    <p:sldId id="401" r:id="rId12"/>
    <p:sldId id="407" r:id="rId13"/>
    <p:sldId id="365" r:id="rId14"/>
    <p:sldId id="389" r:id="rId15"/>
    <p:sldId id="368" r:id="rId16"/>
    <p:sldId id="390" r:id="rId17"/>
    <p:sldId id="385" r:id="rId18"/>
    <p:sldId id="373" r:id="rId19"/>
    <p:sldId id="334" r:id="rId20"/>
    <p:sldId id="392" r:id="rId21"/>
    <p:sldId id="403" r:id="rId22"/>
    <p:sldId id="395" r:id="rId23"/>
    <p:sldId id="320" r:id="rId24"/>
    <p:sldId id="386" r:id="rId25"/>
    <p:sldId id="399" r:id="rId26"/>
    <p:sldId id="362" r:id="rId27"/>
    <p:sldId id="322" r:id="rId28"/>
    <p:sldId id="405" r:id="rId29"/>
    <p:sldId id="393" r:id="rId30"/>
    <p:sldId id="394" r:id="rId31"/>
    <p:sldId id="408" r:id="rId32"/>
    <p:sldId id="380" r:id="rId33"/>
    <p:sldId id="324" r:id="rId34"/>
    <p:sldId id="406" r:id="rId35"/>
    <p:sldId id="400" r:id="rId36"/>
    <p:sldId id="376" r:id="rId37"/>
    <p:sldId id="326" r:id="rId38"/>
    <p:sldId id="377" r:id="rId39"/>
    <p:sldId id="388" r:id="rId40"/>
    <p:sldId id="379" r:id="rId41"/>
    <p:sldId id="391" r:id="rId42"/>
    <p:sldId id="329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987" autoAdjust="0"/>
    <p:restoredTop sz="95878" autoAdjust="0"/>
  </p:normalViewPr>
  <p:slideViewPr>
    <p:cSldViewPr snapToGrid="0">
      <p:cViewPr varScale="1">
        <p:scale>
          <a:sx n="112" d="100"/>
          <a:sy n="112" d="100"/>
        </p:scale>
        <p:origin x="11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png"/><Relationship Id="rId1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59916-F4B2-4C4F-A7EE-8364137FCEF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6299A-8659-42DB-A733-2B80E6F67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84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3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737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64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541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95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630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41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06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68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8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1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83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9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27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3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27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3A85A-AE09-4051-82D3-A0E769B4C361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D8622-A26A-4C59-A6E1-8EC45FC2F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982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emf"/><Relationship Id="rId4" Type="http://schemas.openxmlformats.org/officeDocument/2006/relationships/package" Target="../embeddings/_________Microsoft_Word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62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ds3sar.schoolrm.ru/sveden/employees/41767/399775/%D0%A0%D0%B5%D0%BA%D0%BE%D0%BC%D0%B5%D0%BD%D0%B4%D0%BE%D0%B2%D0%B0%D0%BD%D0%BE%20%D0%BA%20%D0%BF%D0%B5%D1%87%D0%B0%D1%82%D0%B8%20%D1%80%D0%B5%D0%B4%D0%B0%D0%BA%D1%86%D0%B8%D0%BE%D0%BD%D0%BD%D0%BE-%D0%B8%D0%B7%D0%B4%D0%B0%D1%82%D0%B5%D0%BB%D1%8C%D1%81%D0%BA%D0%B8%D0%BC%20%D1%81%D0%BE%D0%B2%D0%B5%D1%82%D0%BE%D0%BC%20%D0%93%D0%91%D0%A3%20%D0%94%D0%9F%D0%9E%20%D0%A0%D0%9C%20%C2%AB%D0%A6%D0%9D%D0%9F%D0%9F%D0%9C%20%C2%AB%D0%9F%D0%B5%D0%B4%D0%B0%D0%B3%D0%BE%D0%B3%2013.%D1%80%D1%83%C2%BB%20%D0%91%D0%91%D0%9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20E0B1-9253-4E74-A680-2A745468B94C}"/>
              </a:ext>
            </a:extLst>
          </p:cNvPr>
          <p:cNvSpPr txBox="1"/>
          <p:nvPr/>
        </p:nvSpPr>
        <p:spPr>
          <a:xfrm>
            <a:off x="0" y="1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Министерство образования  Республики Мордовия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6A321-F7CB-46E6-A6B6-872B8265870A}"/>
              </a:ext>
            </a:extLst>
          </p:cNvPr>
          <p:cNvSpPr txBox="1"/>
          <p:nvPr/>
        </p:nvSpPr>
        <p:spPr>
          <a:xfrm>
            <a:off x="3477297" y="586855"/>
            <a:ext cx="3526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ПОРТФОЛИО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CC2DA-D74D-4D09-BFBB-57687FD724ED}"/>
              </a:ext>
            </a:extLst>
          </p:cNvPr>
          <p:cNvSpPr txBox="1"/>
          <p:nvPr/>
        </p:nvSpPr>
        <p:spPr>
          <a:xfrm>
            <a:off x="1750152" y="1269242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Евлановой Надежды Львовны</a:t>
            </a:r>
          </a:p>
          <a:p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воспитателя МАДОУ </a:t>
            </a:r>
            <a:b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«Центр развития ребенка –</a:t>
            </a:r>
            <a:r>
              <a:rPr lang="en-US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детский сад №3» </a:t>
            </a:r>
            <a:r>
              <a:rPr lang="en-US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городского</a:t>
            </a:r>
            <a:r>
              <a:rPr lang="en-US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округа Саранск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4DBC5-4780-448B-B5B1-22582E3895E5}"/>
              </a:ext>
            </a:extLst>
          </p:cNvPr>
          <p:cNvSpPr txBox="1"/>
          <p:nvPr/>
        </p:nvSpPr>
        <p:spPr>
          <a:xfrm>
            <a:off x="1750152" y="2442949"/>
            <a:ext cx="764866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i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27 ноября 1975 г.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i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высшее, Казанская 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академия культуры и искусств по направлению подготовки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«Народное художественное творчество», присуждена квалификация «Методист 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народному художественному творчеству, хормейстер, руководитель 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музыкального творческого коллектива, преподаватель» 2000 г. 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в МГПИ имени М.Е. </a:t>
            </a:r>
            <a:r>
              <a:rPr lang="ru-RU" altLang="ru-RU" sz="1600" b="1" u="sng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600" b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программе «Педагог дошкольного и дополнительного образования» 2018 г. 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подтверждает присвоение квалификации воспитатель и дает право на ведение профессиональной деятельности в сфере дошкольного и дополнительного 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образования.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i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alt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- 20 лет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i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alt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4года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i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alt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b="1" u="sng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17.05.2022г. Приказ № 297.</a:t>
            </a:r>
          </a:p>
          <a:p>
            <a:pPr marL="0" indent="0" eaLnBrk="1" fontAlgn="auto" hangingPunct="1"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AB5F67-D8EB-4545-826B-AD411948E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608" y="679181"/>
            <a:ext cx="2362057" cy="34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369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3. НАЛИЧИЕ ПУБЛИКАЦИЙ, ВКЛЮЧАЯ ИНТЕРНЕТ ПУБЛИКАЦИИ.</a:t>
            </a:r>
            <a:endParaRPr lang="ru-RU" sz="2400" dirty="0"/>
          </a:p>
        </p:txBody>
      </p:sp>
      <p:pic>
        <p:nvPicPr>
          <p:cNvPr id="3" name="Picture 2" descr="C:\Users\User\Desktop\Свидет о публ ма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704" y="1431062"/>
            <a:ext cx="3208002" cy="45330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26591" y="3105835"/>
            <a:ext cx="21290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https://www.maam.ru/detskijsad/scenarii-prazdnika-posidelki-na-pokrov-dlja-detei-srednei-grupy.html</a:t>
            </a:r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782677" y="1446905"/>
          <a:ext cx="3125598" cy="4482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4" imgW="5668166" imgH="8019048" progId="AcroExch.Document.11">
                  <p:embed/>
                </p:oleObj>
              </mc:Choice>
              <mc:Fallback>
                <p:oleObj name="Acrobat Document" r:id="rId4" imgW="5668166" imgH="8019048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2677" y="1446905"/>
                        <a:ext cx="3125598" cy="4482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935570" y="2967335"/>
            <a:ext cx="22564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#https://konspekteka.ru/integrirovannoe-zanajatie-po-rechevomu-razvitiju-i-applikacii-v-podgotovitelnoj-k-shkole-gruppe-krasavica-matreshka/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61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4. Результаты участия воспитанников в : выставках, турнирах, соревнованиях, акциях, фестивалях, конкурсах</a:t>
            </a:r>
            <a:endParaRPr lang="ru-RU" sz="2400" dirty="0"/>
          </a:p>
        </p:txBody>
      </p:sp>
      <p:pic>
        <p:nvPicPr>
          <p:cNvPr id="57346" name="Picture 2" descr="F:\КРЕСТНЕ\202311181806491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23" y="760322"/>
            <a:ext cx="2753068" cy="3897136"/>
          </a:xfrm>
          <a:prstGeom prst="rect">
            <a:avLst/>
          </a:prstGeom>
          <a:noFill/>
        </p:spPr>
      </p:pic>
      <p:pic>
        <p:nvPicPr>
          <p:cNvPr id="57347" name="Picture 3" descr="F:\КРЕСТНЕ\202311181806491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0921" y="1845765"/>
            <a:ext cx="2675479" cy="3914100"/>
          </a:xfrm>
          <a:prstGeom prst="rect">
            <a:avLst/>
          </a:prstGeom>
          <a:noFill/>
        </p:spPr>
      </p:pic>
      <p:pic>
        <p:nvPicPr>
          <p:cNvPr id="57348" name="Picture 4" descr="F:\КРЕСТНЕ\202311181806491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3945" y="2965391"/>
            <a:ext cx="2623823" cy="3683237"/>
          </a:xfrm>
          <a:prstGeom prst="rect">
            <a:avLst/>
          </a:prstGeom>
          <a:noFill/>
        </p:spPr>
      </p:pic>
      <p:pic>
        <p:nvPicPr>
          <p:cNvPr id="57349" name="Picture 5" descr="F:\КРЕСТНЕ\202311181806491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308" y="760322"/>
            <a:ext cx="2519014" cy="3421416"/>
          </a:xfrm>
          <a:prstGeom prst="rect">
            <a:avLst/>
          </a:prstGeom>
          <a:noFill/>
        </p:spPr>
      </p:pic>
      <p:pic>
        <p:nvPicPr>
          <p:cNvPr id="57350" name="Picture 6" descr="F:\КРЕСТНЕ\2023111818064910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17392" y="3077011"/>
            <a:ext cx="2174906" cy="3459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899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4. Результаты участия воспитанников в : выставках, турнирах, соревнованиях, акциях, фестивалях, конкурсах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7EC98D-D496-A6DF-E2A3-DF9F3C8E9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44" y="1342913"/>
            <a:ext cx="3525712" cy="50143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6005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4. Результаты участия воспитанников в : выставках, турнирах, соревнованиях, акциях, фестивалях, конкурсах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Муниципальный уровень</a:t>
            </a:r>
            <a:endParaRPr lang="ru-RU" sz="2400" dirty="0"/>
          </a:p>
        </p:txBody>
      </p:sp>
      <p:pic>
        <p:nvPicPr>
          <p:cNvPr id="5" name="Picture 3" descr="C:\Users\User\Desktop\Дипломы дети После атестации\Едакина Серти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227" y="2527640"/>
            <a:ext cx="4871732" cy="3289110"/>
          </a:xfrm>
          <a:prstGeom prst="rect">
            <a:avLst/>
          </a:prstGeom>
          <a:noFill/>
        </p:spPr>
      </p:pic>
      <p:pic>
        <p:nvPicPr>
          <p:cNvPr id="8" name="Picture 3" descr="C:\Users\User\Desktop\Дипломы дети После атестации\Машин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841" y="886465"/>
            <a:ext cx="3261814" cy="464016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C11A3C-09C7-7CF1-90B2-26E5D12A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1" y="1929050"/>
            <a:ext cx="3285854" cy="463131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08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4. Результаты участия воспитанников в : выставках, турнирах, соревнованиях, акциях, фестивалях, конкурсах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муниципальный уровень</a:t>
            </a:r>
            <a:endParaRPr lang="ru-RU" sz="2400" dirty="0"/>
          </a:p>
        </p:txBody>
      </p:sp>
      <p:pic>
        <p:nvPicPr>
          <p:cNvPr id="3" name="Picture 4" descr="C:\Users\User\Desktop\Дипломы дети После атестации\Болушев 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94" y="1241948"/>
            <a:ext cx="3635371" cy="5227092"/>
          </a:xfrm>
          <a:prstGeom prst="rect">
            <a:avLst/>
          </a:prstGeom>
          <a:noFill/>
        </p:spPr>
      </p:pic>
      <p:pic>
        <p:nvPicPr>
          <p:cNvPr id="4" name="Picture 4" descr="C:\Users\User\Desktop\Дипломы дети После атестации\Гордеева Пасх сувени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6634" y="1233563"/>
            <a:ext cx="3930605" cy="5221828"/>
          </a:xfrm>
          <a:prstGeom prst="rect">
            <a:avLst/>
          </a:prstGeom>
          <a:noFill/>
        </p:spPr>
      </p:pic>
      <p:pic>
        <p:nvPicPr>
          <p:cNvPr id="5" name="Picture 4" descr="C:\Users\User\Desktop\Дипломы дети После атестации\Интернет Пол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9003" y="1241948"/>
            <a:ext cx="3570884" cy="5246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"/>
            <a:ext cx="12192000" cy="150125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4. Результаты участия воспитанников в : выставках, турнирах, соревнованиях, акциях, фестивалях, конкурсах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Республиканский уровень</a:t>
            </a: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endParaRPr lang="ru-RU" sz="2800" dirty="0"/>
          </a:p>
        </p:txBody>
      </p:sp>
      <p:pic>
        <p:nvPicPr>
          <p:cNvPr id="6" name="Picture 6" descr="C:\Users\User\Desktop\Дипломы дети После атестации\диплом ве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9896" y="1102941"/>
            <a:ext cx="3833346" cy="5461631"/>
          </a:xfrm>
          <a:prstGeom prst="rect">
            <a:avLst/>
          </a:prstGeom>
          <a:noFill/>
        </p:spPr>
      </p:pic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940641" y="1842448"/>
          <a:ext cx="5514747" cy="388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Документ" r:id="rId4" imgW="10782970" imgH="7604383" progId="Word.Document.12">
                  <p:embed/>
                </p:oleObj>
              </mc:Choice>
              <mc:Fallback>
                <p:oleObj name="Документ" r:id="rId4" imgW="10782970" imgH="7604383" progId="Word.Document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0641" y="1842448"/>
                        <a:ext cx="5514747" cy="388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370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4. Результаты участия воспитанников в : выставках, турнирах, соревнованиях, акциях, фестивалях, конкурсах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Республиканский уровень</a:t>
            </a:r>
            <a:endParaRPr lang="ru-RU" sz="2400" dirty="0"/>
          </a:p>
        </p:txBody>
      </p:sp>
      <p:pic>
        <p:nvPicPr>
          <p:cNvPr id="3" name="Picture 1" descr="C:\Users\User\Desktop\Диплом Кочкуровой 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2825" y="1241946"/>
            <a:ext cx="3657600" cy="5161853"/>
          </a:xfrm>
          <a:prstGeom prst="rect">
            <a:avLst/>
          </a:prstGeom>
          <a:noFill/>
        </p:spPr>
      </p:pic>
      <p:pic>
        <p:nvPicPr>
          <p:cNvPr id="4" name="Picture 6" descr="C:\Users\User\Desktop\Дипломы дети После атестации\Серт финанс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82" y="1255594"/>
            <a:ext cx="3647738" cy="5131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8186" y="1195026"/>
          <a:ext cx="3861677" cy="5342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Документ" r:id="rId3" imgW="7382805" imgH="10464223" progId="Word.Document.12">
                  <p:embed/>
                </p:oleObj>
              </mc:Choice>
              <mc:Fallback>
                <p:oleObj name="Документ" r:id="rId3" imgW="7382805" imgH="10464223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186" y="1195026"/>
                        <a:ext cx="3861677" cy="5342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" descr="C:\Users\User\Desktop\Стручкова Е Грамо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0488" y="1205445"/>
            <a:ext cx="3713047" cy="52499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4. РЕЗУЛЬТАТЫ УЧАСТИЯ ВОСПИТАННИКОВ В : ВЫСТАВКАХ, ТУРНИРАХ, СОРЕВНОВАНИЯХ, АКЦИЯХ, ФЕСТИВАЛЯХ, КОНКУРСАХ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РЕСПУБЛИКАНСКИЙ УРОВЕНЬ</a:t>
            </a:r>
            <a:endParaRPr lang="ru-RU" sz="2400" dirty="0"/>
          </a:p>
        </p:txBody>
      </p:sp>
      <p:pic>
        <p:nvPicPr>
          <p:cNvPr id="5" name="Picture 1" descr="C:\Users\User\Desktop\Диплом Аропова в Регион 1мест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5830" y="1188683"/>
            <a:ext cx="3530574" cy="5266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4194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4. Результаты участия воспитанников в : выставках, турнирах, соревнованиях, акциях, фестивалях, конкурсах «Интернет»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международный уровень</a:t>
            </a:r>
            <a:endParaRPr lang="ru-RU" sz="2400" dirty="0"/>
          </a:p>
        </p:txBody>
      </p:sp>
      <p:pic>
        <p:nvPicPr>
          <p:cNvPr id="3" name="Picture 2" descr="C:\Users\User\Desktop\Дипломы дети После атестации\Диплом Ки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054" y="1241945"/>
            <a:ext cx="2620368" cy="3986455"/>
          </a:xfrm>
          <a:prstGeom prst="rect">
            <a:avLst/>
          </a:prstGeom>
          <a:noFill/>
        </p:spPr>
      </p:pic>
      <p:pic>
        <p:nvPicPr>
          <p:cNvPr id="4" name="Picture 5" descr="C:\Users\User\Desktop\Дипломы дети После атестации\дипл еда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9731" y="3535017"/>
            <a:ext cx="3705900" cy="2590738"/>
          </a:xfrm>
          <a:prstGeom prst="rect">
            <a:avLst/>
          </a:prstGeom>
          <a:noFill/>
        </p:spPr>
      </p:pic>
      <p:pic>
        <p:nvPicPr>
          <p:cNvPr id="5" name="Picture 4" descr="C:\Users\User\Desktop\Дипломы дети После атестации\Злата фотоконкур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565" y="1660964"/>
            <a:ext cx="2693511" cy="3964522"/>
          </a:xfrm>
          <a:prstGeom prst="rect">
            <a:avLst/>
          </a:prstGeom>
          <a:noFill/>
        </p:spPr>
      </p:pic>
      <p:pic>
        <p:nvPicPr>
          <p:cNvPr id="6" name="Picture 2" descr="C:\Users\User\Desktop\Диплом Вика 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6220" y="2626480"/>
            <a:ext cx="2667969" cy="3828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 4. </a:t>
            </a:r>
            <a:r>
              <a:rPr lang="ru-RU" sz="2400" b="1" dirty="0">
                <a:solidFill>
                  <a:schemeClr val="tx2"/>
                </a:solidFill>
              </a:rPr>
              <a:t>РЕЗУЛЬТАТЫ УЧАСТИЯ ВОСПИТАННИКОВ В: ВЫСТАВКАХ, ТУРНИРАХ, СОРЕВНОВАНИЯХ, АКЦИЯХ, ФЕСТИВАЛЯХ, КОНКУРСАХ «ИНТЕРНЕТ»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ВСЕРОССИЙСКИЙ УРОВЕНЬ</a:t>
            </a:r>
          </a:p>
          <a:p>
            <a:endParaRPr lang="ru-RU" sz="2400" dirty="0"/>
          </a:p>
        </p:txBody>
      </p:sp>
      <p:pic>
        <p:nvPicPr>
          <p:cNvPr id="43011" name="Picture 3" descr="C:\Users\User\Desktop\Дипломы дети После атестации\дипл ПДД Кочку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60" y="1212819"/>
            <a:ext cx="2579427" cy="3681451"/>
          </a:xfrm>
          <a:prstGeom prst="rect">
            <a:avLst/>
          </a:prstGeom>
          <a:noFill/>
        </p:spPr>
      </p:pic>
      <p:pic>
        <p:nvPicPr>
          <p:cNvPr id="8" name="Picture 9" descr="C:\Users\User\Desktop\Дипломы дети После атестации\Дипл Едакина 1 место 23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837" y="2973669"/>
            <a:ext cx="2552130" cy="3545195"/>
          </a:xfrm>
          <a:prstGeom prst="rect">
            <a:avLst/>
          </a:prstGeom>
          <a:noFill/>
        </p:spPr>
      </p:pic>
      <p:pic>
        <p:nvPicPr>
          <p:cNvPr id="7" name="Picture 5" descr="C:\Users\User\Desktop\Кому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5208" y="1349503"/>
            <a:ext cx="3316403" cy="2349039"/>
          </a:xfrm>
          <a:prstGeom prst="rect">
            <a:avLst/>
          </a:prstGeom>
          <a:noFill/>
        </p:spPr>
      </p:pic>
      <p:pic>
        <p:nvPicPr>
          <p:cNvPr id="9" name="Picture 2" descr="C:\Users\User\Desktop\Дипломы дети После атестации\4486102627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7911" y="3903259"/>
            <a:ext cx="3330054" cy="2511188"/>
          </a:xfrm>
          <a:prstGeom prst="rect">
            <a:avLst/>
          </a:prstGeom>
          <a:noFill/>
        </p:spPr>
      </p:pic>
      <p:pic>
        <p:nvPicPr>
          <p:cNvPr id="10" name="Picture 2" descr="C:\Users\User\Desktop\Дипломы дети После атестации\Диплом Мои лучш друзь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57145" y="1349503"/>
            <a:ext cx="3305854" cy="2349041"/>
          </a:xfrm>
          <a:prstGeom prst="rect">
            <a:avLst/>
          </a:prstGeom>
          <a:noFill/>
        </p:spPr>
      </p:pic>
      <p:pic>
        <p:nvPicPr>
          <p:cNvPr id="11" name="Picture 2" descr="C:\Users\User\Desktop\Дипломы дети После атестации\дипл маслениц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2979" y="3891673"/>
            <a:ext cx="3330573" cy="2495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20E0B1-9253-4E74-A680-2A745468B94C}"/>
              </a:ext>
            </a:extLst>
          </p:cNvPr>
          <p:cNvSpPr txBox="1"/>
          <p:nvPr/>
        </p:nvSpPr>
        <p:spPr>
          <a:xfrm>
            <a:off x="0" y="1"/>
            <a:ext cx="121919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ПРЕДСТАВЛЕНИЕ ПЕДАГОГИЧЕСКОГО ОПЫТА</a:t>
            </a:r>
          </a:p>
          <a:p>
            <a:pPr algn="ctr"/>
            <a:endParaRPr lang="ru-RU" sz="2800" b="1" dirty="0">
              <a:solidFill>
                <a:schemeClr val="tx2"/>
              </a:solidFill>
            </a:endParaRPr>
          </a:p>
          <a:p>
            <a:pPr algn="ctr"/>
            <a:r>
              <a:rPr lang="ru-RU" sz="2800" b="1" dirty="0">
                <a:solidFill>
                  <a:schemeClr val="tx2"/>
                </a:solidFill>
              </a:rPr>
              <a:t>Сайт МАДОУ «Центр развития ребёнка – детский сад№3»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CC2DA-D74D-4D09-BFBB-57687FD724ED}"/>
              </a:ext>
            </a:extLst>
          </p:cNvPr>
          <p:cNvSpPr txBox="1"/>
          <p:nvPr/>
        </p:nvSpPr>
        <p:spPr>
          <a:xfrm>
            <a:off x="1750152" y="1581084"/>
            <a:ext cx="84037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latin typeface="Times New Roman" panose="02020603050405020304" pitchFamily="18" charset="0"/>
              </a:rPr>
              <a:t>    </a:t>
            </a:r>
          </a:p>
          <a:p>
            <a:pPr algn="ctr"/>
            <a:r>
              <a:rPr lang="ru-RU" altLang="ru-RU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«Использование народного фольклора в работе с детьми дошкольного возраста»</a:t>
            </a:r>
          </a:p>
          <a:p>
            <a:pPr algn="ctr"/>
            <a:endParaRPr lang="ru-RU" altLang="ru-RU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ru-RU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https://upload2.schoolrm.ru/iblock/290/290c127d581a7143db06a2d7a21de677/Ped-opyt-Evlanova-2023g-p.docx</a:t>
            </a:r>
            <a:endParaRPr lang="ru-RU" altLang="ru-RU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15694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2"/>
                </a:solidFill>
              </a:rPr>
              <a:t>6. ВЫСТУПЛЕНИЯ НА ЗАСЕДАНИЯХ МЕТОДИЧЕСКИХ СОВЕТОВ, НАУЧНО-ПРАКТИЧЕСКИХ КОНФЕРЕНЦИЯХ, ПЕДАГОГИЧЕСКИХ ЧТЕНИЯХ,  СЕМИНАРАХ, СЕКЦИЯХ, ФОРУМАХ</a:t>
            </a: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endParaRPr lang="ru-RU" dirty="0"/>
          </a:p>
        </p:txBody>
      </p:sp>
      <p:pic>
        <p:nvPicPr>
          <p:cNvPr id="48133" name="Picture 5" descr="F:\Аттестация 2023год Евланова\КРЕСТНЕ\202311181806491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376" y="1116639"/>
            <a:ext cx="3991279" cy="5486308"/>
          </a:xfrm>
          <a:prstGeom prst="rect">
            <a:avLst/>
          </a:prstGeom>
          <a:noFill/>
        </p:spPr>
      </p:pic>
      <p:pic>
        <p:nvPicPr>
          <p:cNvPr id="48134" name="Picture 6" descr="F:\Аттестация 2023год Евланова\КРЕСТНЕ\202311181806491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5282" y="1116639"/>
            <a:ext cx="3926073" cy="5505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647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6. ВЫСТУПЛЕНИЯ НА ЗАСЕДАНИЯХ МЕТОДИЧЕСКИХ СОВЕТОВ, НАУЧНО-ПРАКТИЧЕСКИХ КОНФЕРЕНЦИЯХ, ПЕДАГОГИЧЕСКИХ ЧТЕНИЯХ,  СЕМИНАРАХ, СЕКЦИЯХ, ФОРУМАХ</a:t>
            </a:r>
            <a:endParaRPr lang="ru-RU" sz="2400" dirty="0"/>
          </a:p>
        </p:txBody>
      </p:sp>
      <p:pic>
        <p:nvPicPr>
          <p:cNvPr id="3" name="Picture 2" descr="F:\Аттестация 2023год Евланова\КРЕСТНЕ\202311181806491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325" y="1241945"/>
            <a:ext cx="3827718" cy="5281685"/>
          </a:xfrm>
          <a:prstGeom prst="rect">
            <a:avLst/>
          </a:prstGeom>
          <a:noFill/>
        </p:spPr>
      </p:pic>
      <p:pic>
        <p:nvPicPr>
          <p:cNvPr id="4" name="Picture 3" descr="F:\Аттестация 2023год Евланова\КРЕСТНЕ\202311181806491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0807" y="1269240"/>
            <a:ext cx="3720768" cy="5240741"/>
          </a:xfrm>
          <a:prstGeom prst="rect">
            <a:avLst/>
          </a:prstGeom>
          <a:noFill/>
        </p:spPr>
      </p:pic>
      <p:pic>
        <p:nvPicPr>
          <p:cNvPr id="5" name="Picture 4" descr="F:\Аттестация 2023год Евланова\КРЕСТНЕ\202311181806491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756" y="1269240"/>
            <a:ext cx="3700527" cy="5227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5694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2"/>
                </a:solidFill>
              </a:rPr>
              <a:t>6. ВЫСТУПЛЕНИЯ НА ЗАСЕДАНИЯХ МЕТОДИЧЕСКИХ СОВЕТОВ, НАУЧНО-ПРАКТИЧЕСКИХ КОНФЕРЕНЦИЯХ, ПЕДАГОГИЧЕСКИХ ЧТЕНИЯХ,  СЕМИНАРАХ, СЕКЦИЯХ, ФОРУМАХ</a:t>
            </a: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endParaRPr lang="ru-RU" dirty="0"/>
          </a:p>
        </p:txBody>
      </p:sp>
      <p:pic>
        <p:nvPicPr>
          <p:cNvPr id="51202" name="Picture 2" descr="F:\Аттестация 2023год Евланова\КРЕСТНЕ\202311181806491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27" y="1227668"/>
            <a:ext cx="3620707" cy="5118542"/>
          </a:xfrm>
          <a:prstGeom prst="rect">
            <a:avLst/>
          </a:prstGeom>
          <a:noFill/>
        </p:spPr>
      </p:pic>
      <p:pic>
        <p:nvPicPr>
          <p:cNvPr id="51203" name="Picture 3" descr="F:\Аттестация 2023год Евланова\КРЕСТНЕ\20231118180649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061" y="1228297"/>
            <a:ext cx="3607560" cy="5117911"/>
          </a:xfrm>
          <a:prstGeom prst="rect">
            <a:avLst/>
          </a:prstGeom>
          <a:noFill/>
        </p:spPr>
      </p:pic>
      <p:pic>
        <p:nvPicPr>
          <p:cNvPr id="51204" name="Picture 4" descr="F:\Аттестация 2023год Евланова\КРЕСТНЕ\202311181806491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7451" y="1213102"/>
            <a:ext cx="3551519" cy="5133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6. ВЫСТУПЛЕНИЯ НА ЗАСЕДАНИЯХ МЕТОДИЧЕСКИХ СОВЕТОВ, НАУЧНО-ПРАКТИЧЕСКИХ КОНФЕРЕНЦИЯХ, ПЕДАГОГИЧЕСКИХ ЧТЕНИЯХ,  СЕМИНАРАХ, СЕКЦИЯХ, ФОРУМАХ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РЕСПУБЛИКАНСКИЙ УРОВЕНЬ</a:t>
            </a:r>
          </a:p>
          <a:p>
            <a:endParaRPr lang="ru-RU" sz="2400" dirty="0"/>
          </a:p>
        </p:txBody>
      </p:sp>
      <p:pic>
        <p:nvPicPr>
          <p:cNvPr id="7" name="Picture 2" descr="C:\Users\User\Desktop\Дипломы Евланова После атестации\Evlanova_3_page_0001-_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4444" y="1576034"/>
            <a:ext cx="3668678" cy="5080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2010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/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6. </a:t>
            </a:r>
            <a:r>
              <a:rPr lang="ru-RU" sz="2700" b="1" dirty="0">
                <a:solidFill>
                  <a:schemeClr val="tx2"/>
                </a:solidFill>
              </a:rPr>
              <a:t>ВЫСТУПЛЕНИЯ НА ЗАСЕДАНИЯХ МЕТОДИЧЕСКИХ СОВЕТОВ, НАУЧНО-ПРАКТИЧЕСКИХ КОНФЕРЕНЦИЯХ, ПЕДАГОГИЧЕСКИХ ЧТЕНИЯХ,  СЕМИНАРАХ, СЕКЦИЯХ, ФОРУМАХ</a:t>
            </a:r>
            <a:br>
              <a:rPr lang="ru-RU" sz="2700" b="1" dirty="0">
                <a:solidFill>
                  <a:schemeClr val="tx2"/>
                </a:solidFill>
              </a:rPr>
            </a:br>
            <a:r>
              <a:rPr lang="ru-RU" sz="2700" b="1" dirty="0">
                <a:solidFill>
                  <a:schemeClr val="tx2"/>
                </a:solidFill>
              </a:rPr>
              <a:t>ВСЕРОССИЙСКИЙ УРОВЕНЬ</a:t>
            </a:r>
            <a:endParaRPr lang="ru-RU" sz="2700" dirty="0"/>
          </a:p>
        </p:txBody>
      </p:sp>
      <p:pic>
        <p:nvPicPr>
          <p:cNvPr id="3" name="Picture 1" descr="C:\Users\User\Desktop\Серт Восп России ноябрь2023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640" y="1619918"/>
            <a:ext cx="3147603" cy="4446512"/>
          </a:xfrm>
          <a:prstGeom prst="rect">
            <a:avLst/>
          </a:prstGeom>
          <a:noFill/>
        </p:spPr>
      </p:pic>
      <p:pic>
        <p:nvPicPr>
          <p:cNvPr id="4" name="Picture 5" descr="C:\Users\User\Desktop\Дипломы Евланова После атестации\Серт восп Росс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2765" y="3992758"/>
            <a:ext cx="3862315" cy="2681280"/>
          </a:xfrm>
          <a:prstGeom prst="rect">
            <a:avLst/>
          </a:prstGeom>
          <a:noFill/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69673" y="1624439"/>
          <a:ext cx="3938303" cy="2712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crobat Document" r:id="rId5" imgW="8019943" imgH="5667255" progId="AcroExch.Document.11">
                  <p:embed/>
                </p:oleObj>
              </mc:Choice>
              <mc:Fallback>
                <p:oleObj name="Acrobat Document" r:id="rId5" imgW="8019943" imgH="5667255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673" y="1624439"/>
                        <a:ext cx="3938303" cy="27125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8147712" y="2766586"/>
          <a:ext cx="3924999" cy="27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7" imgW="8019943" imgH="5667255" progId="AcroExch.Document.11">
                  <p:embed/>
                </p:oleObj>
              </mc:Choice>
              <mc:Fallback>
                <p:oleObj name="Acrobat Document" r:id="rId7" imgW="8019943" imgH="5667255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7712" y="2766586"/>
                        <a:ext cx="3924999" cy="27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900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2"/>
                </a:solidFill>
              </a:rPr>
              <a:t>7. ПРОВЕДЕНИЕ ОТКРЫТЫХ ЗАНЯТИЙ, МАСТЕР-КЛАССОВ, МЕРОПРИЯТИЙ.</a:t>
            </a:r>
            <a:r>
              <a:rPr lang="ru-RU" b="1" dirty="0">
                <a:solidFill>
                  <a:schemeClr val="tx2"/>
                </a:solidFill>
              </a:rPr>
              <a:t/>
            </a:r>
            <a:br>
              <a:rPr lang="ru-RU" b="1" dirty="0">
                <a:solidFill>
                  <a:schemeClr val="tx2"/>
                </a:solidFill>
              </a:rPr>
            </a:br>
            <a:endParaRPr lang="ru-RU" dirty="0"/>
          </a:p>
        </p:txBody>
      </p:sp>
      <p:pic>
        <p:nvPicPr>
          <p:cNvPr id="3" name="Picture 2" descr="F:\Аттестация 2023год Евланова\КРЕСТНЕ\202311181806491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260" y="604200"/>
            <a:ext cx="3837378" cy="5702462"/>
          </a:xfrm>
          <a:prstGeom prst="rect">
            <a:avLst/>
          </a:prstGeom>
          <a:noFill/>
        </p:spPr>
      </p:pic>
      <p:pic>
        <p:nvPicPr>
          <p:cNvPr id="4" name="Picture 3" descr="F:\Аттестация 2023год Евланова\КРЕСТНЕ\202311181806491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460" y="1592961"/>
            <a:ext cx="3760149" cy="5175308"/>
          </a:xfrm>
          <a:prstGeom prst="rect">
            <a:avLst/>
          </a:prstGeom>
          <a:noFill/>
        </p:spPr>
      </p:pic>
      <p:pic>
        <p:nvPicPr>
          <p:cNvPr id="5" name="Picture 3" descr="C:\Users\User\Desktop\Дипломы Евланова После атестации\Справка подтвержд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1431" y="450376"/>
            <a:ext cx="3341406" cy="4890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7. ПРОВЕДЕНИЕ ОТКРЫТЫХ ЗАНЯТИЙ, МАСТЕР-КЛАССОВ, МЕРОПРИЯТИЙ.</a:t>
            </a:r>
          </a:p>
          <a:p>
            <a:endParaRPr lang="ru-RU" sz="2400" dirty="0"/>
          </a:p>
        </p:txBody>
      </p:sp>
      <p:pic>
        <p:nvPicPr>
          <p:cNvPr id="45057" name="Picture 1" descr="F:\Аттестация 2023год Евланова\КРЕСТНЕ\20231118180649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354" y="826137"/>
            <a:ext cx="2402416" cy="3323833"/>
          </a:xfrm>
          <a:prstGeom prst="rect">
            <a:avLst/>
          </a:prstGeom>
          <a:noFill/>
        </p:spPr>
      </p:pic>
      <p:pic>
        <p:nvPicPr>
          <p:cNvPr id="45058" name="Picture 2" descr="F:\Аттестация 2023год Евланова\КРЕСТНЕ\202311181806491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235" y="1582761"/>
            <a:ext cx="2423763" cy="3467540"/>
          </a:xfrm>
          <a:prstGeom prst="rect">
            <a:avLst/>
          </a:prstGeom>
          <a:noFill/>
        </p:spPr>
      </p:pic>
      <p:pic>
        <p:nvPicPr>
          <p:cNvPr id="45059" name="Picture 3" descr="F:\Аттестация 2023год Евланова\КРЕСТНЕ\202311181806491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93528" y="3129407"/>
            <a:ext cx="2337402" cy="3257325"/>
          </a:xfrm>
          <a:prstGeom prst="rect">
            <a:avLst/>
          </a:prstGeom>
          <a:noFill/>
        </p:spPr>
      </p:pic>
      <p:pic>
        <p:nvPicPr>
          <p:cNvPr id="45060" name="Picture 4" descr="F:\Аттестация 2023год Евланова\КРЕСТНЕ\202311181806491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3301" y="1178830"/>
            <a:ext cx="2370392" cy="3294697"/>
          </a:xfrm>
          <a:prstGeom prst="rect">
            <a:avLst/>
          </a:prstGeom>
          <a:noFill/>
        </p:spPr>
      </p:pic>
      <p:pic>
        <p:nvPicPr>
          <p:cNvPr id="45061" name="Picture 5" descr="F:\Аттестация 2023год Евланова\КРЕСТНЕ\202311181806491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1574" y="2180494"/>
            <a:ext cx="2490728" cy="3488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 9. ОБЩЕСТВЕННО-ПЕДАГОГИЧЕСКАЯ АКТИВНОСТЬ ПЕДАГОГА: УЧАСТИЕ В КОМИССИЯХ, ПЕДАГОГИЧЕСКИХ СООБЩЕСТВАХ, В ЖЮРИ КОНКУРСАХ.</a:t>
            </a:r>
          </a:p>
          <a:p>
            <a:endParaRPr lang="ru-RU" sz="2400" dirty="0"/>
          </a:p>
        </p:txBody>
      </p:sp>
      <p:pic>
        <p:nvPicPr>
          <p:cNvPr id="28674" name="Picture 2" descr="C:\Users\User\Desktop\Сертификат члена жюри 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9404" y="818100"/>
            <a:ext cx="3824861" cy="5186149"/>
          </a:xfrm>
          <a:prstGeom prst="rect">
            <a:avLst/>
          </a:prstGeom>
          <a:noFill/>
        </p:spPr>
      </p:pic>
      <p:pic>
        <p:nvPicPr>
          <p:cNvPr id="44033" name="Picture 1" descr="F:\Аттестация 2023год Евланова\КРЕСТНЕ\20231118180649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3490" y="1527067"/>
            <a:ext cx="3715914" cy="5207019"/>
          </a:xfrm>
          <a:prstGeom prst="rect">
            <a:avLst/>
          </a:prstGeom>
          <a:noFill/>
        </p:spPr>
      </p:pic>
      <p:pic>
        <p:nvPicPr>
          <p:cNvPr id="44034" name="Picture 2" descr="F:\Аттестация 2023год Евланова\КРЕСТНЕ\202311181806491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340" y="794145"/>
            <a:ext cx="3760468" cy="5210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0993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9. ОБЩЕСТВЕННО-ПЕДАГОГИЧЕСКАЯ АКТИВНОСТЬ ПЕДАГОГА: УЧАСТИЕ В КОМИССИЯХ, ПЕДАГОГИЧЕСКИХ СООБЩЕСТВАХ, В ЖЮРИ КОНКУРСАХ.</a:t>
            </a:r>
            <a:endParaRPr lang="ru-RU" sz="24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068" y="1009895"/>
            <a:ext cx="3053701" cy="434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993" y="2398057"/>
            <a:ext cx="2925558" cy="40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:\Аттестация 2023год Евланова\КРЕСТНЕ\202311181806491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7315" y="996603"/>
            <a:ext cx="3047627" cy="4353320"/>
          </a:xfrm>
          <a:prstGeom prst="rect">
            <a:avLst/>
          </a:prstGeom>
          <a:noFill/>
        </p:spPr>
      </p:pic>
      <p:pic>
        <p:nvPicPr>
          <p:cNvPr id="6" name="Picture 5" descr="F:\Аттестация 2023год Евланова\КРЕСТНЕ\202311181806491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4942" y="2402008"/>
            <a:ext cx="2859785" cy="4012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25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9. ОБЩЕСТВЕННО-ПЕДАГОГИЧЕСКАЯ АКТИВНОСТЬ ПЕДАГОГА: УЧАСТИЕ В КОМИССИЯХ, ПЕДАГОГИЧЕСКИХ СООБЩЕСТВАХ, В ЖЮРИ КОНКУРСАХ.</a:t>
            </a:r>
            <a:endParaRPr lang="ru-RU" sz="2400" dirty="0"/>
          </a:p>
        </p:txBody>
      </p:sp>
      <p:pic>
        <p:nvPicPr>
          <p:cNvPr id="49154" name="Picture 2" descr="F:\Аттестация 2023год Евланова\КРЕСТНЕ\202311181806491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704" y="929298"/>
            <a:ext cx="2822155" cy="4093078"/>
          </a:xfrm>
          <a:prstGeom prst="rect">
            <a:avLst/>
          </a:prstGeom>
          <a:noFill/>
        </p:spPr>
      </p:pic>
      <p:pic>
        <p:nvPicPr>
          <p:cNvPr id="49155" name="Picture 3" descr="F:\Аттестация 2023год Евланова\КРЕСТНЕ\202311181806491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1905" y="2251479"/>
            <a:ext cx="2949120" cy="4162968"/>
          </a:xfrm>
          <a:prstGeom prst="rect">
            <a:avLst/>
          </a:prstGeom>
          <a:noFill/>
        </p:spPr>
      </p:pic>
      <p:pic>
        <p:nvPicPr>
          <p:cNvPr id="49158" name="Picture 6" descr="F:\Аттестация 2023год Евланова\КРЕСТНЕ\202311181806491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4072" y="828130"/>
            <a:ext cx="2970655" cy="4194246"/>
          </a:xfrm>
          <a:prstGeom prst="rect">
            <a:avLst/>
          </a:prstGeom>
          <a:noFill/>
        </p:spPr>
      </p:pic>
      <p:pic>
        <p:nvPicPr>
          <p:cNvPr id="49159" name="Picture 7" descr="F:\Аттестация 2023год Евланова\КРЕСТНЕ\202311181806491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9157" y="2265150"/>
            <a:ext cx="3029804" cy="4149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C:\Users\User\Desktop\IMG_20231025_153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368" y="736979"/>
            <a:ext cx="10725715" cy="571841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ПРЕДСТАВЛЕНИЕ ПЕДАГОГИЧЕСКОГО ОПЫТА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91068"/>
            <a:ext cx="12192000" cy="12555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2"/>
                </a:solidFill>
              </a:rPr>
              <a:t>9. ОБЩЕСТВЕННО-ПЕДАГОГИЧЕСКАЯ АКТИВНОСТЬ ПЕДАГОГА: УЧАСТИЕ В 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dirty="0">
                <a:solidFill>
                  <a:schemeClr val="tx2"/>
                </a:solidFill>
              </a:rPr>
              <a:t>КОМИССИЯХ, ПЕДАГОГИЧЕСКИХ СООБЩЕСТВАХ, В ЖЮРИ КОНКУРСАХ</a:t>
            </a:r>
            <a:r>
              <a:rPr lang="ru-RU" b="1" dirty="0">
                <a:solidFill>
                  <a:schemeClr val="tx2"/>
                </a:solidFill>
              </a:rPr>
              <a:t>.</a:t>
            </a:r>
            <a:endParaRPr lang="ru-RU" dirty="0"/>
          </a:p>
        </p:txBody>
      </p:sp>
      <p:pic>
        <p:nvPicPr>
          <p:cNvPr id="50178" name="Picture 2" descr="F:\Аттестация 2023год Евланова\КРЕСТНЕ\202311181806491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773" y="868216"/>
            <a:ext cx="3093635" cy="4281399"/>
          </a:xfrm>
          <a:prstGeom prst="rect">
            <a:avLst/>
          </a:prstGeom>
          <a:noFill/>
        </p:spPr>
      </p:pic>
      <p:pic>
        <p:nvPicPr>
          <p:cNvPr id="50179" name="Picture 3" descr="F:\Аттестация 2023год Евланова\КРЕСТНЕ\202311181806491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6995" y="2225268"/>
            <a:ext cx="3006021" cy="4037390"/>
          </a:xfrm>
          <a:prstGeom prst="rect">
            <a:avLst/>
          </a:prstGeom>
          <a:noFill/>
        </p:spPr>
      </p:pic>
      <p:pic>
        <p:nvPicPr>
          <p:cNvPr id="50180" name="Picture 4" descr="F:\Аттестация 2023год Евланова\КРЕСТНЕ\202311181806491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016" y="940032"/>
            <a:ext cx="3065706" cy="4191526"/>
          </a:xfrm>
          <a:prstGeom prst="rect">
            <a:avLst/>
          </a:prstGeom>
          <a:noFill/>
        </p:spPr>
      </p:pic>
      <p:pic>
        <p:nvPicPr>
          <p:cNvPr id="50181" name="Picture 5" descr="F:\Аттестация 2023год Евланова\КРЕСТНЕ\202311181806491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0012" y="2279176"/>
            <a:ext cx="2887027" cy="4067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"/>
            <a:ext cx="9674633" cy="106244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>
                <a:solidFill>
                  <a:schemeClr val="tx2"/>
                </a:solidFill>
              </a:rPr>
              <a:t>ОБЩЕСТВЕННО-ПЕДАГОГИЧЕСКАЯ АКТИВНОСТЬ ПЕДАГОГА: УЧАСТИЕ В КОМИССИЯХ, ПЕДАГОГИЧЕСКИХ СООБЩЕСТВАХ, В ЖЮРИ КОНКУРСАХ.</a:t>
            </a:r>
            <a:endParaRPr lang="ru-RU" sz="2400" dirty="0"/>
          </a:p>
        </p:txBody>
      </p:sp>
      <p:pic>
        <p:nvPicPr>
          <p:cNvPr id="3" name="Picture 2" descr="C:\Users\User\Desktop\Дипломы Евланова После атестации\Сертификат Мастер кла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2476" y="1717705"/>
            <a:ext cx="5549154" cy="407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9830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 10. ПОЗИТИВНЫЕ РЕЗУЛЬТАТЫ В РАБОТЕ С ВОСПИТАННИКАМИ .</a:t>
            </a:r>
          </a:p>
          <a:p>
            <a:pPr algn="ctr"/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FE3EDF-FF75-C3DC-4A0D-4A1A1CCA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2" y="652328"/>
            <a:ext cx="2890419" cy="43688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01290F-7961-B839-3499-94E911B3D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82" y="2263631"/>
            <a:ext cx="2993603" cy="43497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924FC3-E78F-1527-15B3-6AA36B4CC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85" y="751217"/>
            <a:ext cx="3011826" cy="43497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79C494-766F-D01B-ADE4-9005F3D4E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59" y="1997752"/>
            <a:ext cx="2868386" cy="425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 11. КАЧЕСТВО ВЗАИМОДЕЙСТВИЯ С РОДИТЕЛЯМИ</a:t>
            </a:r>
          </a:p>
          <a:p>
            <a:endParaRPr lang="ru-RU" sz="2400" dirty="0"/>
          </a:p>
        </p:txBody>
      </p:sp>
      <p:pic>
        <p:nvPicPr>
          <p:cNvPr id="41986" name="Picture 2" descr="F:\Аттестация 2023год Евланова\КРЕСТНЕ\202311181806491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379" y="575254"/>
            <a:ext cx="4563459" cy="6103976"/>
          </a:xfrm>
          <a:prstGeom prst="rect">
            <a:avLst/>
          </a:prstGeom>
          <a:noFill/>
        </p:spPr>
      </p:pic>
      <p:pic>
        <p:nvPicPr>
          <p:cNvPr id="41987" name="Picture 3" descr="F:\Аттестация 2023год Евланова\КРЕСТНЕ\202311181806491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2560" y="573207"/>
            <a:ext cx="4470339" cy="6100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0" y="31619"/>
            <a:ext cx="1219199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 11. КАЧЕСТВО ВЗАИМОДЕЙСТВИЯ С РОДИТЕЛЯМИ</a:t>
            </a:r>
          </a:p>
          <a:p>
            <a:endParaRPr lang="ru-RU" sz="2400" dirty="0"/>
          </a:p>
        </p:txBody>
      </p:sp>
      <p:pic>
        <p:nvPicPr>
          <p:cNvPr id="4" name="Picture 1" descr="F:\Аттестация 2023год Евланова\КРЕСТНЕ\202311181806491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001" y="489621"/>
            <a:ext cx="4015922" cy="5601872"/>
          </a:xfrm>
          <a:prstGeom prst="rect">
            <a:avLst/>
          </a:prstGeom>
          <a:noFill/>
        </p:spPr>
      </p:pic>
      <p:pic>
        <p:nvPicPr>
          <p:cNvPr id="5" name="Picture 1" descr="F:\Аттестация 2023год Евланова\photo_2023-11-19_16-59-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4442" y="489621"/>
            <a:ext cx="3125946" cy="4344420"/>
          </a:xfrm>
          <a:prstGeom prst="rect">
            <a:avLst/>
          </a:prstGeom>
          <a:noFill/>
        </p:spPr>
      </p:pic>
      <p:pic>
        <p:nvPicPr>
          <p:cNvPr id="6" name="Picture 2" descr="F:\Аттестация 2023год Евланова\photo_2023-11-19_16-59-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2995" y="2142017"/>
            <a:ext cx="3052182" cy="4226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58685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13. Участие педагога в профессиональных конкурсах</a:t>
            </a:r>
            <a:endParaRPr lang="ru-RU" sz="2400" dirty="0"/>
          </a:p>
        </p:txBody>
      </p:sp>
      <p:pic>
        <p:nvPicPr>
          <p:cNvPr id="56322" name="Picture 2" descr="F:\КРЕСТНЕ\202311181806491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19" y="586854"/>
            <a:ext cx="3984573" cy="5584929"/>
          </a:xfrm>
          <a:prstGeom prst="rect">
            <a:avLst/>
          </a:prstGeom>
          <a:noFill/>
        </p:spPr>
      </p:pic>
      <p:pic>
        <p:nvPicPr>
          <p:cNvPr id="56323" name="Picture 3" descr="F:\КРЕСТНЕ\202311181806491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3098" y="1091197"/>
            <a:ext cx="3938816" cy="5637146"/>
          </a:xfrm>
          <a:prstGeom prst="rect">
            <a:avLst/>
          </a:prstGeom>
          <a:noFill/>
        </p:spPr>
      </p:pic>
      <p:pic>
        <p:nvPicPr>
          <p:cNvPr id="56324" name="Picture 4" descr="F:\КРЕСТНЕ\202311181806491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7620" y="576200"/>
            <a:ext cx="3785651" cy="5595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345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13. Участие педагога в профессиональных конкурсах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республиканский уровень</a:t>
            </a:r>
            <a:endParaRPr lang="ru-RU" sz="2400" dirty="0"/>
          </a:p>
        </p:txBody>
      </p:sp>
      <p:pic>
        <p:nvPicPr>
          <p:cNvPr id="3" name="Picture 4" descr="C:\Users\User\Desktop\Дипломы Евланова После атестации\ide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6840" y="873457"/>
            <a:ext cx="3862318" cy="5407207"/>
          </a:xfrm>
          <a:prstGeom prst="rect">
            <a:avLst/>
          </a:prstGeom>
          <a:noFill/>
        </p:spPr>
      </p:pic>
      <p:pic>
        <p:nvPicPr>
          <p:cNvPr id="4" name="Picture 3" descr="C:\Users\User\Desktop\Дипломы Евланова После атестации\finans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112" y="1303935"/>
            <a:ext cx="3777546" cy="5404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13. УЧАСТИЕ ПЕДАГОГА В ПРОФЕССИОНАЛЬНЫХ КОНКУРСАХ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 РЕСПУБЛИКАНСКИЙ УРОВЕНЬ</a:t>
            </a:r>
          </a:p>
          <a:p>
            <a:endParaRPr lang="ru-RU" sz="2400" dirty="0"/>
          </a:p>
        </p:txBody>
      </p:sp>
      <p:pic>
        <p:nvPicPr>
          <p:cNvPr id="7" name="Picture 5" descr="C:\Users\User\Desktop\Дипломы Евланова После атестации\дебю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459" y="985986"/>
            <a:ext cx="3943362" cy="5483181"/>
          </a:xfrm>
          <a:prstGeom prst="rect">
            <a:avLst/>
          </a:prstGeom>
          <a:noFill/>
        </p:spPr>
      </p:pic>
      <p:pic>
        <p:nvPicPr>
          <p:cNvPr id="4" name="Picture 1" descr="C:\Users\User\Desktop\Сертификат 13 ру 2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2476" y="1200332"/>
            <a:ext cx="3821373" cy="5513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34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13. Участие педагога в профессиональных конкурсах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Муниципальный уровень</a:t>
            </a:r>
            <a:endParaRPr lang="ru-RU" sz="2400" dirty="0"/>
          </a:p>
        </p:txBody>
      </p:sp>
      <p:pic>
        <p:nvPicPr>
          <p:cNvPr id="3" name="Picture 6" descr="C:\Users\User\Desktop\Дипломы Евланова После атестации\Дипл Ярм Ев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0415" y="951772"/>
            <a:ext cx="3965401" cy="5542687"/>
          </a:xfrm>
          <a:prstGeom prst="rect">
            <a:avLst/>
          </a:prstGeom>
          <a:noFill/>
        </p:spPr>
      </p:pic>
      <p:pic>
        <p:nvPicPr>
          <p:cNvPr id="4" name="Picture 10" descr="C:\Users\User\Desktop\Дипломы Евланова После атестации\Творческий кол Ярмор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080" y="1037231"/>
            <a:ext cx="3876181" cy="5540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263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13. УЧАСТИЕ ПЕДАГОГА В </a:t>
            </a:r>
            <a:r>
              <a:rPr lang="ru-RU" sz="2400" b="1" dirty="0" err="1">
                <a:solidFill>
                  <a:schemeClr val="tx2"/>
                </a:solidFill>
              </a:rPr>
              <a:t>ПРоФЕССИОНАЛЬНЫХ</a:t>
            </a:r>
            <a:r>
              <a:rPr lang="ru-RU" sz="2400" b="1" dirty="0">
                <a:solidFill>
                  <a:schemeClr val="tx2"/>
                </a:solidFill>
              </a:rPr>
              <a:t> КОНКУРСАХ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РОССИЙСКИЙ УРОВЕНЬ</a:t>
            </a:r>
            <a:endParaRPr lang="ru-RU" sz="2400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203098"/>
              </p:ext>
            </p:extLst>
          </p:nvPr>
        </p:nvGraphicFramePr>
        <p:xfrm>
          <a:off x="850353" y="858543"/>
          <a:ext cx="3521217" cy="4979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3" imgW="5667139" imgH="8019997" progId="AcroExch.Document.11">
                  <p:embed/>
                </p:oleObj>
              </mc:Choice>
              <mc:Fallback>
                <p:oleObj name="Acrobat Document" r:id="rId3" imgW="5667139" imgH="8019997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353" y="858543"/>
                        <a:ext cx="3521217" cy="4979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857681"/>
              </p:ext>
            </p:extLst>
          </p:nvPr>
        </p:nvGraphicFramePr>
        <p:xfrm>
          <a:off x="4476607" y="1422616"/>
          <a:ext cx="3502017" cy="5036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5" imgW="5668166" imgH="8019048" progId="AcroExch.Document.11">
                  <p:embed/>
                </p:oleObj>
              </mc:Choice>
              <mc:Fallback>
                <p:oleObj name="Acrobat Document" r:id="rId5" imgW="5668166" imgH="8019048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607" y="1422616"/>
                        <a:ext cx="3502017" cy="5036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288451"/>
              </p:ext>
            </p:extLst>
          </p:nvPr>
        </p:nvGraphicFramePr>
        <p:xfrm>
          <a:off x="8188698" y="732634"/>
          <a:ext cx="3463693" cy="4980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7" imgW="5667139" imgH="8010279" progId="AcroExch.Document.11">
                  <p:embed/>
                </p:oleObj>
              </mc:Choice>
              <mc:Fallback>
                <p:oleObj name="Acrobat Document" r:id="rId7" imgW="5667139" imgH="8010279" progId="AcroExch.Document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698" y="732634"/>
                        <a:ext cx="3463693" cy="4980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1. УЧАСТИЕ В ИННОВАЦИОННОЙ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 (ЭКСПЕРИМЕНТАЛЬНОЙ) ДЕЯТЕЛЬНОСТИ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  МУНИЦИПАЛЬНЫЙ УРОВЕНЬ</a:t>
            </a:r>
          </a:p>
        </p:txBody>
      </p:sp>
      <p:pic>
        <p:nvPicPr>
          <p:cNvPr id="3" name="Picture 2" descr="C:\Users\sad\Desktop\Аттестация 2021 1категория\Документация с флэшки\Документы к аттестации\2_приказ Шуляповой (1).jpg">
            <a:extLst>
              <a:ext uri="{FF2B5EF4-FFF2-40B4-BE49-F238E27FC236}">
                <a16:creationId xmlns:a16="http://schemas.microsoft.com/office/drawing/2014/main" id="{DC02F3B1-2A72-47A5-8E8C-A50419E8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011" y="1463951"/>
            <a:ext cx="3219628" cy="4736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5E4964-C44F-4506-82C8-3B436B0272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1956" y="2808360"/>
            <a:ext cx="4810294" cy="33308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C9D5C8-1E56-24E5-809B-1F78C88C4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50" y="1402388"/>
            <a:ext cx="3290087" cy="47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345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14. Награды и поощрения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республиканский уровень</a:t>
            </a:r>
            <a:endParaRPr lang="ru-RU" sz="2400" dirty="0"/>
          </a:p>
        </p:txBody>
      </p:sp>
      <p:pic>
        <p:nvPicPr>
          <p:cNvPr id="48130" name="Picture 2" descr="C:\Users\User\Desktop\Благодарность Восп г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8791" y="1249472"/>
            <a:ext cx="3798698" cy="5479899"/>
          </a:xfrm>
          <a:prstGeom prst="rect">
            <a:avLst/>
          </a:prstGeom>
          <a:noFill/>
        </p:spPr>
      </p:pic>
      <p:pic>
        <p:nvPicPr>
          <p:cNvPr id="52226" name="Picture 2" descr="F:\Аттестация 2023год Евланова\КРЕСТНЕ\202311181806491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448" y="796162"/>
            <a:ext cx="3799002" cy="5431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980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14. Награды и поощрения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муниципальный уровень</a:t>
            </a:r>
            <a:endParaRPr lang="ru-RU" sz="2400" dirty="0"/>
          </a:p>
        </p:txBody>
      </p:sp>
      <p:pic>
        <p:nvPicPr>
          <p:cNvPr id="3" name="Picture 2" descr="C:\Users\User\Desktop\Дипломы Евланова После атестации\Благодар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216" y="1000626"/>
            <a:ext cx="3786724" cy="5509356"/>
          </a:xfrm>
          <a:prstGeom prst="rect">
            <a:avLst/>
          </a:prstGeom>
          <a:noFill/>
        </p:spPr>
      </p:pic>
      <p:pic>
        <p:nvPicPr>
          <p:cNvPr id="4" name="Picture 2" descr="C:\Users\User\Desktop\Гранд Нужно\грамота от МАДОУ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7012" y="996287"/>
            <a:ext cx="3898427" cy="5520368"/>
          </a:xfrm>
          <a:prstGeom prst="rect">
            <a:avLst/>
          </a:prstGeom>
          <a:noFill/>
        </p:spPr>
      </p:pic>
      <p:pic>
        <p:nvPicPr>
          <p:cNvPr id="5" name="Picture 2" descr="C:\Users\User\Desktop\Дипломы Евланова После атестации\Благодарность мастер кла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069" y="992615"/>
            <a:ext cx="3860841" cy="5503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14. НАГРАДЫ И ПООЩРЕНИЯ «ИНТЕРНЕТ»</a:t>
            </a:r>
          </a:p>
          <a:p>
            <a:endParaRPr lang="ru-RU" sz="2400" dirty="0"/>
          </a:p>
        </p:txBody>
      </p:sp>
      <p:pic>
        <p:nvPicPr>
          <p:cNvPr id="83971" name="Picture 3" descr="C:\Users\User\Desktop\Дипломы Евланова После атестации\397039418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9880" y="736979"/>
            <a:ext cx="3567320" cy="2969963"/>
          </a:xfrm>
          <a:prstGeom prst="rect">
            <a:avLst/>
          </a:prstGeom>
          <a:noFill/>
        </p:spPr>
      </p:pic>
      <p:pic>
        <p:nvPicPr>
          <p:cNvPr id="83973" name="Picture 5" descr="C:\Users\User\Desktop\Дипломы Евланова После атестации\14486102627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1487" y="3816180"/>
            <a:ext cx="3603009" cy="2693801"/>
          </a:xfrm>
          <a:prstGeom prst="rect">
            <a:avLst/>
          </a:prstGeom>
          <a:noFill/>
        </p:spPr>
      </p:pic>
      <p:pic>
        <p:nvPicPr>
          <p:cNvPr id="8" name="Picture 2" descr="C:\Users\User\Desktop\Дипломы Евланова После атестации\3936276331b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21" y="660377"/>
            <a:ext cx="3029803" cy="4293322"/>
          </a:xfrm>
          <a:prstGeom prst="rect">
            <a:avLst/>
          </a:prstGeom>
          <a:noFill/>
        </p:spPr>
      </p:pic>
      <p:pic>
        <p:nvPicPr>
          <p:cNvPr id="9" name="Picture 4" descr="C:\Users\User\Desktop\Дипломы Евланова После атестации\14484000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0496" y="1965359"/>
            <a:ext cx="3041115" cy="4135190"/>
          </a:xfrm>
          <a:prstGeom prst="rect">
            <a:avLst/>
          </a:prstGeom>
          <a:noFill/>
        </p:spPr>
      </p:pic>
      <p:pic>
        <p:nvPicPr>
          <p:cNvPr id="10" name="Picture 3" descr="C:\Users\User\Desktop\Дипломы Евланова После атестации\Благод Пример для подражан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1810" y="2696950"/>
            <a:ext cx="2784142" cy="385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1. УЧАСТИЕ В ИННОВАЦИОННОЙ (ЭКСПЕРИМЕНТАЛЬНОЙ) ДЕЯТЕЛЬНОСТИ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37892" name="Picture 4" descr="F:\КРЕСТНЕ\202311181806491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860" y="632815"/>
            <a:ext cx="3838104" cy="5280876"/>
          </a:xfrm>
          <a:prstGeom prst="rect">
            <a:avLst/>
          </a:prstGeom>
          <a:noFill/>
        </p:spPr>
      </p:pic>
      <p:pic>
        <p:nvPicPr>
          <p:cNvPr id="37893" name="Picture 5" descr="F:\КРЕСТНЕ\202311181806491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696" y="1277253"/>
            <a:ext cx="3852643" cy="5303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4616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1. УЧАСТИЕ В ИННОВАЦИОННОЙ (ЭКСПЕРИМЕНТАЛЬНОЙ) ДЕЯТЕЛЬНОСТИ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endParaRPr lang="ru-RU" sz="2400" dirty="0"/>
          </a:p>
        </p:txBody>
      </p:sp>
      <p:pic>
        <p:nvPicPr>
          <p:cNvPr id="3" name="Picture 2" descr="F:\Аттестация 2023год Евланова\КРЕСТНЕ\202311181806491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358" y="887104"/>
            <a:ext cx="4070669" cy="5650174"/>
          </a:xfrm>
          <a:prstGeom prst="rect">
            <a:avLst/>
          </a:prstGeom>
          <a:noFill/>
        </p:spPr>
      </p:pic>
      <p:pic>
        <p:nvPicPr>
          <p:cNvPr id="4" name="Picture 1" descr="F:\Аттестация 2023год Евланова\КРЕСТНЕ\202311181806491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8073" y="873457"/>
            <a:ext cx="4036112" cy="5663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0050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2. Наставничество</a:t>
            </a:r>
          </a:p>
        </p:txBody>
      </p:sp>
      <p:pic>
        <p:nvPicPr>
          <p:cNvPr id="36865" name="Picture 1" descr="F:\Аттестация 2023год Евланова\КРЕСТНЕ\202311181806491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1307" y="732413"/>
            <a:ext cx="3553953" cy="5064134"/>
          </a:xfrm>
          <a:prstGeom prst="rect">
            <a:avLst/>
          </a:prstGeom>
          <a:noFill/>
        </p:spPr>
      </p:pic>
      <p:pic>
        <p:nvPicPr>
          <p:cNvPr id="36866" name="Picture 2" descr="F:\Аттестация 2023год Евланова\КРЕСТНЕ\202311181806491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4129" y="2032231"/>
            <a:ext cx="3399930" cy="4667534"/>
          </a:xfrm>
          <a:prstGeom prst="rect">
            <a:avLst/>
          </a:prstGeom>
          <a:noFill/>
        </p:spPr>
      </p:pic>
      <p:pic>
        <p:nvPicPr>
          <p:cNvPr id="36867" name="Picture 3" descr="F:\Аттестация 2023год Евланова\КРЕСТНЕ\202311181806491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615" y="750627"/>
            <a:ext cx="4184094" cy="5949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0" y="66355"/>
            <a:ext cx="12192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3. НАЛИЧИЕ ПУБЛИКАЦИЙ, ВКЛЮЧАЯ ИНТЕРНЕТ ПУБЛИКАЦИИ.</a:t>
            </a:r>
          </a:p>
          <a:p>
            <a:endParaRPr lang="ru-RU" sz="2400" dirty="0"/>
          </a:p>
        </p:txBody>
      </p:sp>
      <p:pic>
        <p:nvPicPr>
          <p:cNvPr id="55298" name="Picture 2" descr="F:\КРЕСТНЕ\202311181806491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4912" y="615012"/>
            <a:ext cx="4441342" cy="5951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 3. НАЛИЧИЕ ПУБЛИКАЦИЙ, ВКЛЮЧАЯ ИНТЕРНЕТ ПУБЛИКАЦИИ.</a:t>
            </a:r>
          </a:p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869743" y="518615"/>
            <a:ext cx="1012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Дата издания: 2023 г.</a:t>
            </a:r>
          </a:p>
          <a:p>
            <a:pPr algn="ctr"/>
            <a:r>
              <a:rPr lang="ru-RU" cap="all" dirty="0">
                <a:hlinkClick r:id="rId2"/>
              </a:rPr>
              <a:t>ЭССЕ</a:t>
            </a:r>
            <a:endParaRPr lang="ru-RU" cap="all" dirty="0"/>
          </a:p>
          <a:p>
            <a:pPr algn="ctr"/>
            <a:r>
              <a:rPr lang="ru-RU" dirty="0"/>
              <a:t>Рекомендовано к печати редакционно-издательским советом ГБУ ДПО РМ «ЦНППМ «Педагог 13.ру» ББК  74   Стр.74-82.</a:t>
            </a:r>
          </a:p>
        </p:txBody>
      </p:sp>
      <p:pic>
        <p:nvPicPr>
          <p:cNvPr id="50177" name="Picture 1" descr="C:\Users\User\Desktop\Пед дюб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4976" y="3253219"/>
            <a:ext cx="2501976" cy="3493827"/>
          </a:xfrm>
          <a:prstGeom prst="rect">
            <a:avLst/>
          </a:prstGeom>
          <a:noFill/>
        </p:spPr>
      </p:pic>
      <p:pic>
        <p:nvPicPr>
          <p:cNvPr id="50178" name="Picture 2" descr="C:\Users\User\Desktop\пед дюб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2519" y="3192860"/>
            <a:ext cx="2604544" cy="361454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032B5-15D7-920D-8125-B3377A939BE4}"/>
              </a:ext>
            </a:extLst>
          </p:cNvPr>
          <p:cNvSpPr txBox="1"/>
          <p:nvPr/>
        </p:nvSpPr>
        <p:spPr>
          <a:xfrm>
            <a:off x="1869743" y="1441944"/>
            <a:ext cx="99405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en-US" dirty="0"/>
              <a:t>https://vk.com/doc175221534_669635547?hash=K8u3jjHpG0MBX65pzCcFWL5qcNrfE6ZX9ESfK0gtfJc&amp;dl=zWPtNzJGgEOv1MWiwH2zSL8jggJNAxGXkabLSaRmdZc</a:t>
            </a:r>
            <a:endParaRPr lang="ru-RU" dirty="0"/>
          </a:p>
        </p:txBody>
      </p:sp>
      <p:pic>
        <p:nvPicPr>
          <p:cNvPr id="1026" name="Picture 2" descr="C:\Users\User\Desktop\Содержан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5903" y="2642273"/>
            <a:ext cx="2406616" cy="3388908"/>
          </a:xfrm>
          <a:prstGeom prst="rect">
            <a:avLst/>
          </a:prstGeom>
          <a:noFill/>
        </p:spPr>
      </p:pic>
      <p:pic>
        <p:nvPicPr>
          <p:cNvPr id="1027" name="Picture 3" descr="C:\Users\User\Desktop\Застав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9492" y="2677969"/>
            <a:ext cx="2867486" cy="3974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3453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4343</TotalTime>
  <Words>769</Words>
  <Application>Microsoft Office PowerPoint</Application>
  <PresentationFormat>Широкоэкранный</PresentationFormat>
  <Paragraphs>76</Paragraphs>
  <Slides>42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Calibri</vt:lpstr>
      <vt:lpstr>Times New Roman</vt:lpstr>
      <vt:lpstr>Trebuchet MS</vt:lpstr>
      <vt:lpstr>Tw Cen MT</vt:lpstr>
      <vt:lpstr>Контур</vt:lpstr>
      <vt:lpstr>Acrobat Document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УЧАСТИЕ В ИННОВАЦИОННОЙ (ЭКСПЕРИМЕНТАЛЬНОЙ) ДЕЯТЕЛЬНОСТИ </vt:lpstr>
      <vt:lpstr>2. Наставничество</vt:lpstr>
      <vt:lpstr>3. НАЛИЧИЕ ПУБЛИКАЦИЙ, ВКЛЮЧАЯ ИНТЕРНЕТ ПУБЛИКАЦИИ. </vt:lpstr>
      <vt:lpstr>Презентация PowerPoint</vt:lpstr>
      <vt:lpstr>3. НАЛИЧИЕ ПУБЛИКАЦИЙ, ВКЛЮЧАЯ ИНТЕРНЕТ ПУБЛИКАЦИИ.</vt:lpstr>
      <vt:lpstr>4. Результаты участия воспитанников в : выставках, турнирах, соревнованиях, акциях, фестивалях, конкурсах</vt:lpstr>
      <vt:lpstr>4. Результаты участия воспитанников в : выставках, турнирах, соревнованиях, акциях, фестивалях, конкурсах</vt:lpstr>
      <vt:lpstr>4. Результаты участия воспитанников в : выставках, турнирах, соревнованиях, акциях, фестивалях, конкурсах  Муниципальный уровень</vt:lpstr>
      <vt:lpstr>4. Результаты участия воспитанников в : выставках, турнирах, соревнованиях, акциях, фестивалях, конкурсах муниципальный уровень</vt:lpstr>
      <vt:lpstr>4. Результаты участия воспитанников в : выставках, турнирах, соревнованиях, акциях, фестивалях, конкурсах Республиканский уровень </vt:lpstr>
      <vt:lpstr>4. Результаты участия воспитанников в : выставках, турнирах, соревнованиях, акциях, фестивалях, конкурсах Республиканский уровень</vt:lpstr>
      <vt:lpstr>Презентация PowerPoint</vt:lpstr>
      <vt:lpstr>4. Результаты участия воспитанников в : выставках, турнирах, соревнованиях, акциях, фестивалях, конкурсах «Интернет» международный уровень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 СЕМИНАРАХ, СЕКЦИЯХ, ФОРУМАХ </vt:lpstr>
      <vt:lpstr>6. ВЫСТУПЛЕНИЯ НА ЗАСЕДАНИЯХ МЕТОДИЧЕСКИХ СОВЕТОВ, НАУЧНО-ПРАКТИЧЕСКИХ КОНФЕРЕНЦИЯХ, ПЕДАГОГИЧЕСКИХ ЧТЕНИЯХ,  СЕМИНАРАХ, СЕКЦИЯХ, ФОРУМАХ</vt:lpstr>
      <vt:lpstr>6. ВЫСТУПЛЕНИЯ НА ЗАСЕДАНИЯХ МЕТОДИЧЕСКИХ СОВЕТОВ, НАУЧНО-ПРАКТИЧЕСКИХ КОНФЕРЕНЦИЯХ, ПЕДАГОГИЧЕСКИХ ЧТЕНИЯХ,  СЕМИНАРАХ, СЕКЦИЯХ, ФОРУМАХ </vt:lpstr>
      <vt:lpstr>Презентация PowerPoint</vt:lpstr>
      <vt:lpstr> 6. ВЫСТУПЛЕНИЯ НА ЗАСЕДАНИЯХ МЕТОДИЧЕСКИХ СОВЕТОВ, НАУЧНО-ПРАКТИЧЕСКИХ КОНФЕРЕНЦИЯХ, ПЕДАГОГИЧЕСКИХ ЧТЕНИЯХ,  СЕМИНАРАХ, СЕКЦИЯХ, ФОРУМАХ ВСЕРОССИЙСКИЙ УРОВЕНЬ</vt:lpstr>
      <vt:lpstr>7. ПРОВЕДЕНИЕ ОТКРЫТЫХ ЗАНЯТИЙ, МАСТЕР-КЛАССОВ, МЕРОПРИЯТИЙ. </vt:lpstr>
      <vt:lpstr>Презентация PowerPoint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КОНКУРСАХ.</vt:lpstr>
      <vt:lpstr>9. ОБЩЕСТВЕННО-ПЕДАГОГИЧЕСКАЯ АКТИВНОСТЬ ПЕДАГОГА: УЧАСТИЕ В КОМИССИЯХ, ПЕДАГОГИЧЕСКИХ СООБЩЕСТВАХ, В ЖЮРИ КОНКУРСАХ.</vt:lpstr>
      <vt:lpstr>9. ОБЩЕСТВЕННО-ПЕДАГОГИЧЕСКАЯ АКТИВНОСТЬ ПЕДАГОГА: УЧАСТИЕ В  КОМИССИЯХ, ПЕДАГОГИЧЕСКИХ СООБЩЕСТВАХ, В ЖЮРИ КОНКУРСАХ.</vt:lpstr>
      <vt:lpstr>ОБЩЕСТВЕННО-ПЕДАГОГИЧЕСКАЯ АКТИВНОСТЬ ПЕДАГОГА: УЧАСТИЕ В КОМИССИЯХ, ПЕДАГОГИЧЕСКИХ СООБЩЕСТВАХ, В ЖЮРИ КОНКУРСАХ.</vt:lpstr>
      <vt:lpstr>Презентация PowerPoint</vt:lpstr>
      <vt:lpstr>Презентация PowerPoint</vt:lpstr>
      <vt:lpstr> 11. КАЧЕСТВО ВЗАИМОДЕЙСТВИЯ С РОДИТЕЛЯМИ </vt:lpstr>
      <vt:lpstr>13. Участие педагога в профессиональных конкурсах</vt:lpstr>
      <vt:lpstr>13. Участие педагога в профессиональных конкурсах республиканский уровень</vt:lpstr>
      <vt:lpstr>Презентация PowerPoint</vt:lpstr>
      <vt:lpstr>13. Участие педагога в профессиональных конкурсах Муниципальный уровень</vt:lpstr>
      <vt:lpstr>13. УЧАСТИЕ ПЕДАГОГА В ПРоФЕССИОНАЛЬНЫХ КОНКУРСАХ  РОССИЙСКИЙ УРОВЕНЬ</vt:lpstr>
      <vt:lpstr>14. Награды и поощрения  республиканский уровень</vt:lpstr>
      <vt:lpstr>14. Награды и поощрения  муниципальный уровень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12группа</dc:creator>
  <cp:lastModifiedBy>Пользователь Windows</cp:lastModifiedBy>
  <cp:revision>288</cp:revision>
  <dcterms:created xsi:type="dcterms:W3CDTF">2022-01-24T10:56:17Z</dcterms:created>
  <dcterms:modified xsi:type="dcterms:W3CDTF">2023-11-20T10:42:17Z</dcterms:modified>
</cp:coreProperties>
</file>