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6" r:id="rId3"/>
    <p:sldId id="292" r:id="rId4"/>
    <p:sldId id="277" r:id="rId5"/>
    <p:sldId id="278" r:id="rId6"/>
    <p:sldId id="294" r:id="rId7"/>
    <p:sldId id="293" r:id="rId8"/>
    <p:sldId id="295" r:id="rId9"/>
    <p:sldId id="279" r:id="rId10"/>
    <p:sldId id="280" r:id="rId11"/>
    <p:sldId id="282" r:id="rId12"/>
    <p:sldId id="283" r:id="rId13"/>
    <p:sldId id="284" r:id="rId14"/>
    <p:sldId id="297" r:id="rId15"/>
    <p:sldId id="298" r:id="rId16"/>
    <p:sldId id="272" r:id="rId17"/>
    <p:sldId id="28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96" autoAdjust="0"/>
    <p:restoredTop sz="94660"/>
  </p:normalViewPr>
  <p:slideViewPr>
    <p:cSldViewPr>
      <p:cViewPr varScale="1">
        <p:scale>
          <a:sx n="91" d="100"/>
          <a:sy n="91" d="100"/>
        </p:scale>
        <p:origin x="-87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23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30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37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53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20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6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0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2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9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50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29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40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92" y="24847"/>
            <a:ext cx="8712968" cy="307809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 smtClean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  <a:t/>
            </a:r>
            <a:br>
              <a:rPr lang="ru-RU" sz="2800" b="1" i="1" dirty="0">
                <a:solidFill>
                  <a:schemeClr val="tx1"/>
                </a:solidFill>
                <a:latin typeface="Arial" charset="0"/>
                <a:ea typeface="Microsoft YaHei" charset="-122"/>
                <a:cs typeface="+mn-cs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Министерство </a:t>
            </a:r>
            <a:r>
              <a:rPr lang="ru-RU" sz="2800" b="1" i="1" dirty="0">
                <a:solidFill>
                  <a:schemeClr val="tx1"/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>образования РМ</a:t>
            </a:r>
            <a:r>
              <a:rPr lang="ru-RU" sz="2400" b="1" i="1" dirty="0">
                <a:solidFill>
                  <a:srgbClr val="CC0000"/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/>
            </a:r>
            <a:br>
              <a:rPr lang="ru-RU" sz="2400" b="1" i="1" dirty="0">
                <a:solidFill>
                  <a:srgbClr val="CC0000"/>
                </a:solidFill>
                <a:latin typeface="Arial" pitchFamily="34" charset="0"/>
                <a:ea typeface="Microsoft YaHei" charset="-122"/>
                <a:cs typeface="Arial" pitchFamily="34" charset="0"/>
              </a:rPr>
            </a:br>
            <a:r>
              <a:rPr lang="ru-RU" sz="31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2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2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b="1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Карякиной Натальи Владимировны </a:t>
            </a:r>
            <a:r>
              <a:rPr lang="ru-RU" sz="2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br>
              <a:rPr lang="ru-RU" sz="24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преподавателя живописного отделения</a:t>
            </a:r>
            <a:br>
              <a:rPr lang="ru-RU" sz="2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МБУДО «Детская художественная школа №4» г. о. Саранск</a:t>
            </a:r>
            <a:r>
              <a:rPr lang="ru-RU" sz="2400" i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>
                <a:solidFill>
                  <a:srgbClr val="68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rgbClr val="CC0000"/>
                </a:solidFill>
                <a:latin typeface="Arial" pitchFamily="34" charset="0"/>
                <a:ea typeface="Microsoft YaHei" charset="-122"/>
                <a:cs typeface="Arial" pitchFamily="34" charset="0"/>
              </a:rPr>
              <a:t/>
            </a:r>
            <a:br>
              <a:rPr lang="ru-RU" sz="2400" b="1" i="1" dirty="0">
                <a:solidFill>
                  <a:srgbClr val="CC0000"/>
                </a:solidFill>
                <a:latin typeface="Arial" pitchFamily="34" charset="0"/>
                <a:ea typeface="Microsoft YaHei" charset="-122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307" y="2054582"/>
            <a:ext cx="9144000" cy="5177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9263" fontAlgn="base">
              <a:spcBef>
                <a:spcPts val="2400"/>
              </a:spcBef>
              <a:spcAft>
                <a:spcPct val="0"/>
              </a:spcAft>
              <a:buClr>
                <a:srgbClr val="F0A22E"/>
              </a:buClr>
              <a:buSzPct val="100000"/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6" charset="0"/>
                <a:ea typeface="Microsoft YaHei" charset="-122"/>
              </a:rPr>
              <a:t>Дата рождения: </a:t>
            </a:r>
            <a:r>
              <a:rPr lang="ru-RU" altLang="ru-RU" sz="2000" dirty="0" smtClean="0">
                <a:solidFill>
                  <a:srgbClr val="C00000"/>
                </a:solidFill>
                <a:latin typeface="Times New Roman" pitchFamily="16" charset="0"/>
                <a:ea typeface="Microsoft YaHei" charset="-122"/>
              </a:rPr>
              <a:t>29.05.1990 г</a:t>
            </a:r>
            <a:r>
              <a:rPr lang="ru-RU" altLang="ru-RU" sz="2000" dirty="0">
                <a:solidFill>
                  <a:srgbClr val="C00000"/>
                </a:solidFill>
                <a:latin typeface="Times New Roman" pitchFamily="16" charset="0"/>
                <a:ea typeface="Microsoft YaHei" charset="-122"/>
              </a:rPr>
              <a:t>.</a:t>
            </a:r>
            <a:endParaRPr lang="ru-RU" altLang="ru-RU" sz="2000" b="1" dirty="0">
              <a:solidFill>
                <a:srgbClr val="C00000"/>
              </a:solidFill>
              <a:latin typeface="Times New Roman" pitchFamily="16" charset="0"/>
              <a:ea typeface="Microsoft YaHei" charset="-122"/>
            </a:endParaRPr>
          </a:p>
          <a:p>
            <a:pPr lvl="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6" charset="0"/>
                <a:ea typeface="Microsoft YaHei" charset="-122"/>
              </a:rPr>
              <a:t>Профессиональное образование:</a:t>
            </a:r>
          </a:p>
          <a:p>
            <a:pPr marL="285750" lvl="0" indent="-28575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Закончила </a:t>
            </a: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«ДХШ </a:t>
            </a: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№3» живописное отделение;</a:t>
            </a:r>
          </a:p>
          <a:p>
            <a:pPr marL="285750" lvl="0" indent="-28575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Закончила Государственное образовательное учреждение среднего профессионального образования «Саранское художественное училище им. Ф.В </a:t>
            </a:r>
            <a:r>
              <a:rPr lang="ru-RU" dirty="0" err="1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Сычкова</a:t>
            </a: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», присвоенная степень квалификации «Художник-живописец-преподаватель».</a:t>
            </a:r>
            <a:endParaRPr lang="ru-RU" dirty="0">
              <a:solidFill>
                <a:srgbClr val="680000"/>
              </a:solidFill>
              <a:latin typeface="Arial" charset="0"/>
              <a:ea typeface="Microsoft YaHei" charset="-122"/>
            </a:endParaRPr>
          </a:p>
          <a:p>
            <a:pPr marL="285750" lvl="0" indent="-28575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Закончила Федеральное государственное бюджетное образование учреждение высшего профессионального образования «Мордовский педагогический институт </a:t>
            </a: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им. М. Е. </a:t>
            </a: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Евсевьева», присуждена степень «БАКАЛАВРА по направлению подготовки Педагогическое образование».</a:t>
            </a:r>
          </a:p>
          <a:p>
            <a:pPr marL="285750" lvl="0" indent="-28575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Закончила Федеральное государственное бюджетное образование учреждение высшего профессионального образования «Мордовский педагогический институт им. М. Е. </a:t>
            </a:r>
            <a:r>
              <a:rPr lang="ru-RU" dirty="0" err="1">
                <a:solidFill>
                  <a:srgbClr val="680000"/>
                </a:solidFill>
                <a:latin typeface="Arial" charset="0"/>
                <a:ea typeface="Microsoft YaHei" charset="-122"/>
              </a:rPr>
              <a:t>Евсевьева</a:t>
            </a: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», присуждена степень </a:t>
            </a: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«МАГИСТРА </a:t>
            </a: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по направлению подготовки </a:t>
            </a:r>
            <a:r>
              <a:rPr lang="ru-RU" dirty="0" err="1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Психолого</a:t>
            </a: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 - педагогическое </a:t>
            </a:r>
            <a:r>
              <a:rPr lang="ru-RU" dirty="0">
                <a:solidFill>
                  <a:srgbClr val="680000"/>
                </a:solidFill>
                <a:latin typeface="Arial" charset="0"/>
                <a:ea typeface="Microsoft YaHei" charset="-122"/>
              </a:rPr>
              <a:t>образование».</a:t>
            </a:r>
          </a:p>
          <a:p>
            <a:pPr marL="285750" lvl="0" indent="-28575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  <a:buFontTx/>
              <a:buChar char="-"/>
            </a:pPr>
            <a:r>
              <a:rPr lang="ru-RU" dirty="0" smtClean="0">
                <a:solidFill>
                  <a:srgbClr val="680000"/>
                </a:solidFill>
                <a:latin typeface="Arial" charset="0"/>
                <a:ea typeface="Microsoft YaHei" charset="-122"/>
              </a:rPr>
              <a:t>.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Стаж </a:t>
            </a: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педагогической работы (по специальности):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         в </a:t>
            </a: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данной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должности:7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лет</a:t>
            </a:r>
          </a:p>
          <a:p>
            <a:pPr lvl="0" algn="r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          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в данном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учреждении:7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лет</a:t>
            </a:r>
          </a:p>
          <a:p>
            <a:pPr lvl="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</a:pP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Общий </a:t>
            </a: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трудовой стаж: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9 </a:t>
            </a: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лет</a:t>
            </a:r>
          </a:p>
          <a:p>
            <a:pPr lvl="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</a:pP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Наличие квалификационной категории: </a:t>
            </a:r>
            <a:r>
              <a:rPr lang="ru-RU" sz="1600" b="1" dirty="0" smtClean="0">
                <a:solidFill>
                  <a:srgbClr val="C00000"/>
                </a:solidFill>
                <a:latin typeface="Arial" charset="0"/>
                <a:ea typeface="Microsoft YaHei" charset="-122"/>
              </a:rPr>
              <a:t>-первая</a:t>
            </a:r>
            <a:endParaRPr lang="ru-RU" sz="1600" b="1" dirty="0">
              <a:solidFill>
                <a:srgbClr val="C00000"/>
              </a:solidFill>
              <a:latin typeface="Arial" charset="0"/>
              <a:ea typeface="Microsoft YaHei" charset="-122"/>
            </a:endParaRPr>
          </a:p>
          <a:p>
            <a:pPr lvl="0" defTabSz="449263" fontAlgn="base">
              <a:lnSpc>
                <a:spcPct val="80000"/>
              </a:lnSpc>
              <a:spcBef>
                <a:spcPts val="450"/>
              </a:spcBef>
              <a:spcAft>
                <a:spcPct val="0"/>
              </a:spcAft>
              <a:buSzPct val="100000"/>
            </a:pPr>
            <a:r>
              <a:rPr lang="ru-RU" sz="1600" b="1" dirty="0">
                <a:solidFill>
                  <a:srgbClr val="C00000"/>
                </a:solidFill>
                <a:latin typeface="Arial" charset="0"/>
                <a:ea typeface="Microsoft YaHei" charset="-122"/>
              </a:rPr>
              <a:t>Дата последней аттестации: -</a:t>
            </a:r>
          </a:p>
        </p:txBody>
      </p:sp>
    </p:spTree>
    <p:extLst>
      <p:ext uri="{BB962C8B-B14F-4D97-AF65-F5344CB8AC3E}">
        <p14:creationId xmlns:p14="http://schemas.microsoft.com/office/powerpoint/2010/main" val="29680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6248"/>
            <a:ext cx="2880320" cy="38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5267"/>
            <a:ext cx="2941054" cy="392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707" y="2636912"/>
            <a:ext cx="3031967" cy="404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2222"/>
            <a:ext cx="3283456" cy="43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209"/>
            <a:ext cx="3255778" cy="434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01" y="2276872"/>
            <a:ext cx="3327794" cy="44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07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3" y="332656"/>
            <a:ext cx="4680520" cy="624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02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998" y="18864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7. Участие преподавателя или учащихся в мероприятиях концертно-просветительского, художественно-творческого характера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3"/>
            <a:ext cx="3994017" cy="556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41638"/>
            <a:ext cx="4377670" cy="30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92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Поступление учащихся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ССУЗы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ВУЗы за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межаттестационный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период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45863" y="1742255"/>
            <a:ext cx="5354580" cy="401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72863"/>
            <a:ext cx="4032448" cy="537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240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 Признание высокого профессионализма, в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.: наличие грамот, благодарственных писем, полученных за работу преподавателя (за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межаттестационный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период)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88476" y="3359785"/>
            <a:ext cx="3836943" cy="287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4538" y="3525019"/>
            <a:ext cx="3648099" cy="273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67744" y="1268760"/>
            <a:ext cx="4126819" cy="309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433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 Наличие наград (грамот, благодарственных писем), полученных за работу в области культуры и искусства (независимо от года получения)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60072"/>
            <a:ext cx="3779837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3863"/>
            <a:ext cx="3671968" cy="531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8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64" y="260648"/>
            <a:ext cx="4379047" cy="638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3203" y="208211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4. Результаты участия обучающихся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в профессиональных конкурсах, проводимых под патронатом Министерства культуры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b="3068"/>
          <a:stretch/>
        </p:blipFill>
        <p:spPr bwMode="auto">
          <a:xfrm rot="5400000">
            <a:off x="-337616" y="2023744"/>
            <a:ext cx="5444987" cy="36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t="3674" b="4218"/>
          <a:stretch/>
        </p:blipFill>
        <p:spPr bwMode="auto">
          <a:xfrm rot="5400000">
            <a:off x="3908345" y="1931037"/>
            <a:ext cx="541541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6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t="2558" b="5179"/>
          <a:stretch/>
        </p:blipFill>
        <p:spPr bwMode="auto">
          <a:xfrm rot="5400000">
            <a:off x="1033766" y="1157869"/>
            <a:ext cx="635638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0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1885" y="129509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5. Результаты участия обучающихся в мероприятиях различных уровней по учебной деятельности: предметные олимпиады, конкурсы, фестивали, выставки-конкурсы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2266"/>
            <a:ext cx="4104456" cy="54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26" y="1152267"/>
            <a:ext cx="4104456" cy="54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36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3183612" cy="42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243255"/>
            <a:ext cx="3277468" cy="43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0"/>
            <a:ext cx="4078465" cy="30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7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8663" y="2982337"/>
            <a:ext cx="3111597" cy="414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1658" y="3501007"/>
            <a:ext cx="4148941" cy="311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5961" y="-332516"/>
            <a:ext cx="3126504" cy="416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60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8" y="332656"/>
            <a:ext cx="2846387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842291" cy="378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694" y="2564904"/>
            <a:ext cx="3111701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48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8" y="764704"/>
            <a:ext cx="3805862" cy="507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82" y="776961"/>
            <a:ext cx="3771620" cy="50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18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8579" y="27058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Количество учащихся (коллективов), принимающих участие в конкурсах, фестивалях, выставках 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различного уровня за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межаттестационный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период.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5030"/>
            <a:ext cx="3003769" cy="400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31" y="2681580"/>
            <a:ext cx="2952328" cy="393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0617" y="732249"/>
            <a:ext cx="2860090" cy="381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2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249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   Министерство образования РМ Портфолио  Карякиной Натальи Владимировны –  преподавателя живописного отделения МБУДО «Детская художественная школа №4» г. о. Саранск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Наличие наград (грамот, благодарственных писем), полученных за работу в области культуры и искусства (независимо от года получения)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 Карякиной Наталь –  преподавателя живописного отделения МБУДО «Детская художественная школа №4» г. о. Саранск</dc:title>
  <dc:creator>Admin</dc:creator>
  <cp:lastModifiedBy>hp pavilion</cp:lastModifiedBy>
  <cp:revision>29</cp:revision>
  <dcterms:created xsi:type="dcterms:W3CDTF">2017-03-09T15:53:48Z</dcterms:created>
  <dcterms:modified xsi:type="dcterms:W3CDTF">2022-02-13T17:13:02Z</dcterms:modified>
</cp:coreProperties>
</file>