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4" r:id="rId22"/>
    <p:sldId id="283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4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1-001-Skazka-o-sadovykh-tsvetak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Содержимое 3" descr="0001-001-Skazka-o-sadovykh-tsvetak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944215"/>
          </a:xfrm>
        </p:spPr>
        <p:txBody>
          <a:bodyPr>
            <a:normAutofit/>
          </a:bodyPr>
          <a:lstStyle/>
          <a:p>
            <a:pPr algn="l"/>
            <a:r>
              <a:rPr lang="ru-RU" sz="6000" b="1" i="1" dirty="0" smtClean="0">
                <a:solidFill>
                  <a:srgbClr val="002060"/>
                </a:solidFill>
              </a:rPr>
              <a:t>        </a:t>
            </a:r>
            <a:r>
              <a:rPr lang="ru-RU" sz="6000" b="1" i="1" dirty="0" smtClean="0">
                <a:solidFill>
                  <a:srgbClr val="FFFF00"/>
                </a:solidFill>
              </a:rPr>
              <a:t>Детям о цветах</a:t>
            </a:r>
            <a:endParaRPr lang="ru-RU" sz="6000" b="1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3886200"/>
            <a:ext cx="3672408" cy="2351112"/>
          </a:xfrm>
        </p:spPr>
        <p:txBody>
          <a:bodyPr>
            <a:normAutofit lnSpcReduction="10000"/>
          </a:bodyPr>
          <a:lstStyle/>
          <a:p>
            <a:endParaRPr lang="ru-RU" sz="2400" b="1" dirty="0" smtClean="0">
              <a:solidFill>
                <a:srgbClr val="00B0F0"/>
              </a:solidFill>
            </a:endParaRPr>
          </a:p>
          <a:p>
            <a:endParaRPr lang="ru-RU" sz="2400" b="1" dirty="0" smtClean="0">
              <a:solidFill>
                <a:srgbClr val="00B0F0"/>
              </a:solidFill>
            </a:endParaRPr>
          </a:p>
          <a:p>
            <a:r>
              <a:rPr lang="ru-RU" sz="2400" b="1" dirty="0" smtClean="0">
                <a:solidFill>
                  <a:srgbClr val="00B0F0"/>
                </a:solidFill>
              </a:rPr>
              <a:t>Подготовила воспитатель подготовительной к школе группы </a:t>
            </a:r>
          </a:p>
          <a:p>
            <a:r>
              <a:rPr lang="ru-RU" sz="2400" b="1" dirty="0" smtClean="0">
                <a:solidFill>
                  <a:srgbClr val="00B0F0"/>
                </a:solidFill>
              </a:rPr>
              <a:t>Волкова Л.А</a:t>
            </a:r>
            <a:endParaRPr lang="ru-RU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 advTm="4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Фиалка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User\Downloads\vijolic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1628800"/>
            <a:ext cx="403860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base">
              <a:buNone/>
            </a:pPr>
            <a:r>
              <a:rPr lang="ru-RU" dirty="0" smtClean="0"/>
              <a:t>     На солнечной опушке</a:t>
            </a:r>
            <a:br>
              <a:rPr lang="ru-RU" dirty="0" smtClean="0"/>
            </a:br>
            <a:r>
              <a:rPr lang="ru-RU" dirty="0" smtClean="0"/>
              <a:t>Фиалка расцвела —</a:t>
            </a:r>
            <a:br>
              <a:rPr lang="ru-RU" dirty="0" smtClean="0"/>
            </a:br>
            <a:r>
              <a:rPr lang="ru-RU" dirty="0" err="1" smtClean="0"/>
              <a:t>Лиловенькие</a:t>
            </a:r>
            <a:r>
              <a:rPr lang="ru-RU" dirty="0" smtClean="0"/>
              <a:t> ушки</a:t>
            </a:r>
            <a:br>
              <a:rPr lang="ru-RU" dirty="0" smtClean="0"/>
            </a:br>
            <a:r>
              <a:rPr lang="ru-RU" dirty="0" smtClean="0"/>
              <a:t>Тихонько подняла.</a:t>
            </a:r>
            <a:br>
              <a:rPr lang="ru-RU" dirty="0" smtClean="0"/>
            </a:br>
            <a:r>
              <a:rPr lang="ru-RU" dirty="0" smtClean="0"/>
              <a:t>В траве она хоронится</a:t>
            </a:r>
            <a:br>
              <a:rPr lang="ru-RU" dirty="0" smtClean="0"/>
            </a:br>
            <a:r>
              <a:rPr lang="ru-RU" dirty="0" smtClean="0"/>
              <a:t>От загребущих рук.</a:t>
            </a:r>
            <a:br>
              <a:rPr lang="ru-RU" dirty="0" smtClean="0"/>
            </a:br>
            <a:r>
              <a:rPr lang="ru-RU" dirty="0" smtClean="0"/>
              <a:t>Но кто-то ей поклонится,</a:t>
            </a:r>
            <a:br>
              <a:rPr lang="ru-RU" dirty="0" smtClean="0"/>
            </a:br>
            <a:r>
              <a:rPr lang="ru-RU" dirty="0" smtClean="0"/>
              <a:t>И сразу видно: друг.</a:t>
            </a:r>
            <a:br>
              <a:rPr lang="ru-RU" dirty="0" smtClean="0"/>
            </a:br>
            <a:r>
              <a:rPr lang="ru-RU" dirty="0" smtClean="0"/>
              <a:t>Е. Серова</a:t>
            </a:r>
            <a:endParaRPr lang="ru-RU" dirty="0"/>
          </a:p>
        </p:txBody>
      </p:sp>
    </p:spTree>
  </p:cSld>
  <p:clrMapOvr>
    <a:masterClrMapping/>
  </p:clrMapOvr>
  <p:transition spd="med" advTm="4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На </a:t>
            </a:r>
            <a:r>
              <a:rPr lang="ru-RU" b="1" dirty="0" smtClean="0">
                <a:solidFill>
                  <a:srgbClr val="0070C0"/>
                </a:solidFill>
              </a:rPr>
              <a:t>клумбе цветок появился –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Раскрылся </a:t>
            </a:r>
            <a:r>
              <a:rPr lang="ru-RU" b="1" dirty="0" smtClean="0">
                <a:solidFill>
                  <a:srgbClr val="0070C0"/>
                </a:solidFill>
              </a:rPr>
              <a:t>недавно бутон: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</a:t>
            </a:r>
            <a:r>
              <a:rPr lang="ru-RU" b="1" dirty="0" smtClean="0">
                <a:solidFill>
                  <a:srgbClr val="0070C0"/>
                </a:solidFill>
              </a:rPr>
              <a:t> Махровую </a:t>
            </a:r>
            <a:r>
              <a:rPr lang="ru-RU" b="1" dirty="0" smtClean="0">
                <a:solidFill>
                  <a:srgbClr val="0070C0"/>
                </a:solidFill>
              </a:rPr>
              <a:t>шапкой душистой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Расцвёл величавый ...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(пион).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 advTm="4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Пионы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User\Downloads\paeonia-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1628800"/>
            <a:ext cx="4038600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 Пионы так великолепны,</a:t>
            </a:r>
            <a:br>
              <a:rPr lang="ru-RU" dirty="0" smtClean="0"/>
            </a:br>
            <a:r>
              <a:rPr lang="ru-RU" dirty="0" smtClean="0"/>
              <a:t>Роскошны, трепетны, эффектны.</a:t>
            </a:r>
            <a:br>
              <a:rPr lang="ru-RU" dirty="0" smtClean="0"/>
            </a:br>
            <a:r>
              <a:rPr lang="ru-RU" dirty="0" smtClean="0"/>
              <a:t>Их завезли к нам из Китая,</a:t>
            </a:r>
            <a:br>
              <a:rPr lang="ru-RU" dirty="0" smtClean="0"/>
            </a:br>
            <a:r>
              <a:rPr lang="ru-RU" dirty="0" smtClean="0"/>
              <a:t>Они растут всех восхищая: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Пионы прочно в сад вошли,</a:t>
            </a:r>
            <a:br>
              <a:rPr lang="ru-RU" dirty="0" smtClean="0"/>
            </a:br>
            <a:r>
              <a:rPr lang="ru-RU" dirty="0" smtClean="0"/>
              <a:t>Везде поклонников нашли,</a:t>
            </a:r>
            <a:br>
              <a:rPr lang="ru-RU" dirty="0" smtClean="0"/>
            </a:br>
            <a:r>
              <a:rPr lang="ru-RU" dirty="0" smtClean="0"/>
              <a:t>Цветут роскошные кусты,</a:t>
            </a:r>
            <a:br>
              <a:rPr lang="ru-RU" dirty="0" smtClean="0"/>
            </a:br>
            <a:r>
              <a:rPr lang="ru-RU" dirty="0" smtClean="0"/>
              <a:t>Прекрасны нежные цветы!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Елена Телушкина    </a:t>
            </a:r>
            <a:endParaRPr lang="ru-RU" dirty="0"/>
          </a:p>
        </p:txBody>
      </p:sp>
    </p:spTree>
  </p:cSld>
  <p:clrMapOvr>
    <a:masterClrMapping/>
  </p:clrMapOvr>
  <p:transition spd="med" advTm="4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Белая, жёлтая, красная,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Холод переносит прекрасно,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Сорок дней цветёт и пахнет,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 цветок зовётся …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(Астра)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4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Астра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User\Downloads\4299352-A-bouquet-of-fresh-asters-different-colors-Stock-Photo-flowers-bunc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5300" y="1412776"/>
            <a:ext cx="3962400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1338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Солнце в небе удивилось:</a:t>
            </a:r>
            <a:br>
              <a:rPr lang="ru-RU" dirty="0" smtClean="0"/>
            </a:br>
            <a:r>
              <a:rPr lang="ru-RU" dirty="0" smtClean="0"/>
              <a:t>Что за чудо приключилось,</a:t>
            </a:r>
            <a:br>
              <a:rPr lang="ru-RU" dirty="0" smtClean="0"/>
            </a:br>
            <a:r>
              <a:rPr lang="ru-RU" dirty="0" smtClean="0"/>
              <a:t>Может, звездочки зажгли?</a:t>
            </a:r>
            <a:br>
              <a:rPr lang="ru-RU" dirty="0" smtClean="0"/>
            </a:br>
            <a:r>
              <a:rPr lang="ru-RU" dirty="0" smtClean="0"/>
              <a:t>Это астры расцвели!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Вся земля ковер нарядный</a:t>
            </a:r>
            <a:br>
              <a:rPr lang="ru-RU" dirty="0" smtClean="0"/>
            </a:br>
            <a:r>
              <a:rPr lang="ru-RU" dirty="0" smtClean="0"/>
              <a:t>Яркий, красочный, парадный.</a:t>
            </a:r>
            <a:br>
              <a:rPr lang="ru-RU" dirty="0" smtClean="0"/>
            </a:br>
            <a:r>
              <a:rPr lang="ru-RU" dirty="0" smtClean="0"/>
              <a:t>Шапки пестрые цветут,</a:t>
            </a:r>
            <a:br>
              <a:rPr lang="ru-RU" dirty="0" smtClean="0"/>
            </a:br>
            <a:r>
              <a:rPr lang="ru-RU" dirty="0" smtClean="0"/>
              <a:t>Словно праздничный салют.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Сто оттенков и сортов</a:t>
            </a:r>
            <a:br>
              <a:rPr lang="ru-RU" dirty="0" smtClean="0"/>
            </a:br>
            <a:r>
              <a:rPr lang="ru-RU" dirty="0" smtClean="0"/>
              <a:t>Этих радостных цветов:</a:t>
            </a:r>
            <a:br>
              <a:rPr lang="ru-RU" dirty="0" smtClean="0"/>
            </a:br>
            <a:r>
              <a:rPr lang="ru-RU" dirty="0" smtClean="0"/>
              <a:t>Розовые, красные</a:t>
            </a:r>
            <a:br>
              <a:rPr lang="ru-RU" dirty="0" smtClean="0"/>
            </a:br>
            <a:r>
              <a:rPr lang="ru-RU" dirty="0" smtClean="0"/>
              <a:t>Самые прекрасные!</a:t>
            </a:r>
            <a:endParaRPr lang="ru-RU" dirty="0"/>
          </a:p>
        </p:txBody>
      </p:sp>
    </p:spTree>
  </p:cSld>
  <p:clrMapOvr>
    <a:masterClrMapping/>
  </p:clrMapOvr>
  <p:transition spd="med" advTm="4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Листики в спирали гнутся,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 друг к другу жмутся,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А над ними те цветы,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Не бутоны, а духи,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Что же это за цветы?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(Лилия)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4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Лилия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     Прекрасный цветочек</a:t>
            </a:r>
            <a:br>
              <a:rPr lang="ru-RU" dirty="0" smtClean="0"/>
            </a:br>
            <a:r>
              <a:rPr lang="ru-RU" dirty="0" smtClean="0"/>
              <a:t>На клумбе расцвёл</a:t>
            </a:r>
            <a:br>
              <a:rPr lang="ru-RU" dirty="0" smtClean="0"/>
            </a:br>
            <a:r>
              <a:rPr lang="ru-RU" dirty="0" smtClean="0"/>
              <a:t>И весь в чёрных точках</a:t>
            </a:r>
            <a:br>
              <a:rPr lang="ru-RU" dirty="0" smtClean="0"/>
            </a:br>
            <a:r>
              <a:rPr lang="ru-RU" dirty="0" smtClean="0"/>
              <a:t>Его ореол.</a:t>
            </a:r>
            <a:br>
              <a:rPr lang="ru-RU" dirty="0" smtClean="0"/>
            </a:br>
            <a:r>
              <a:rPr lang="ru-RU" dirty="0" smtClean="0"/>
              <a:t>Он, словно тигровую шкуру надел,</a:t>
            </a:r>
            <a:br>
              <a:rPr lang="ru-RU" dirty="0" smtClean="0"/>
            </a:br>
            <a:r>
              <a:rPr lang="ru-RU" dirty="0" smtClean="0"/>
              <a:t>На толстом стебле, очень вид его смел!</a:t>
            </a:r>
            <a:br>
              <a:rPr lang="ru-RU" dirty="0" smtClean="0"/>
            </a:br>
            <a:r>
              <a:rPr lang="ru-RU" dirty="0" smtClean="0"/>
              <a:t>Оранжевый с чёрным, его лепесток,</a:t>
            </a:r>
            <a:br>
              <a:rPr lang="ru-RU" dirty="0" smtClean="0"/>
            </a:br>
            <a:r>
              <a:rPr lang="ru-RU" dirty="0" smtClean="0"/>
              <a:t>Тигровая лилия – этот цветок!</a:t>
            </a:r>
            <a:br>
              <a:rPr lang="ru-RU" dirty="0" smtClean="0"/>
            </a:br>
            <a:r>
              <a:rPr lang="ru-RU" dirty="0" smtClean="0"/>
              <a:t>А. Полетаева</a:t>
            </a:r>
          </a:p>
          <a:p>
            <a:endParaRPr lang="ru-RU" dirty="0"/>
          </a:p>
        </p:txBody>
      </p:sp>
      <p:pic>
        <p:nvPicPr>
          <p:cNvPr id="8" name="Содержимое 7" descr="depositphotos_6674300-stock-photo-yellow-tiger-lily-in-raindrop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600200"/>
            <a:ext cx="396044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4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Из </a:t>
            </a:r>
            <a:r>
              <a:rPr lang="ru-RU" b="1" dirty="0" smtClean="0">
                <a:solidFill>
                  <a:srgbClr val="0070C0"/>
                </a:solidFill>
              </a:rPr>
              <a:t>луковки вырос,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Но в пищу негож.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   На яркий стаканчик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Цветок тот похож.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(Тюльпан)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4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Тюльпан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buNone/>
            </a:pPr>
            <a:endParaRPr lang="ru-RU" dirty="0" smtClean="0"/>
          </a:p>
          <a:p>
            <a:pPr algn="ctr" fontAlgn="base">
              <a:buNone/>
            </a:pPr>
            <a:r>
              <a:rPr lang="ru-RU" sz="2400" dirty="0" smtClean="0"/>
              <a:t>Май, тепло и скоро лето.</a:t>
            </a:r>
          </a:p>
          <a:p>
            <a:pPr algn="ctr" fontAlgn="base">
              <a:buNone/>
            </a:pPr>
            <a:r>
              <a:rPr lang="ru-RU" sz="2400" dirty="0" smtClean="0"/>
              <a:t>В зелень всё и вся одето.</a:t>
            </a:r>
          </a:p>
          <a:p>
            <a:pPr algn="ctr" fontAlgn="base">
              <a:buNone/>
            </a:pPr>
            <a:r>
              <a:rPr lang="ru-RU" sz="2400" dirty="0" smtClean="0"/>
              <a:t>Словно огненный фонтан</a:t>
            </a:r>
          </a:p>
          <a:p>
            <a:pPr algn="ctr" fontAlgn="base">
              <a:buNone/>
            </a:pPr>
            <a:r>
              <a:rPr lang="ru-RU" sz="2400" dirty="0" smtClean="0"/>
              <a:t>Раскрывается тюльпан.</a:t>
            </a:r>
            <a:br>
              <a:rPr lang="ru-RU" sz="2400" dirty="0" smtClean="0"/>
            </a:br>
            <a:r>
              <a:rPr lang="ru-RU" sz="2400" dirty="0" smtClean="0"/>
              <a:t>Д. Демон</a:t>
            </a:r>
          </a:p>
          <a:p>
            <a:endParaRPr lang="ru-RU" dirty="0"/>
          </a:p>
        </p:txBody>
      </p:sp>
      <p:pic>
        <p:nvPicPr>
          <p:cNvPr id="11" name="Содержимое 10" descr="bouquet_PNG12_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28800"/>
            <a:ext cx="4038600" cy="4536504"/>
          </a:xfrm>
        </p:spPr>
      </p:pic>
    </p:spTree>
  </p:cSld>
  <p:clrMapOvr>
    <a:masterClrMapping/>
  </p:clrMapOvr>
  <p:transition spd="med" advTm="4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Посмотрите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у ограды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Расцвела царица сада.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Не тюльпан и не мимоза,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в шипах красотка...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(Роза)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4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dmin\Desktop\природа летом\лет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908720"/>
            <a:ext cx="4402832" cy="460851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70C0"/>
                </a:solidFill>
              </a:rPr>
              <a:t>Мир цветов прекрасен и неповторим. Они радуют глаза людей своей необыкновенной красотой и ароматом. 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Цветы рассыпаются пышным ковром полями, яркими пятнами среди леса и садов.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 advTm="4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Роза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8" name="Содержимое 7" descr="roza-kr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484784"/>
            <a:ext cx="4032448" cy="4464496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46449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На клумбе распустился</a:t>
            </a:r>
            <a:br>
              <a:rPr lang="ru-RU" dirty="0" smtClean="0"/>
            </a:br>
            <a:r>
              <a:rPr lang="ru-RU" dirty="0" smtClean="0"/>
              <a:t>Огненный цветок</a:t>
            </a:r>
            <a:br>
              <a:rPr lang="ru-RU" dirty="0" smtClean="0"/>
            </a:br>
            <a:r>
              <a:rPr lang="ru-RU" dirty="0" smtClean="0"/>
              <a:t>Розы поселились,</a:t>
            </a:r>
            <a:br>
              <a:rPr lang="ru-RU" dirty="0" smtClean="0"/>
            </a:br>
            <a:r>
              <a:rPr lang="ru-RU" dirty="0" smtClean="0"/>
              <a:t>Вот их уголок!</a:t>
            </a:r>
            <a:br>
              <a:rPr lang="ru-RU" dirty="0" smtClean="0"/>
            </a:br>
            <a:r>
              <a:rPr lang="ru-RU" dirty="0" smtClean="0"/>
              <a:t>Листьев зеленее не бывает</a:t>
            </a:r>
            <a:br>
              <a:rPr lang="ru-RU" dirty="0" smtClean="0"/>
            </a:br>
            <a:r>
              <a:rPr lang="ru-RU" dirty="0" smtClean="0"/>
              <a:t>И цветов краснее, не сажают</a:t>
            </a:r>
            <a:br>
              <a:rPr lang="ru-RU" dirty="0" smtClean="0"/>
            </a:br>
            <a:r>
              <a:rPr lang="ru-RU" dirty="0" smtClean="0"/>
              <a:t>Только почему срывать их,</a:t>
            </a:r>
            <a:br>
              <a:rPr lang="ru-RU" dirty="0" smtClean="0"/>
            </a:br>
            <a:r>
              <a:rPr lang="ru-RU" dirty="0" smtClean="0"/>
              <a:t>Нам не разрешают?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400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 Угадай</a:t>
            </a:r>
            <a:r>
              <a:rPr lang="ru-RU" b="1" dirty="0" smtClean="0">
                <a:solidFill>
                  <a:srgbClr val="0070C0"/>
                </a:solidFill>
              </a:rPr>
              <a:t>, какой цветок 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Вырастет игрушкой? 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 Потеряет лепесток — 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 </a:t>
            </a:r>
            <a:r>
              <a:rPr lang="ru-RU" b="1" dirty="0" smtClean="0">
                <a:solidFill>
                  <a:srgbClr val="0070C0"/>
                </a:solidFill>
              </a:rPr>
              <a:t>Станет погремушкой.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(Мак)</a:t>
            </a:r>
            <a:endParaRPr lang="ru-RU" dirty="0"/>
          </a:p>
        </p:txBody>
      </p:sp>
    </p:spTree>
  </p:cSld>
  <p:clrMapOvr>
    <a:masterClrMapping/>
  </p:clrMapOvr>
  <p:transition spd="med" advTm="4000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Мак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 Вот какие маки,</a:t>
            </a:r>
            <a:br>
              <a:rPr lang="ru-RU" dirty="0" smtClean="0"/>
            </a:br>
            <a:r>
              <a:rPr lang="ru-RU" dirty="0" smtClean="0"/>
              <a:t>Вот какие маки</a:t>
            </a:r>
            <a:br>
              <a:rPr lang="ru-RU" dirty="0" smtClean="0"/>
            </a:br>
            <a:r>
              <a:rPr lang="ru-RU" dirty="0" smtClean="0"/>
              <a:t>Красные, большие</a:t>
            </a:r>
            <a:br>
              <a:rPr lang="ru-RU" dirty="0" smtClean="0"/>
            </a:br>
            <a:r>
              <a:rPr lang="ru-RU" dirty="0" smtClean="0"/>
              <a:t>В поле расцвели!</a:t>
            </a:r>
            <a:br>
              <a:rPr lang="ru-RU" dirty="0" smtClean="0"/>
            </a:br>
            <a:r>
              <a:rPr lang="ru-RU" dirty="0" smtClean="0"/>
              <a:t>Тучка в небе тает,</a:t>
            </a:r>
            <a:br>
              <a:rPr lang="ru-RU" dirty="0" smtClean="0"/>
            </a:br>
            <a:r>
              <a:rPr lang="ru-RU" dirty="0" smtClean="0"/>
              <a:t>Ветер пролетает —</a:t>
            </a:r>
            <a:br>
              <a:rPr lang="ru-RU" dirty="0" smtClean="0"/>
            </a:br>
            <a:r>
              <a:rPr lang="ru-RU" dirty="0" smtClean="0"/>
              <a:t>Тоненькие стебли</a:t>
            </a:r>
            <a:br>
              <a:rPr lang="ru-RU" dirty="0" smtClean="0"/>
            </a:br>
            <a:r>
              <a:rPr lang="ru-RU" dirty="0" smtClean="0"/>
              <a:t>Гнутся до земли.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i="1" dirty="0" smtClean="0"/>
              <a:t>О. </a:t>
            </a:r>
            <a:r>
              <a:rPr lang="ru-RU" i="1" dirty="0" err="1" smtClean="0"/>
              <a:t>Высотская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1" name="Содержимое 10" descr="depositphotos_4113494-stock-photo-red-poppies-on-whit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556792"/>
            <a:ext cx="4038600" cy="4608511"/>
          </a:xfrm>
        </p:spPr>
      </p:pic>
    </p:spTree>
  </p:cSld>
  <p:clrMapOvr>
    <a:masterClrMapping/>
  </p:clrMapOvr>
  <p:transition spd="med" advTm="4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Дидактическая игра «Посади цветок в горшок»</a:t>
            </a:r>
            <a:endParaRPr lang="ru-RU" sz="2800" b="1" dirty="0"/>
          </a:p>
        </p:txBody>
      </p:sp>
      <p:pic>
        <p:nvPicPr>
          <p:cNvPr id="1026" name="Picture 2" descr="C:\Users\ruz_n3\Desktop\c6140b43f9ec0bb1a84643247d168f7d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6996"/>
          <a:stretch>
            <a:fillRect/>
          </a:stretch>
        </p:blipFill>
        <p:spPr bwMode="auto">
          <a:xfrm>
            <a:off x="467544" y="1556792"/>
            <a:ext cx="8208912" cy="45693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ransition spd="med" advTm="4000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     Наши </a:t>
            </a:r>
            <a:r>
              <a:rPr lang="ru-RU" b="1" i="1" dirty="0" smtClean="0">
                <a:solidFill>
                  <a:srgbClr val="0070C0"/>
                </a:solidFill>
              </a:rPr>
              <a:t>чудные цветки (Дети сидят на корточках)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Распускают лепестки. (Начинают медленно вставать)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Ветерок чуть дышит, (Раскрывают руки над головой)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Лепестки колышет. (Раскачиваются) 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Наши чудные цветки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Закрывают лепестки.(Руки вниз)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Головой качают ,тихо засыпают. ( Медленно принимают исходное положение)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04664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Физминутка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 advTm="4000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476673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Игра «Отгадай, что за цветок?»</a:t>
            </a:r>
            <a:b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268761"/>
            <a:ext cx="64807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b="1" u="sng" dirty="0" smtClean="0">
                <a:solidFill>
                  <a:schemeClr val="accent5">
                    <a:lumMod val="75000"/>
                  </a:schemeClr>
                </a:solidFill>
              </a:rPr>
              <a:t>Цель: Узнать его по описанию.</a:t>
            </a:r>
          </a:p>
          <a:p>
            <a:pPr algn="just">
              <a:buNone/>
            </a:pPr>
            <a:r>
              <a:rPr lang="ru-RU" sz="2800" b="1" u="sng" dirty="0" smtClean="0">
                <a:solidFill>
                  <a:schemeClr val="accent5">
                    <a:lumMod val="75000"/>
                  </a:schemeClr>
                </a:solidFill>
              </a:rPr>
              <a:t> Игровые действия: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Воспитатель предлагает, кому либо из детей выбрать один и описать цветок так, чтобы все дети узнали и смогли сказать, что это за растение.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Необходима последовательность описания. Когда дети угадают растение,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можно предложить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им найти в групповой комнате на столе картинки данного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цветка.</a:t>
            </a:r>
            <a:endParaRPr lang="ru-RU" sz="28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Tm="4000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70C0"/>
                </a:solidFill>
              </a:rPr>
              <a:t>Игра   </a:t>
            </a:r>
            <a:r>
              <a:rPr lang="ru-RU" b="1" dirty="0" smtClean="0">
                <a:solidFill>
                  <a:srgbClr val="0070C0"/>
                </a:solidFill>
              </a:rPr>
              <a:t>с мячом «Я знаю…»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      </a:t>
            </a:r>
            <a:r>
              <a:rPr lang="ru-RU" sz="2400" b="1" u="sng" dirty="0" smtClean="0">
                <a:solidFill>
                  <a:srgbClr val="0070C0"/>
                </a:solidFill>
              </a:rPr>
              <a:t>Цель</a:t>
            </a:r>
            <a:r>
              <a:rPr lang="ru-RU" sz="2400" b="1" u="sng" dirty="0" smtClean="0">
                <a:solidFill>
                  <a:srgbClr val="0070C0"/>
                </a:solidFill>
              </a:rPr>
              <a:t>:</a:t>
            </a:r>
            <a:r>
              <a:rPr lang="ru-RU" sz="2400" b="1" dirty="0" smtClean="0">
                <a:solidFill>
                  <a:srgbClr val="0070C0"/>
                </a:solidFill>
              </a:rPr>
              <a:t> Формировать умение называть несколько предметов объекта одного </a:t>
            </a:r>
            <a:r>
              <a:rPr lang="ru-RU" sz="2400" b="1" dirty="0" smtClean="0">
                <a:solidFill>
                  <a:srgbClr val="0070C0"/>
                </a:solidFill>
              </a:rPr>
              <a:t>вида ,развивать </a:t>
            </a:r>
            <a:r>
              <a:rPr lang="ru-RU" sz="2400" b="1" dirty="0" smtClean="0">
                <a:solidFill>
                  <a:srgbClr val="0070C0"/>
                </a:solidFill>
              </a:rPr>
              <a:t>умение объединять предметы по общему признаку.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      </a:t>
            </a:r>
            <a:r>
              <a:rPr lang="ru-RU" sz="2400" b="1" u="sng" dirty="0" smtClean="0">
                <a:solidFill>
                  <a:srgbClr val="0070C0"/>
                </a:solidFill>
              </a:rPr>
              <a:t>Игровые действия: </a:t>
            </a:r>
            <a:r>
              <a:rPr lang="ru-RU" sz="2400" b="1" dirty="0" smtClean="0">
                <a:solidFill>
                  <a:srgbClr val="0070C0"/>
                </a:solidFill>
              </a:rPr>
              <a:t>Дети </a:t>
            </a:r>
            <a:r>
              <a:rPr lang="ru-RU" sz="2400" b="1" dirty="0" smtClean="0">
                <a:solidFill>
                  <a:srgbClr val="0070C0"/>
                </a:solidFill>
              </a:rPr>
              <a:t>становятся в круг, в центре – ведущий с мячом. Ведущий бросает мяч и называет класс объектов природы (птицы, деревья, цветы, животные, растения, насекомые, рыбы). Ребёнок, поймавший мяч, говорит: «Я знаю 5 названий цветов» и перечисляет (например, ромашка, василёк, одуванчик, клевер, кашка) и возвращает мяч ведущему. Второму ребёнку ведущий бросает мяч и говорит: «Птицы» и так далее.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 advTm="4000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ромшк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124744"/>
            <a:ext cx="8280920" cy="5400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1043608" y="404664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Творческая деятельность</a:t>
            </a:r>
            <a:endParaRPr lang="ru-RU" sz="4400" dirty="0"/>
          </a:p>
        </p:txBody>
      </p:sp>
    </p:spTree>
  </p:cSld>
  <p:clrMapOvr>
    <a:masterClrMapping/>
  </p:clrMapOvr>
  <p:transition spd="med" advTm="4000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Игра «Четвертый лишний»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img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600200"/>
            <a:ext cx="7704855" cy="45259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</p:pic>
    </p:spTree>
  </p:cSld>
  <p:clrMapOvr>
    <a:masterClrMapping/>
  </p:clrMapOvr>
  <p:transition spd="med" advTm="4000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rgbClr val="FFFF00"/>
                </a:solidFill>
              </a:rPr>
              <a:t>По </a:t>
            </a:r>
            <a:r>
              <a:rPr lang="ru-RU" sz="2700" b="1" dirty="0" smtClean="0">
                <a:solidFill>
                  <a:srgbClr val="FFFF00"/>
                </a:solidFill>
              </a:rPr>
              <a:t>опушке подружки гуляли,</a:t>
            </a:r>
            <a:br>
              <a:rPr lang="ru-RU" sz="2700" b="1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</a:rPr>
              <a:t>Для букетов цветы подбирали.</a:t>
            </a:r>
            <a:br>
              <a:rPr lang="ru-RU" sz="2700" b="1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</a:rPr>
              <a:t>Вон фиалок лиловые глазки</a:t>
            </a:r>
            <a:br>
              <a:rPr lang="ru-RU" sz="2700" b="1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</a:rPr>
              <a:t>Им подмигивают, словно в сказке.</a:t>
            </a:r>
            <a:br>
              <a:rPr lang="ru-RU" sz="2700" b="1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</a:rPr>
              <a:t>Вероники синие донышки,</a:t>
            </a:r>
            <a:br>
              <a:rPr lang="ru-RU" sz="2700" b="1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</a:rPr>
              <a:t>Одуванчики будто солнышки.</a:t>
            </a:r>
            <a:br>
              <a:rPr lang="ru-RU" sz="2700" b="1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</a:rPr>
              <a:t>Там голубенькие незабудки,</a:t>
            </a:r>
            <a:br>
              <a:rPr lang="ru-RU" sz="2700" b="1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</a:rPr>
              <a:t>Рядом с ними желтеют «</a:t>
            </a:r>
            <a:r>
              <a:rPr lang="ru-RU" sz="2700" b="1" dirty="0" err="1" smtClean="0">
                <a:solidFill>
                  <a:srgbClr val="FFFF00"/>
                </a:solidFill>
              </a:rPr>
              <a:t>анютки</a:t>
            </a:r>
            <a:r>
              <a:rPr lang="ru-RU" sz="2700" b="1" dirty="0" smtClean="0">
                <a:solidFill>
                  <a:srgbClr val="FFFF00"/>
                </a:solidFill>
              </a:rPr>
              <a:t>»;</a:t>
            </a:r>
            <a:br>
              <a:rPr lang="ru-RU" sz="2700" b="1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</a:rPr>
              <a:t>В яркой зелени огоньки,</a:t>
            </a:r>
            <a:br>
              <a:rPr lang="ru-RU" sz="2700" b="1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</a:rPr>
              <a:t>Нежных лютиков светлячки.</a:t>
            </a:r>
            <a:br>
              <a:rPr lang="ru-RU" sz="2700" b="1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</a:rPr>
              <a:t>Как уютно цветам на опушке…</a:t>
            </a:r>
            <a:br>
              <a:rPr lang="ru-RU" sz="2700" b="1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</a:rPr>
              <a:t>Пожалели их наши подружки:</a:t>
            </a:r>
            <a:br>
              <a:rPr lang="ru-RU" sz="2700" b="1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</a:rPr>
              <a:t>— Ну, зачем нам нужны букеты?</a:t>
            </a:r>
            <a:br>
              <a:rPr lang="ru-RU" sz="2700" b="1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</a:rPr>
              <a:t>Без цветов станет грустным лето.</a:t>
            </a:r>
            <a:br>
              <a:rPr lang="ru-RU" sz="2700" b="1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</a:rPr>
              <a:t>                             Арсенова </a:t>
            </a:r>
            <a:r>
              <a:rPr lang="ru-RU" sz="2700" b="1" dirty="0" smtClean="0">
                <a:solidFill>
                  <a:srgbClr val="FFFF00"/>
                </a:solidFill>
              </a:rPr>
              <a:t>Л. А.</a:t>
            </a:r>
            <a:endParaRPr lang="ru-RU" sz="27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Tm="4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Белая </a:t>
            </a:r>
            <a:r>
              <a:rPr lang="ru-RU" b="1" dirty="0" smtClean="0">
                <a:solidFill>
                  <a:srgbClr val="0070C0"/>
                </a:solidFill>
              </a:rPr>
              <a:t>- пребелая!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   Скромная </a:t>
            </a:r>
            <a:r>
              <a:rPr lang="ru-RU" b="1" dirty="0" smtClean="0">
                <a:solidFill>
                  <a:srgbClr val="0070C0"/>
                </a:solidFill>
              </a:rPr>
              <a:t>- </a:t>
            </a:r>
            <a:r>
              <a:rPr lang="ru-RU" b="1" dirty="0" smtClean="0">
                <a:solidFill>
                  <a:srgbClr val="0070C0"/>
                </a:solidFill>
              </a:rPr>
              <a:t>несмелая.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Летом </a:t>
            </a:r>
            <a:r>
              <a:rPr lang="ru-RU" b="1" dirty="0" smtClean="0">
                <a:solidFill>
                  <a:srgbClr val="0070C0"/>
                </a:solidFill>
              </a:rPr>
              <a:t>расцветает, 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Кто </a:t>
            </a:r>
            <a:r>
              <a:rPr lang="ru-RU" b="1" dirty="0" smtClean="0">
                <a:solidFill>
                  <a:srgbClr val="0070C0"/>
                </a:solidFill>
              </a:rPr>
              <a:t>ж её не знает?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          Погадаем </a:t>
            </a:r>
            <a:r>
              <a:rPr lang="ru-RU" b="1" dirty="0" smtClean="0">
                <a:solidFill>
                  <a:srgbClr val="0070C0"/>
                </a:solidFill>
              </a:rPr>
              <a:t>мы с Наташкой 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      На </a:t>
            </a:r>
            <a:r>
              <a:rPr lang="ru-RU" b="1" dirty="0" smtClean="0">
                <a:solidFill>
                  <a:srgbClr val="0070C0"/>
                </a:solidFill>
              </a:rPr>
              <a:t>застенчивой ... . (Ромашке)</a:t>
            </a:r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 advTm="4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Ромашки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User\Downloads\35593fd55298982c6a048038d4eb6422_13113727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1340768"/>
            <a:ext cx="4038600" cy="475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base">
              <a:buNone/>
            </a:pPr>
            <a:r>
              <a:rPr lang="ru-RU" dirty="0" smtClean="0"/>
              <a:t>Нарядные платьица,</a:t>
            </a:r>
            <a:br>
              <a:rPr lang="ru-RU" dirty="0" smtClean="0"/>
            </a:br>
            <a:r>
              <a:rPr lang="ru-RU" dirty="0" smtClean="0"/>
              <a:t>Желтые брошки,</a:t>
            </a:r>
            <a:br>
              <a:rPr lang="ru-RU" dirty="0" smtClean="0"/>
            </a:br>
            <a:r>
              <a:rPr lang="ru-RU" dirty="0" smtClean="0"/>
              <a:t>Ни пятнышка нет</a:t>
            </a:r>
            <a:br>
              <a:rPr lang="ru-RU" dirty="0" smtClean="0"/>
            </a:br>
            <a:r>
              <a:rPr lang="ru-RU" dirty="0" smtClean="0"/>
              <a:t>На красивой одежке.</a:t>
            </a:r>
          </a:p>
          <a:p>
            <a:pPr fontAlgn="base">
              <a:buNone/>
            </a:pPr>
            <a:r>
              <a:rPr lang="ru-RU" dirty="0" smtClean="0"/>
              <a:t>     Такие веселые</a:t>
            </a:r>
            <a:br>
              <a:rPr lang="ru-RU" dirty="0" smtClean="0"/>
            </a:br>
            <a:r>
              <a:rPr lang="ru-RU" dirty="0" smtClean="0"/>
              <a:t>Эти ромашки —</a:t>
            </a:r>
            <a:br>
              <a:rPr lang="ru-RU" dirty="0" smtClean="0"/>
            </a:br>
            <a:r>
              <a:rPr lang="ru-RU" dirty="0" smtClean="0"/>
              <a:t>Вот-вот заиграют</a:t>
            </a:r>
            <a:br>
              <a:rPr lang="ru-RU" dirty="0" smtClean="0"/>
            </a:br>
            <a:r>
              <a:rPr lang="ru-RU" dirty="0" smtClean="0"/>
              <a:t>Как дети, в пятнашки.</a:t>
            </a:r>
            <a:br>
              <a:rPr lang="ru-RU" dirty="0" smtClean="0"/>
            </a:br>
            <a:r>
              <a:rPr lang="ru-RU" dirty="0" smtClean="0"/>
              <a:t>Е. Серова</a:t>
            </a:r>
            <a:endParaRPr lang="ru-RU" dirty="0"/>
          </a:p>
        </p:txBody>
      </p:sp>
    </p:spTree>
  </p:cSld>
  <p:clrMapOvr>
    <a:masterClrMapping/>
  </p:clrMapOvr>
  <p:transition spd="med" advTm="4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 </a:t>
            </a:r>
            <a:r>
              <a:rPr lang="ru-RU" b="1" dirty="0" smtClean="0">
                <a:solidFill>
                  <a:srgbClr val="00B0F0"/>
                </a:solidFill>
              </a:rPr>
              <a:t>Один </a:t>
            </a:r>
            <a:r>
              <a:rPr lang="ru-RU" b="1" dirty="0" smtClean="0">
                <a:solidFill>
                  <a:srgbClr val="00B0F0"/>
                </a:solidFill>
              </a:rPr>
              <a:t>из первых он в саду,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B0F0"/>
                </a:solidFill>
              </a:rPr>
              <a:t>Весною расцветает,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B0F0"/>
                </a:solidFill>
              </a:rPr>
              <a:t>           И сдержанною красотой,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B0F0"/>
                </a:solidFill>
              </a:rPr>
              <a:t>Своею привлекает!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B0F0"/>
                </a:solidFill>
              </a:rPr>
              <a:t> (Нарцисс)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4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C:\Users\User\Downloads\1272481470_narci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3888432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НАРЦИСС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1338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Листья, выпустил, как стрелы.</a:t>
            </a:r>
            <a:br>
              <a:rPr lang="ru-RU" dirty="0" smtClean="0"/>
            </a:br>
            <a:r>
              <a:rPr lang="ru-RU" dirty="0" smtClean="0"/>
              <a:t>Он цветёт цветочком белым,</a:t>
            </a:r>
            <a:br>
              <a:rPr lang="ru-RU" dirty="0" smtClean="0"/>
            </a:br>
            <a:r>
              <a:rPr lang="ru-RU" dirty="0" smtClean="0"/>
              <a:t>В серединке жёлт цветок,</a:t>
            </a:r>
            <a:br>
              <a:rPr lang="ru-RU" dirty="0" smtClean="0"/>
            </a:br>
            <a:r>
              <a:rPr lang="ru-RU" dirty="0" smtClean="0"/>
              <a:t>Голову склоняет вбок,</a:t>
            </a:r>
            <a:br>
              <a:rPr lang="ru-RU" dirty="0" smtClean="0"/>
            </a:br>
            <a:r>
              <a:rPr lang="ru-RU" dirty="0" smtClean="0"/>
              <a:t>Смотрит скромно-скромно вниз.</a:t>
            </a:r>
            <a:br>
              <a:rPr lang="ru-RU" dirty="0" smtClean="0"/>
            </a:br>
            <a:r>
              <a:rPr lang="ru-RU" dirty="0" smtClean="0"/>
              <a:t>А красавца звать НАРЦИСС.</a:t>
            </a:r>
            <a:br>
              <a:rPr lang="ru-RU" dirty="0" smtClean="0"/>
            </a:br>
            <a:r>
              <a:rPr lang="ru-RU" dirty="0" smtClean="0"/>
              <a:t>В. Черняева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4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Я </a:t>
            </a:r>
            <a:r>
              <a:rPr lang="ru-RU" b="1" dirty="0" smtClean="0">
                <a:solidFill>
                  <a:srgbClr val="0070C0"/>
                </a:solidFill>
              </a:rPr>
              <a:t>травянистое растение 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         С цветком сиреневого цвета, 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    Но переставьте ударение 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          И </a:t>
            </a:r>
            <a:r>
              <a:rPr lang="ru-RU" b="1" dirty="0" err="1" smtClean="0">
                <a:solidFill>
                  <a:srgbClr val="0070C0"/>
                </a:solidFill>
              </a:rPr>
              <a:t>превращуся</a:t>
            </a:r>
            <a:r>
              <a:rPr lang="ru-RU" b="1" dirty="0" smtClean="0">
                <a:solidFill>
                  <a:srgbClr val="0070C0"/>
                </a:solidFill>
              </a:rPr>
              <a:t> я в конфетку! 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                          (Ирис)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4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Ирисы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User\Downloads\Nature___Flowers_Beautiful_flowers_irises_in_the_park_066825_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1628800"/>
            <a:ext cx="4038600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Ирисы вновь распустились</a:t>
            </a:r>
          </a:p>
          <a:p>
            <a:pPr>
              <a:buNone/>
            </a:pPr>
            <a:r>
              <a:rPr lang="ru-RU" dirty="0" smtClean="0"/>
              <a:t>    Радугой нежных цветов.</a:t>
            </a:r>
            <a:br>
              <a:rPr lang="ru-RU" dirty="0" smtClean="0"/>
            </a:br>
            <a:r>
              <a:rPr lang="ru-RU" dirty="0" smtClean="0"/>
              <a:t>Кажется, с неба спустились,</a:t>
            </a:r>
            <a:br>
              <a:rPr lang="ru-RU" dirty="0" smtClean="0"/>
            </a:br>
            <a:r>
              <a:rPr lang="ru-RU" dirty="0" smtClean="0"/>
              <a:t>Из синевы облаков.</a:t>
            </a:r>
          </a:p>
          <a:p>
            <a:pPr>
              <a:buNone/>
            </a:pPr>
            <a:r>
              <a:rPr lang="ru-RU" dirty="0" smtClean="0"/>
              <a:t>     Утром в саду я встречаю </a:t>
            </a:r>
            <a:br>
              <a:rPr lang="ru-RU" dirty="0" smtClean="0"/>
            </a:br>
            <a:r>
              <a:rPr lang="ru-RU" dirty="0" smtClean="0"/>
              <a:t>Радугу в брызгах росы.</a:t>
            </a:r>
            <a:br>
              <a:rPr lang="ru-RU" dirty="0" smtClean="0"/>
            </a:br>
            <a:r>
              <a:rPr lang="ru-RU" dirty="0" smtClean="0"/>
              <a:t>С радостью вновь принимаю</a:t>
            </a:r>
            <a:br>
              <a:rPr lang="ru-RU" dirty="0" smtClean="0"/>
            </a:br>
            <a:r>
              <a:rPr lang="ru-RU" dirty="0" smtClean="0"/>
              <a:t>Дивный подарок весны.</a:t>
            </a:r>
          </a:p>
          <a:p>
            <a:pPr>
              <a:buNone/>
            </a:pPr>
            <a:r>
              <a:rPr lang="ru-RU" i="1" dirty="0" smtClean="0"/>
              <a:t>       Телушкина Елена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 advTm="4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Фиолетовый цветок,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      В центре жёлтенький глазок,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Листья словно все в пуху,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Я его сейчас сорву и подружке подарю!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(Фиалка)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4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462</Words>
  <Application>Microsoft Office PowerPoint</Application>
  <PresentationFormat>Экран (4:3)</PresentationFormat>
  <Paragraphs>87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        Детям о цветах</vt:lpstr>
      <vt:lpstr>Мир цветов прекрасен и неповторим. Они радуют глаза людей своей необыкновенной красотой и ароматом.  Цветы рассыпаются пышным ковром полями, яркими пятнами среди леса и садов.</vt:lpstr>
      <vt:lpstr>Слайд 3</vt:lpstr>
      <vt:lpstr> Ромашки</vt:lpstr>
      <vt:lpstr>Слайд 5</vt:lpstr>
      <vt:lpstr>НАРЦИСС </vt:lpstr>
      <vt:lpstr>Слайд 7</vt:lpstr>
      <vt:lpstr>Ирисы</vt:lpstr>
      <vt:lpstr>Слайд 9</vt:lpstr>
      <vt:lpstr>Фиалка </vt:lpstr>
      <vt:lpstr>Слайд 11</vt:lpstr>
      <vt:lpstr>Пионы</vt:lpstr>
      <vt:lpstr>Слайд 13</vt:lpstr>
      <vt:lpstr>Астра</vt:lpstr>
      <vt:lpstr>Слайд 15</vt:lpstr>
      <vt:lpstr>Лилия</vt:lpstr>
      <vt:lpstr>Слайд 17</vt:lpstr>
      <vt:lpstr> Тюльпан </vt:lpstr>
      <vt:lpstr>Слайд 19</vt:lpstr>
      <vt:lpstr>Роза</vt:lpstr>
      <vt:lpstr>Слайд 21</vt:lpstr>
      <vt:lpstr>Мак</vt:lpstr>
      <vt:lpstr>Дидактическая игра «Посади цветок в горшок»</vt:lpstr>
      <vt:lpstr>Слайд 24</vt:lpstr>
      <vt:lpstr>Слайд 25</vt:lpstr>
      <vt:lpstr> Игра   с мячом «Я знаю…» </vt:lpstr>
      <vt:lpstr>Слайд 27</vt:lpstr>
      <vt:lpstr>Игра «Четвертый лишний»</vt:lpstr>
      <vt:lpstr>         По опушке подружки гуляли, Для букетов цветы подбирали. Вон фиалок лиловые глазки Им подмигивают, словно в сказке. Вероники синие донышки, Одуванчики будто солнышки. Там голубенькие незабудки, Рядом с ними желтеют «анютки»; В яркой зелени огоньки, Нежных лютиков светлячки. Как уютно цветам на опушке… Пожалели их наши подружки: — Ну, зачем нам нужны букеты? Без цветов станет грустным лето.                              Арсенова Л. 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Детям о цветах</dc:title>
  <dc:creator>ruz_n3</dc:creator>
  <cp:lastModifiedBy>ruz_n3</cp:lastModifiedBy>
  <cp:revision>20</cp:revision>
  <dcterms:created xsi:type="dcterms:W3CDTF">2019-07-12T19:18:36Z</dcterms:created>
  <dcterms:modified xsi:type="dcterms:W3CDTF">2019-07-14T04:54:24Z</dcterms:modified>
</cp:coreProperties>
</file>