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58" r:id="rId5"/>
    <p:sldId id="259" r:id="rId6"/>
    <p:sldId id="260" r:id="rId7"/>
    <p:sldId id="262" r:id="rId8"/>
    <p:sldId id="265" r:id="rId9"/>
    <p:sldId id="268" r:id="rId10"/>
    <p:sldId id="272" r:id="rId11"/>
    <p:sldId id="261" r:id="rId12"/>
    <p:sldId id="269" r:id="rId13"/>
    <p:sldId id="273" r:id="rId14"/>
    <p:sldId id="271" r:id="rId15"/>
    <p:sldId id="270" r:id="rId16"/>
    <p:sldId id="274" r:id="rId17"/>
    <p:sldId id="275" r:id="rId18"/>
    <p:sldId id="264"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2" d="100"/>
          <a:sy n="62" d="100"/>
        </p:scale>
        <p:origin x="-1596" y="-22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0CBC559-8AEC-4487-9D23-E06976505664}" type="datetimeFigureOut">
              <a:rPr lang="ru-RU" smtClean="0"/>
              <a:t>30.04.2020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5046DB-37F1-4BD8-93CA-4A3EDCEB9AB9}" type="slidenum">
              <a:rPr lang="ru-RU" smtClean="0"/>
              <a:t>‹#›</a:t>
            </a:fld>
            <a:endParaRPr lang="ru-RU"/>
          </a:p>
        </p:txBody>
      </p:sp>
    </p:spTree>
    <p:extLst>
      <p:ext uri="{BB962C8B-B14F-4D97-AF65-F5344CB8AC3E}">
        <p14:creationId xmlns:p14="http://schemas.microsoft.com/office/powerpoint/2010/main" val="217668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0CBC559-8AEC-4487-9D23-E06976505664}" type="datetimeFigureOut">
              <a:rPr lang="ru-RU" smtClean="0"/>
              <a:t>30.04.2020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5046DB-37F1-4BD8-93CA-4A3EDCEB9AB9}" type="slidenum">
              <a:rPr lang="ru-RU" smtClean="0"/>
              <a:t>‹#›</a:t>
            </a:fld>
            <a:endParaRPr lang="ru-RU"/>
          </a:p>
        </p:txBody>
      </p:sp>
    </p:spTree>
    <p:extLst>
      <p:ext uri="{BB962C8B-B14F-4D97-AF65-F5344CB8AC3E}">
        <p14:creationId xmlns:p14="http://schemas.microsoft.com/office/powerpoint/2010/main" val="3487017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0CBC559-8AEC-4487-9D23-E06976505664}" type="datetimeFigureOut">
              <a:rPr lang="ru-RU" smtClean="0"/>
              <a:t>30.04.2020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5046DB-37F1-4BD8-93CA-4A3EDCEB9AB9}" type="slidenum">
              <a:rPr lang="ru-RU" smtClean="0"/>
              <a:t>‹#›</a:t>
            </a:fld>
            <a:endParaRPr lang="ru-RU"/>
          </a:p>
        </p:txBody>
      </p:sp>
    </p:spTree>
    <p:extLst>
      <p:ext uri="{BB962C8B-B14F-4D97-AF65-F5344CB8AC3E}">
        <p14:creationId xmlns:p14="http://schemas.microsoft.com/office/powerpoint/2010/main" val="2879466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0CBC559-8AEC-4487-9D23-E06976505664}" type="datetimeFigureOut">
              <a:rPr lang="ru-RU" smtClean="0"/>
              <a:t>30.04.2020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5046DB-37F1-4BD8-93CA-4A3EDCEB9AB9}" type="slidenum">
              <a:rPr lang="ru-RU" smtClean="0"/>
              <a:t>‹#›</a:t>
            </a:fld>
            <a:endParaRPr lang="ru-RU"/>
          </a:p>
        </p:txBody>
      </p:sp>
    </p:spTree>
    <p:extLst>
      <p:ext uri="{BB962C8B-B14F-4D97-AF65-F5344CB8AC3E}">
        <p14:creationId xmlns:p14="http://schemas.microsoft.com/office/powerpoint/2010/main" val="1397765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0CBC559-8AEC-4487-9D23-E06976505664}" type="datetimeFigureOut">
              <a:rPr lang="ru-RU" smtClean="0"/>
              <a:t>30.04.2020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5046DB-37F1-4BD8-93CA-4A3EDCEB9AB9}" type="slidenum">
              <a:rPr lang="ru-RU" smtClean="0"/>
              <a:t>‹#›</a:t>
            </a:fld>
            <a:endParaRPr lang="ru-RU"/>
          </a:p>
        </p:txBody>
      </p:sp>
    </p:spTree>
    <p:extLst>
      <p:ext uri="{BB962C8B-B14F-4D97-AF65-F5344CB8AC3E}">
        <p14:creationId xmlns:p14="http://schemas.microsoft.com/office/powerpoint/2010/main" val="1517146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0CBC559-8AEC-4487-9D23-E06976505664}" type="datetimeFigureOut">
              <a:rPr lang="ru-RU" smtClean="0"/>
              <a:t>30.04.2020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D5046DB-37F1-4BD8-93CA-4A3EDCEB9AB9}" type="slidenum">
              <a:rPr lang="ru-RU" smtClean="0"/>
              <a:t>‹#›</a:t>
            </a:fld>
            <a:endParaRPr lang="ru-RU"/>
          </a:p>
        </p:txBody>
      </p:sp>
    </p:spTree>
    <p:extLst>
      <p:ext uri="{BB962C8B-B14F-4D97-AF65-F5344CB8AC3E}">
        <p14:creationId xmlns:p14="http://schemas.microsoft.com/office/powerpoint/2010/main" val="3169839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0CBC559-8AEC-4487-9D23-E06976505664}" type="datetimeFigureOut">
              <a:rPr lang="ru-RU" smtClean="0"/>
              <a:t>30.04.2020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D5046DB-37F1-4BD8-93CA-4A3EDCEB9AB9}" type="slidenum">
              <a:rPr lang="ru-RU" smtClean="0"/>
              <a:t>‹#›</a:t>
            </a:fld>
            <a:endParaRPr lang="ru-RU"/>
          </a:p>
        </p:txBody>
      </p:sp>
    </p:spTree>
    <p:extLst>
      <p:ext uri="{BB962C8B-B14F-4D97-AF65-F5344CB8AC3E}">
        <p14:creationId xmlns:p14="http://schemas.microsoft.com/office/powerpoint/2010/main" val="5076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0CBC559-8AEC-4487-9D23-E06976505664}" type="datetimeFigureOut">
              <a:rPr lang="ru-RU" smtClean="0"/>
              <a:t>30.04.2020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D5046DB-37F1-4BD8-93CA-4A3EDCEB9AB9}" type="slidenum">
              <a:rPr lang="ru-RU" smtClean="0"/>
              <a:t>‹#›</a:t>
            </a:fld>
            <a:endParaRPr lang="ru-RU"/>
          </a:p>
        </p:txBody>
      </p:sp>
    </p:spTree>
    <p:extLst>
      <p:ext uri="{BB962C8B-B14F-4D97-AF65-F5344CB8AC3E}">
        <p14:creationId xmlns:p14="http://schemas.microsoft.com/office/powerpoint/2010/main" val="1359677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0CBC559-8AEC-4487-9D23-E06976505664}" type="datetimeFigureOut">
              <a:rPr lang="ru-RU" smtClean="0"/>
              <a:t>30.04.2020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D5046DB-37F1-4BD8-93CA-4A3EDCEB9AB9}" type="slidenum">
              <a:rPr lang="ru-RU" smtClean="0"/>
              <a:t>‹#›</a:t>
            </a:fld>
            <a:endParaRPr lang="ru-RU"/>
          </a:p>
        </p:txBody>
      </p:sp>
    </p:spTree>
    <p:extLst>
      <p:ext uri="{BB962C8B-B14F-4D97-AF65-F5344CB8AC3E}">
        <p14:creationId xmlns:p14="http://schemas.microsoft.com/office/powerpoint/2010/main" val="222230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0CBC559-8AEC-4487-9D23-E06976505664}" type="datetimeFigureOut">
              <a:rPr lang="ru-RU" smtClean="0"/>
              <a:t>30.04.2020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D5046DB-37F1-4BD8-93CA-4A3EDCEB9AB9}" type="slidenum">
              <a:rPr lang="ru-RU" smtClean="0"/>
              <a:t>‹#›</a:t>
            </a:fld>
            <a:endParaRPr lang="ru-RU"/>
          </a:p>
        </p:txBody>
      </p:sp>
    </p:spTree>
    <p:extLst>
      <p:ext uri="{BB962C8B-B14F-4D97-AF65-F5344CB8AC3E}">
        <p14:creationId xmlns:p14="http://schemas.microsoft.com/office/powerpoint/2010/main" val="3195948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0CBC559-8AEC-4487-9D23-E06976505664}" type="datetimeFigureOut">
              <a:rPr lang="ru-RU" smtClean="0"/>
              <a:t>30.04.2020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D5046DB-37F1-4BD8-93CA-4A3EDCEB9AB9}" type="slidenum">
              <a:rPr lang="ru-RU" smtClean="0"/>
              <a:t>‹#›</a:t>
            </a:fld>
            <a:endParaRPr lang="ru-RU"/>
          </a:p>
        </p:txBody>
      </p:sp>
    </p:spTree>
    <p:extLst>
      <p:ext uri="{BB962C8B-B14F-4D97-AF65-F5344CB8AC3E}">
        <p14:creationId xmlns:p14="http://schemas.microsoft.com/office/powerpoint/2010/main" val="3805462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BC559-8AEC-4487-9D23-E06976505664}" type="datetimeFigureOut">
              <a:rPr lang="ru-RU" smtClean="0"/>
              <a:t>30.04.2020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046DB-37F1-4BD8-93CA-4A3EDCEB9AB9}" type="slidenum">
              <a:rPr lang="ru-RU" smtClean="0"/>
              <a:t>‹#›</a:t>
            </a:fld>
            <a:endParaRPr lang="ru-RU"/>
          </a:p>
        </p:txBody>
      </p:sp>
    </p:spTree>
    <p:extLst>
      <p:ext uri="{BB962C8B-B14F-4D97-AF65-F5344CB8AC3E}">
        <p14:creationId xmlns:p14="http://schemas.microsoft.com/office/powerpoint/2010/main" val="342711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1\Desktop\книга памяти\hello_html_m1be266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81939">
            <a:off x="272339" y="2957681"/>
            <a:ext cx="3028714" cy="256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C:\Users\1\Desktop\книга памяти\s12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95738">
            <a:off x="6002039" y="2730661"/>
            <a:ext cx="2958662" cy="23447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1\Desktop\книга памяти\5d4aa17f15e9f93ff464e1a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3290514"/>
            <a:ext cx="3144888" cy="20224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719" y="1556792"/>
            <a:ext cx="7264673" cy="149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Заголовок 1"/>
          <p:cNvSpPr txBox="1">
            <a:spLocks/>
          </p:cNvSpPr>
          <p:nvPr/>
        </p:nvSpPr>
        <p:spPr>
          <a:xfrm>
            <a:off x="574615" y="5373216"/>
            <a:ext cx="8229600" cy="1545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dirty="0" smtClean="0">
                <a:solidFill>
                  <a:schemeClr val="accent2">
                    <a:lumMod val="75000"/>
                  </a:schemeClr>
                </a:solidFill>
                <a:latin typeface="Arial Black" panose="020B0A04020102020204" pitchFamily="34" charset="0"/>
              </a:rPr>
              <a:t>МДОУ РМ «ДЕТСКИЙ САД № 68»</a:t>
            </a:r>
            <a:r>
              <a:rPr lang="ru-RU" sz="2800" dirty="0" smtClean="0">
                <a:solidFill>
                  <a:srgbClr val="FF0000"/>
                </a:solidFill>
                <a:latin typeface="Arial Black" panose="020B0A04020102020204" pitchFamily="34" charset="0"/>
              </a:rPr>
              <a:t/>
            </a:r>
            <a:br>
              <a:rPr lang="ru-RU" sz="2800" dirty="0" smtClean="0">
                <a:solidFill>
                  <a:srgbClr val="FF0000"/>
                </a:solidFill>
                <a:latin typeface="Arial Black" panose="020B0A04020102020204" pitchFamily="34" charset="0"/>
              </a:rPr>
            </a:br>
            <a:r>
              <a:rPr lang="ru-RU" sz="2000" dirty="0" smtClean="0">
                <a:solidFill>
                  <a:schemeClr val="accent2">
                    <a:lumMod val="75000"/>
                  </a:schemeClr>
                </a:solidFill>
                <a:latin typeface="Arial Black" panose="020B0A04020102020204" pitchFamily="34" charset="0"/>
              </a:rPr>
              <a:t>Г. САРАНСК</a:t>
            </a:r>
          </a:p>
          <a:p>
            <a:endParaRPr lang="ru-RU" sz="800" dirty="0" smtClean="0">
              <a:solidFill>
                <a:schemeClr val="accent2">
                  <a:lumMod val="75000"/>
                </a:schemeClr>
              </a:solidFill>
              <a:latin typeface="Arial Black" panose="020B0A04020102020204" pitchFamily="34" charset="0"/>
            </a:endParaRPr>
          </a:p>
          <a:p>
            <a:r>
              <a:rPr lang="ru-RU" sz="2000" dirty="0" smtClean="0">
                <a:solidFill>
                  <a:schemeClr val="accent2">
                    <a:lumMod val="50000"/>
                  </a:schemeClr>
                </a:solidFill>
                <a:latin typeface="Arial Black" panose="020B0A04020102020204" pitchFamily="34" charset="0"/>
              </a:rPr>
              <a:t>ПОДГОТОВИТЕЛЬНАЯ ГРУППА 2020 ГОДА</a:t>
            </a:r>
            <a:endParaRPr lang="ru-RU" sz="2000" dirty="0">
              <a:solidFill>
                <a:schemeClr val="accent2">
                  <a:lumMod val="50000"/>
                </a:schemeClr>
              </a:solidFill>
              <a:latin typeface="Arial Black" panose="020B0A04020102020204" pitchFamily="34" charset="0"/>
            </a:endParaRPr>
          </a:p>
        </p:txBody>
      </p:sp>
    </p:spTree>
    <p:extLst>
      <p:ext uri="{BB962C8B-B14F-4D97-AF65-F5344CB8AC3E}">
        <p14:creationId xmlns:p14="http://schemas.microsoft.com/office/powerpoint/2010/main" val="531333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1\Desktop\книга памяти\hello_html_m1be266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1\Desktop\книга памяти\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564904"/>
            <a:ext cx="3024336" cy="4139941"/>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923928" y="1363041"/>
            <a:ext cx="5112568" cy="5328592"/>
          </a:xfrm>
        </p:spPr>
        <p:txBody>
          <a:bodyPr>
            <a:normAutofit fontScale="90000"/>
          </a:bodyPr>
          <a:lstStyle/>
          <a:p>
            <a:pPr>
              <a:lnSpc>
                <a:spcPct val="115000"/>
              </a:lnSpc>
              <a:spcAft>
                <a:spcPts val="0"/>
              </a:spcAft>
            </a:pPr>
            <a:r>
              <a:rPr lang="ru-RU" sz="3200" dirty="0">
                <a:solidFill>
                  <a:srgbClr val="262421"/>
                </a:solidFill>
                <a:latin typeface="Arial Black" panose="020B0A04020102020204" pitchFamily="34" charset="0"/>
                <a:ea typeface="Times New Roman"/>
                <a:cs typeface="Arial" panose="020B0604020202020204" pitchFamily="34" charset="0"/>
              </a:rPr>
              <a:t>Ануфриев</a:t>
            </a:r>
            <a:r>
              <a:rPr lang="ru-RU" sz="3200" dirty="0">
                <a:latin typeface="Arial Black" panose="020B0A04020102020204" pitchFamily="34" charset="0"/>
                <a:ea typeface="Calibri"/>
                <a:cs typeface="Arial" panose="020B0604020202020204" pitchFamily="34" charset="0"/>
              </a:rPr>
              <a:t/>
            </a:r>
            <a:br>
              <a:rPr lang="ru-RU" sz="3200" dirty="0">
                <a:latin typeface="Arial Black" panose="020B0A04020102020204" pitchFamily="34" charset="0"/>
                <a:ea typeface="Calibri"/>
                <a:cs typeface="Arial" panose="020B0604020202020204" pitchFamily="34" charset="0"/>
              </a:rPr>
            </a:br>
            <a:r>
              <a:rPr lang="ru-RU" sz="3200" dirty="0" smtClean="0">
                <a:solidFill>
                  <a:srgbClr val="262421"/>
                </a:solidFill>
                <a:latin typeface="Arial Black" panose="020B0A04020102020204" pitchFamily="34" charset="0"/>
                <a:ea typeface="Times New Roman"/>
                <a:cs typeface="Arial" panose="020B0604020202020204" pitchFamily="34" charset="0"/>
              </a:rPr>
              <a:t>Павел Егорович</a:t>
            </a:r>
            <a:br>
              <a:rPr lang="ru-RU" sz="3200" dirty="0" smtClean="0">
                <a:solidFill>
                  <a:srgbClr val="262421"/>
                </a:solidFill>
                <a:latin typeface="Arial Black" panose="020B0A04020102020204" pitchFamily="34" charset="0"/>
                <a:ea typeface="Times New Roman"/>
                <a:cs typeface="Arial" panose="020B0604020202020204" pitchFamily="34" charset="0"/>
              </a:rPr>
            </a:br>
            <a:r>
              <a:rPr lang="ru-RU" sz="2000" dirty="0">
                <a:solidFill>
                  <a:srgbClr val="262421"/>
                </a:solidFill>
                <a:latin typeface="Arial Black" panose="020B0A04020102020204" pitchFamily="34" charset="0"/>
              </a:rPr>
              <a:t>(12.06.1926 – </a:t>
            </a:r>
            <a:r>
              <a:rPr lang="ru-RU" sz="2000" dirty="0" smtClean="0">
                <a:solidFill>
                  <a:srgbClr val="262421"/>
                </a:solidFill>
                <a:latin typeface="Arial Black" panose="020B0A04020102020204" pitchFamily="34" charset="0"/>
              </a:rPr>
              <a:t>25.03.2002 гг.)</a:t>
            </a:r>
            <a:br>
              <a:rPr lang="ru-RU" sz="2000" dirty="0" smtClean="0">
                <a:solidFill>
                  <a:srgbClr val="262421"/>
                </a:solidFill>
                <a:latin typeface="Arial Black" panose="020B0A04020102020204" pitchFamily="34" charset="0"/>
              </a:rPr>
            </a:br>
            <a:r>
              <a:rPr lang="ru-RU" sz="2000" dirty="0">
                <a:latin typeface="Arial Black" panose="020B0A04020102020204" pitchFamily="34" charset="0"/>
                <a:ea typeface="Calibri"/>
                <a:cs typeface="Arial" panose="020B0604020202020204" pitchFamily="34" charset="0"/>
              </a:rPr>
              <a:t/>
            </a:r>
            <a:br>
              <a:rPr lang="ru-RU" sz="2000" dirty="0">
                <a:latin typeface="Arial Black" panose="020B0A04020102020204" pitchFamily="34" charset="0"/>
                <a:ea typeface="Calibri"/>
                <a:cs typeface="Arial" panose="020B0604020202020204" pitchFamily="34" charset="0"/>
              </a:rPr>
            </a:br>
            <a:r>
              <a:rPr lang="ru-RU" sz="1600" dirty="0">
                <a:solidFill>
                  <a:srgbClr val="262421"/>
                </a:solidFill>
                <a:latin typeface="Arial Black" panose="020B0A04020102020204" pitchFamily="34" charset="0"/>
              </a:rPr>
              <a:t>Ему было 17 лет когда его призвали на фронт. </a:t>
            </a:r>
            <a:r>
              <a:rPr lang="ru-RU" sz="1600" dirty="0">
                <a:solidFill>
                  <a:srgbClr val="262421"/>
                </a:solidFill>
                <a:latin typeface="PT Sans"/>
              </a:rPr>
              <a:t>  </a:t>
            </a:r>
            <a:r>
              <a:rPr lang="ru-RU" sz="1600" dirty="0" smtClean="0">
                <a:solidFill>
                  <a:srgbClr val="262421"/>
                </a:solidFill>
                <a:latin typeface="PT Sans"/>
              </a:rPr>
              <a:t/>
            </a:r>
            <a:br>
              <a:rPr lang="ru-RU" sz="1600" dirty="0" smtClean="0">
                <a:solidFill>
                  <a:srgbClr val="262421"/>
                </a:solidFill>
                <a:latin typeface="PT Sans"/>
              </a:rPr>
            </a:br>
            <a:r>
              <a:rPr lang="ru-RU" sz="1600" dirty="0" smtClean="0">
                <a:solidFill>
                  <a:srgbClr val="262421"/>
                </a:solidFill>
                <a:latin typeface="Arial Black" panose="020B0A04020102020204" pitchFamily="34" charset="0"/>
              </a:rPr>
              <a:t>Воевал </a:t>
            </a:r>
            <a:r>
              <a:rPr lang="ru-RU" sz="1600" dirty="0">
                <a:solidFill>
                  <a:srgbClr val="262421"/>
                </a:solidFill>
                <a:latin typeface="Arial Black" panose="020B0A04020102020204" pitchFamily="34" charset="0"/>
              </a:rPr>
              <a:t>на Дальнем Востоке в 76 воинской танковой бригаде (полк). </a:t>
            </a:r>
            <a:r>
              <a:rPr lang="ru-RU" sz="1600" dirty="0" smtClean="0">
                <a:solidFill>
                  <a:srgbClr val="262421"/>
                </a:solidFill>
                <a:latin typeface="Arial Black" panose="020B0A04020102020204" pitchFamily="34" charset="0"/>
              </a:rPr>
              <a:t/>
            </a:r>
            <a:br>
              <a:rPr lang="ru-RU" sz="1600" dirty="0" smtClean="0">
                <a:solidFill>
                  <a:srgbClr val="262421"/>
                </a:solidFill>
                <a:latin typeface="Arial Black" panose="020B0A04020102020204" pitchFamily="34" charset="0"/>
              </a:rPr>
            </a:br>
            <a:r>
              <a:rPr lang="ru-RU" sz="1600" dirty="0" smtClean="0">
                <a:solidFill>
                  <a:srgbClr val="262421"/>
                </a:solidFill>
                <a:latin typeface="Arial Black" panose="020B0A04020102020204" pitchFamily="34" charset="0"/>
              </a:rPr>
              <a:t>Участник </a:t>
            </a:r>
            <a:r>
              <a:rPr lang="ru-RU" sz="1600" dirty="0">
                <a:solidFill>
                  <a:srgbClr val="262421"/>
                </a:solidFill>
                <a:latin typeface="Arial Black" panose="020B0A04020102020204" pitchFamily="34" charset="0"/>
              </a:rPr>
              <a:t>Советско-японской войны — вооружённого конфликта между СССР и Монголией с одной стороны и Японией и </a:t>
            </a:r>
            <a:r>
              <a:rPr lang="ru-RU" sz="1600" dirty="0" err="1">
                <a:solidFill>
                  <a:srgbClr val="262421"/>
                </a:solidFill>
                <a:latin typeface="Arial Black" panose="020B0A04020102020204" pitchFamily="34" charset="0"/>
              </a:rPr>
              <a:t>Маньчжоу-го</a:t>
            </a:r>
            <a:r>
              <a:rPr lang="ru-RU" sz="1600" dirty="0">
                <a:solidFill>
                  <a:srgbClr val="262421"/>
                </a:solidFill>
                <a:latin typeface="Arial Black" panose="020B0A04020102020204" pitchFamily="34" charset="0"/>
              </a:rPr>
              <a:t> с другой, продолжавшийся с августа по сентябрь 1945 </a:t>
            </a:r>
            <a:r>
              <a:rPr lang="ru-RU" sz="1600" dirty="0" smtClean="0">
                <a:solidFill>
                  <a:srgbClr val="262421"/>
                </a:solidFill>
                <a:latin typeface="Arial Black" panose="020B0A04020102020204" pitchFamily="34" charset="0"/>
              </a:rPr>
              <a:t>года.</a:t>
            </a:r>
            <a:r>
              <a:rPr lang="ru-RU" sz="1600" dirty="0">
                <a:solidFill>
                  <a:srgbClr val="262421"/>
                </a:solidFill>
                <a:latin typeface="Arial Black" panose="020B0A04020102020204" pitchFamily="34" charset="0"/>
              </a:rPr>
              <a:t> Был танкистом, получил осколочные ранения. </a:t>
            </a:r>
            <a:r>
              <a:rPr lang="ru-RU" sz="1600" dirty="0" smtClean="0">
                <a:solidFill>
                  <a:srgbClr val="262421"/>
                </a:solidFill>
                <a:latin typeface="Arial Black" panose="020B0A04020102020204" pitchFamily="34" charset="0"/>
              </a:rPr>
              <a:t/>
            </a:r>
            <a:br>
              <a:rPr lang="ru-RU" sz="1600" dirty="0" smtClean="0">
                <a:solidFill>
                  <a:srgbClr val="262421"/>
                </a:solidFill>
                <a:latin typeface="Arial Black" panose="020B0A04020102020204" pitchFamily="34" charset="0"/>
              </a:rPr>
            </a:br>
            <a:r>
              <a:rPr lang="ru-RU" sz="1600" dirty="0" smtClean="0">
                <a:solidFill>
                  <a:srgbClr val="262421"/>
                </a:solidFill>
                <a:latin typeface="Arial Black" panose="020B0A04020102020204" pitchFamily="34" charset="0"/>
              </a:rPr>
              <a:t/>
            </a:r>
            <a:br>
              <a:rPr lang="ru-RU" sz="1600" dirty="0" smtClean="0">
                <a:solidFill>
                  <a:srgbClr val="262421"/>
                </a:solidFill>
                <a:latin typeface="Arial Black" panose="020B0A04020102020204" pitchFamily="34" charset="0"/>
              </a:rPr>
            </a:br>
            <a:r>
              <a:rPr lang="ru-RU" sz="1600" dirty="0" smtClean="0">
                <a:solidFill>
                  <a:srgbClr val="262421"/>
                </a:solidFill>
                <a:latin typeface="Arial Black" panose="020B0A04020102020204" pitchFamily="34" charset="0"/>
              </a:rPr>
              <a:t>Медаль </a:t>
            </a:r>
            <a:r>
              <a:rPr lang="ru-RU" sz="1600" dirty="0">
                <a:solidFill>
                  <a:srgbClr val="262421"/>
                </a:solidFill>
                <a:latin typeface="Arial Black" panose="020B0A04020102020204" pitchFamily="34" charset="0"/>
              </a:rPr>
              <a:t>за отвагу получена за боевой случай на танке,  уничтожил японского корректировщика. </a:t>
            </a:r>
            <a:r>
              <a:rPr lang="ru-RU" sz="1600" dirty="0" smtClean="0">
                <a:solidFill>
                  <a:srgbClr val="262421"/>
                </a:solidFill>
                <a:latin typeface="Arial Black" panose="020B0A04020102020204" pitchFamily="34" charset="0"/>
              </a:rPr>
              <a:t/>
            </a:r>
            <a:br>
              <a:rPr lang="ru-RU" sz="1600" dirty="0" smtClean="0">
                <a:solidFill>
                  <a:srgbClr val="262421"/>
                </a:solidFill>
                <a:latin typeface="Arial Black" panose="020B0A04020102020204" pitchFamily="34" charset="0"/>
              </a:rPr>
            </a:br>
            <a:r>
              <a:rPr lang="ru-RU" sz="1600" dirty="0" smtClean="0">
                <a:solidFill>
                  <a:srgbClr val="262421"/>
                </a:solidFill>
                <a:latin typeface="Arial Black" panose="020B0A04020102020204" pitchFamily="34" charset="0"/>
              </a:rPr>
              <a:t>Также </a:t>
            </a:r>
            <a:r>
              <a:rPr lang="ru-RU" sz="1600" dirty="0">
                <a:solidFill>
                  <a:srgbClr val="262421"/>
                </a:solidFill>
                <a:latin typeface="Arial Black" panose="020B0A04020102020204" pitchFamily="34" charset="0"/>
              </a:rPr>
              <a:t>награжден орденом Отечественной войны II степени. </a:t>
            </a:r>
            <a:r>
              <a:rPr lang="ru-RU" sz="1600" dirty="0" smtClean="0">
                <a:solidFill>
                  <a:srgbClr val="262421"/>
                </a:solidFill>
                <a:latin typeface="Arial Black" panose="020B0A04020102020204" pitchFamily="34" charset="0"/>
              </a:rPr>
              <a:t/>
            </a:r>
            <a:br>
              <a:rPr lang="ru-RU" sz="1600" dirty="0" smtClean="0">
                <a:solidFill>
                  <a:srgbClr val="262421"/>
                </a:solidFill>
                <a:latin typeface="Arial Black" panose="020B0A04020102020204" pitchFamily="34" charset="0"/>
              </a:rPr>
            </a:br>
            <a:r>
              <a:rPr lang="ru-RU" sz="1600" dirty="0" smtClean="0">
                <a:solidFill>
                  <a:srgbClr val="262421"/>
                </a:solidFill>
                <a:latin typeface="Arial Black" panose="020B0A04020102020204" pitchFamily="34" charset="0"/>
              </a:rPr>
              <a:t>Имеет медаль </a:t>
            </a:r>
            <a:r>
              <a:rPr lang="ru-RU" sz="1600" dirty="0">
                <a:solidFill>
                  <a:srgbClr val="262421"/>
                </a:solidFill>
                <a:latin typeface="Arial Black" panose="020B0A04020102020204" pitchFamily="34" charset="0"/>
              </a:rPr>
              <a:t>трудового красного знамени.</a:t>
            </a:r>
            <a:r>
              <a:rPr lang="ru-RU" sz="1600" dirty="0">
                <a:ea typeface="Calibri"/>
                <a:cs typeface="Times New Roman"/>
              </a:rPr>
              <a:t/>
            </a:r>
            <a:br>
              <a:rPr lang="ru-RU" sz="1600" dirty="0">
                <a:ea typeface="Calibri"/>
                <a:cs typeface="Times New Roman"/>
              </a:rPr>
            </a:br>
            <a:endParaRPr lang="ru-RU" dirty="0"/>
          </a:p>
        </p:txBody>
      </p:sp>
    </p:spTree>
    <p:extLst>
      <p:ext uri="{BB962C8B-B14F-4D97-AF65-F5344CB8AC3E}">
        <p14:creationId xmlns:p14="http://schemas.microsoft.com/office/powerpoint/2010/main" val="3552841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1\Desktop\книга памяти\hello_html_m1be266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95536" y="2348880"/>
            <a:ext cx="4392488" cy="4320480"/>
          </a:xfrm>
        </p:spPr>
        <p:txBody>
          <a:bodyPr>
            <a:normAutofit fontScale="90000"/>
          </a:bodyPr>
          <a:lstStyle/>
          <a:p>
            <a:r>
              <a:rPr lang="ru-RU" sz="4000" b="1" dirty="0" smtClean="0">
                <a:latin typeface="Arial Black" panose="020B0A04020102020204" pitchFamily="34" charset="0"/>
              </a:rPr>
              <a:t>Сорокин </a:t>
            </a:r>
            <a:br>
              <a:rPr lang="ru-RU" sz="4000" b="1" dirty="0" smtClean="0">
                <a:latin typeface="Arial Black" panose="020B0A04020102020204" pitchFamily="34" charset="0"/>
              </a:rPr>
            </a:br>
            <a:r>
              <a:rPr lang="ru-RU" sz="4000" b="1" dirty="0" smtClean="0">
                <a:latin typeface="Arial Black" panose="020B0A04020102020204" pitchFamily="34" charset="0"/>
              </a:rPr>
              <a:t>Сергей </a:t>
            </a:r>
            <a:r>
              <a:rPr lang="ru-RU" sz="4000" b="1" dirty="0" err="1" smtClean="0">
                <a:latin typeface="Arial Black" panose="020B0A04020102020204" pitchFamily="34" charset="0"/>
              </a:rPr>
              <a:t>Кузмич</a:t>
            </a:r>
            <a:r>
              <a:rPr lang="ru-RU" sz="4000" b="1" dirty="0" smtClean="0">
                <a:latin typeface="Arial Black" panose="020B0A04020102020204" pitchFamily="34" charset="0"/>
              </a:rPr>
              <a:t/>
            </a:r>
            <a:br>
              <a:rPr lang="ru-RU" sz="4000" b="1" dirty="0" smtClean="0">
                <a:latin typeface="Arial Black" panose="020B0A04020102020204" pitchFamily="34" charset="0"/>
              </a:rPr>
            </a:br>
            <a:r>
              <a:rPr lang="ru-RU" sz="2000" b="1" dirty="0" smtClean="0">
                <a:latin typeface="Arial Black" panose="020B0A04020102020204" pitchFamily="34" charset="0"/>
              </a:rPr>
              <a:t/>
            </a:r>
            <a:br>
              <a:rPr lang="ru-RU" sz="2000" b="1" dirty="0" smtClean="0">
                <a:latin typeface="Arial Black" panose="020B0A04020102020204" pitchFamily="34" charset="0"/>
              </a:rPr>
            </a:br>
            <a:r>
              <a:rPr lang="ru-RU" sz="2000" b="1" dirty="0" smtClean="0">
                <a:latin typeface="Arial Black" panose="020B0A04020102020204" pitchFamily="34" charset="0"/>
              </a:rPr>
              <a:t>Родился 10 апреля 1912 года в Пензенской области, </a:t>
            </a:r>
            <a:br>
              <a:rPr lang="ru-RU" sz="2000" b="1" dirty="0" smtClean="0">
                <a:latin typeface="Arial Black" panose="020B0A04020102020204" pitchFamily="34" charset="0"/>
              </a:rPr>
            </a:br>
            <a:r>
              <a:rPr lang="ru-RU" sz="2000" b="1" dirty="0" err="1" smtClean="0">
                <a:latin typeface="Arial Black" panose="020B0A04020102020204" pitchFamily="34" charset="0"/>
              </a:rPr>
              <a:t>Иссинский</a:t>
            </a:r>
            <a:r>
              <a:rPr lang="ru-RU" sz="2000" b="1" dirty="0" smtClean="0">
                <a:latin typeface="Arial Black" panose="020B0A04020102020204" pitchFamily="34" charset="0"/>
              </a:rPr>
              <a:t> район, </a:t>
            </a:r>
            <a:br>
              <a:rPr lang="ru-RU" sz="2000" b="1" dirty="0" smtClean="0">
                <a:latin typeface="Arial Black" panose="020B0A04020102020204" pitchFamily="34" charset="0"/>
              </a:rPr>
            </a:br>
            <a:r>
              <a:rPr lang="ru-RU" sz="2000" b="1" dirty="0" smtClean="0">
                <a:latin typeface="Arial Black" panose="020B0A04020102020204" pitchFamily="34" charset="0"/>
              </a:rPr>
              <a:t>д. </a:t>
            </a:r>
            <a:r>
              <a:rPr lang="ru-RU" sz="2000" b="1" dirty="0" err="1" smtClean="0">
                <a:latin typeface="Arial Black" panose="020B0A04020102020204" pitchFamily="34" charset="0"/>
              </a:rPr>
              <a:t>Никифоровка</a:t>
            </a:r>
            <a:r>
              <a:rPr lang="ru-RU" sz="2000" b="1" dirty="0" smtClean="0">
                <a:latin typeface="Arial Black" panose="020B0A04020102020204" pitchFamily="34" charset="0"/>
              </a:rPr>
              <a:t>. </a:t>
            </a:r>
            <a:br>
              <a:rPr lang="ru-RU" sz="2000" b="1" dirty="0" smtClean="0">
                <a:latin typeface="Arial Black" panose="020B0A04020102020204" pitchFamily="34" charset="0"/>
              </a:rPr>
            </a:br>
            <a:r>
              <a:rPr lang="ru-RU" sz="2000" b="1" dirty="0" smtClean="0">
                <a:latin typeface="Arial Black" panose="020B0A04020102020204" pitchFamily="34" charset="0"/>
              </a:rPr>
              <a:t>Перед войной призвали на сборы в </a:t>
            </a:r>
            <a:r>
              <a:rPr lang="ru-RU" sz="2000" b="1" dirty="0" err="1" smtClean="0">
                <a:latin typeface="Arial Black" panose="020B0A04020102020204" pitchFamily="34" charset="0"/>
              </a:rPr>
              <a:t>Беденовские</a:t>
            </a:r>
            <a:r>
              <a:rPr lang="ru-RU" sz="2000" b="1" dirty="0" smtClean="0">
                <a:latin typeface="Arial Black" panose="020B0A04020102020204" pitchFamily="34" charset="0"/>
              </a:rPr>
              <a:t> войска. </a:t>
            </a:r>
            <a:br>
              <a:rPr lang="ru-RU" sz="2000" b="1" dirty="0" smtClean="0">
                <a:latin typeface="Arial Black" panose="020B0A04020102020204" pitchFamily="34" charset="0"/>
              </a:rPr>
            </a:br>
            <a:r>
              <a:rPr lang="ru-RU" sz="2000" b="1" dirty="0" smtClean="0">
                <a:latin typeface="Arial Black" panose="020B0A04020102020204" pitchFamily="34" charset="0"/>
              </a:rPr>
              <a:t/>
            </a:r>
            <a:br>
              <a:rPr lang="ru-RU" sz="2000" b="1" dirty="0" smtClean="0">
                <a:latin typeface="Arial Black" panose="020B0A04020102020204" pitchFamily="34" charset="0"/>
              </a:rPr>
            </a:br>
            <a:r>
              <a:rPr lang="ru-RU" sz="2800" b="1" dirty="0" smtClean="0">
                <a:latin typeface="Arial Black" panose="020B0A04020102020204" pitchFamily="34" charset="0"/>
              </a:rPr>
              <a:t>Во время войны пропал без вести. </a:t>
            </a:r>
            <a:endParaRPr lang="ru-RU" sz="2800" b="1" dirty="0">
              <a:latin typeface="Arial Black" panose="020B0A040201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19351"/>
            <a:ext cx="3871929"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048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1\Desktop\книга памяти\hello_html_m1be266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2"/>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1\Desktop\книга памяти\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000" y="1700808"/>
            <a:ext cx="3555990" cy="424847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07504" y="1988840"/>
            <a:ext cx="4680520" cy="4862688"/>
          </a:xfrm>
        </p:spPr>
        <p:txBody>
          <a:bodyPr>
            <a:normAutofit/>
          </a:bodyPr>
          <a:lstStyle/>
          <a:p>
            <a:pPr>
              <a:lnSpc>
                <a:spcPct val="115000"/>
              </a:lnSpc>
              <a:spcAft>
                <a:spcPts val="1000"/>
              </a:spcAft>
            </a:pPr>
            <a:r>
              <a:rPr lang="ru-RU" sz="3200" b="1" dirty="0" err="1">
                <a:solidFill>
                  <a:srgbClr val="000000"/>
                </a:solidFill>
                <a:latin typeface="Arial Black"/>
                <a:ea typeface="Calibri"/>
                <a:cs typeface="Times New Roman"/>
              </a:rPr>
              <a:t>Жулин</a:t>
            </a:r>
            <a:r>
              <a:rPr lang="ru-RU" sz="3200" b="1" dirty="0">
                <a:solidFill>
                  <a:srgbClr val="000000"/>
                </a:solidFill>
                <a:latin typeface="Arial Black"/>
                <a:ea typeface="Calibri"/>
                <a:cs typeface="Times New Roman"/>
              </a:rPr>
              <a:t/>
            </a:r>
            <a:br>
              <a:rPr lang="ru-RU" sz="3200" b="1" dirty="0">
                <a:solidFill>
                  <a:srgbClr val="000000"/>
                </a:solidFill>
                <a:latin typeface="Arial Black"/>
                <a:ea typeface="Calibri"/>
                <a:cs typeface="Times New Roman"/>
              </a:rPr>
            </a:br>
            <a:r>
              <a:rPr lang="ru-RU" sz="3200" b="1" dirty="0">
                <a:solidFill>
                  <a:srgbClr val="000000"/>
                </a:solidFill>
                <a:latin typeface="Arial Black"/>
                <a:ea typeface="Calibri"/>
                <a:cs typeface="Times New Roman"/>
              </a:rPr>
              <a:t>Роман Семенович</a:t>
            </a:r>
            <a:r>
              <a:rPr lang="ru-RU" sz="1600" dirty="0">
                <a:ea typeface="Calibri"/>
                <a:cs typeface="Times New Roman"/>
              </a:rPr>
              <a:t/>
            </a:r>
            <a:br>
              <a:rPr lang="ru-RU" sz="1600" dirty="0">
                <a:ea typeface="Calibri"/>
                <a:cs typeface="Times New Roman"/>
              </a:rPr>
            </a:br>
            <a:r>
              <a:rPr lang="ru-RU" sz="1600" b="1" dirty="0">
                <a:solidFill>
                  <a:srgbClr val="000000"/>
                </a:solidFill>
                <a:latin typeface="Arial Black"/>
                <a:ea typeface="Calibri"/>
                <a:cs typeface="Times New Roman"/>
              </a:rPr>
              <a:t>(1925 – 1999 гг</a:t>
            </a:r>
            <a:r>
              <a:rPr lang="ru-RU" sz="1600" b="1" dirty="0" smtClean="0">
                <a:solidFill>
                  <a:srgbClr val="000000"/>
                </a:solidFill>
                <a:latin typeface="Arial Black"/>
                <a:ea typeface="Calibri"/>
                <a:cs typeface="Times New Roman"/>
              </a:rPr>
              <a:t>.)</a:t>
            </a:r>
            <a:br>
              <a:rPr lang="ru-RU" sz="1600" b="1" dirty="0" smtClean="0">
                <a:solidFill>
                  <a:srgbClr val="000000"/>
                </a:solidFill>
                <a:latin typeface="Arial Black"/>
                <a:ea typeface="Calibri"/>
                <a:cs typeface="Times New Roman"/>
              </a:rPr>
            </a:br>
            <a:r>
              <a:rPr lang="ru-RU" sz="1600" dirty="0">
                <a:ea typeface="Calibri"/>
                <a:cs typeface="Times New Roman"/>
              </a:rPr>
              <a:t/>
            </a:r>
            <a:br>
              <a:rPr lang="ru-RU" sz="1600" dirty="0">
                <a:ea typeface="Calibri"/>
                <a:cs typeface="Times New Roman"/>
              </a:rPr>
            </a:br>
            <a:r>
              <a:rPr lang="ru-RU" sz="1600" b="1" dirty="0" smtClean="0">
                <a:solidFill>
                  <a:srgbClr val="000000"/>
                </a:solidFill>
                <a:latin typeface="Arial Black"/>
                <a:ea typeface="Calibri"/>
                <a:cs typeface="Times New Roman"/>
              </a:rPr>
              <a:t>Рядовой</a:t>
            </a:r>
            <a:br>
              <a:rPr lang="ru-RU" sz="1600" b="1" dirty="0" smtClean="0">
                <a:solidFill>
                  <a:srgbClr val="000000"/>
                </a:solidFill>
                <a:latin typeface="Arial Black"/>
                <a:ea typeface="Calibri"/>
                <a:cs typeface="Times New Roman"/>
              </a:rPr>
            </a:br>
            <a:r>
              <a:rPr lang="ru-RU" sz="1600" dirty="0">
                <a:ea typeface="Calibri"/>
                <a:cs typeface="Times New Roman"/>
              </a:rPr>
              <a:t/>
            </a:r>
            <a:br>
              <a:rPr lang="ru-RU" sz="1600" dirty="0">
                <a:ea typeface="Calibri"/>
                <a:cs typeface="Times New Roman"/>
              </a:rPr>
            </a:br>
            <a:r>
              <a:rPr lang="ru-RU" sz="1600" b="1" dirty="0">
                <a:solidFill>
                  <a:srgbClr val="1B1715"/>
                </a:solidFill>
                <a:latin typeface="Arial Black"/>
                <a:ea typeface="Times New Roman"/>
                <a:cs typeface="Times New Roman"/>
              </a:rPr>
              <a:t>Место рождения: </a:t>
            </a:r>
            <a:r>
              <a:rPr lang="ru-RU" sz="1600" b="1" dirty="0" smtClean="0">
                <a:solidFill>
                  <a:srgbClr val="1B1715"/>
                </a:solidFill>
                <a:latin typeface="Arial Black"/>
                <a:ea typeface="Times New Roman"/>
                <a:cs typeface="Times New Roman"/>
              </a:rPr>
              <a:t> </a:t>
            </a:r>
            <a:r>
              <a:rPr lang="ru-RU" sz="1600" dirty="0">
                <a:solidFill>
                  <a:srgbClr val="1B1715"/>
                </a:solidFill>
                <a:latin typeface="Arial Black"/>
                <a:ea typeface="Times New Roman"/>
                <a:cs typeface="Times New Roman"/>
              </a:rPr>
              <a:t>с. </a:t>
            </a:r>
            <a:r>
              <a:rPr lang="ru-RU" sz="1600" dirty="0" err="1">
                <a:solidFill>
                  <a:srgbClr val="1B1715"/>
                </a:solidFill>
                <a:latin typeface="Arial Black"/>
                <a:ea typeface="Times New Roman"/>
                <a:cs typeface="Times New Roman"/>
              </a:rPr>
              <a:t>Гузынцы</a:t>
            </a:r>
            <a:r>
              <a:rPr lang="ru-RU" sz="1600" dirty="0">
                <a:solidFill>
                  <a:srgbClr val="1B1715"/>
                </a:solidFill>
                <a:latin typeface="Arial Black"/>
                <a:ea typeface="Times New Roman"/>
                <a:cs typeface="Times New Roman"/>
              </a:rPr>
              <a:t> ныне Большеберезниковского района Республики </a:t>
            </a:r>
            <a:r>
              <a:rPr lang="ru-RU" sz="1600" dirty="0" smtClean="0">
                <a:solidFill>
                  <a:srgbClr val="1B1715"/>
                </a:solidFill>
                <a:latin typeface="Arial Black"/>
                <a:ea typeface="Times New Roman"/>
                <a:cs typeface="Times New Roman"/>
              </a:rPr>
              <a:t>Мордовия</a:t>
            </a:r>
            <a:br>
              <a:rPr lang="ru-RU" sz="1600" dirty="0" smtClean="0">
                <a:solidFill>
                  <a:srgbClr val="1B1715"/>
                </a:solidFill>
                <a:latin typeface="Arial Black"/>
                <a:ea typeface="Times New Roman"/>
                <a:cs typeface="Times New Roman"/>
              </a:rPr>
            </a:br>
            <a:r>
              <a:rPr lang="ru-RU" sz="1600" dirty="0">
                <a:ea typeface="Calibri"/>
                <a:cs typeface="Times New Roman"/>
              </a:rPr>
              <a:t/>
            </a:r>
            <a:br>
              <a:rPr lang="ru-RU" sz="1600" dirty="0">
                <a:ea typeface="Calibri"/>
                <a:cs typeface="Times New Roman"/>
              </a:rPr>
            </a:br>
            <a:r>
              <a:rPr lang="ru-RU" sz="1600" b="1" dirty="0">
                <a:solidFill>
                  <a:srgbClr val="000000"/>
                </a:solidFill>
                <a:latin typeface="Arial Black"/>
                <a:ea typeface="Calibri"/>
                <a:cs typeface="Times New Roman"/>
              </a:rPr>
              <a:t>Призван в: 1943 </a:t>
            </a:r>
            <a:r>
              <a:rPr lang="ru-RU" sz="1600" b="1" dirty="0" smtClean="0">
                <a:solidFill>
                  <a:srgbClr val="000000"/>
                </a:solidFill>
                <a:latin typeface="Arial Black"/>
                <a:ea typeface="Calibri"/>
                <a:cs typeface="Times New Roman"/>
              </a:rPr>
              <a:t>году</a:t>
            </a:r>
            <a:endParaRPr lang="ru-RU" dirty="0"/>
          </a:p>
        </p:txBody>
      </p:sp>
    </p:spTree>
    <p:extLst>
      <p:ext uri="{BB962C8B-B14F-4D97-AF65-F5344CB8AC3E}">
        <p14:creationId xmlns:p14="http://schemas.microsoft.com/office/powerpoint/2010/main" val="2789486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1\Desktop\книга памяти\hello_html_m1be266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1\Desktop\книга памяти\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564904"/>
            <a:ext cx="3377524" cy="419466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349124" y="1268759"/>
            <a:ext cx="4399340" cy="5490811"/>
          </a:xfrm>
        </p:spPr>
        <p:txBody>
          <a:bodyPr>
            <a:normAutofit fontScale="90000"/>
          </a:bodyPr>
          <a:lstStyle/>
          <a:p>
            <a:pPr fontAlgn="ctr"/>
            <a:r>
              <a:rPr lang="ru-RU" sz="3200" b="1" dirty="0" smtClean="0">
                <a:solidFill>
                  <a:srgbClr val="000000"/>
                </a:solidFill>
                <a:latin typeface="Arial Black" panose="020B0A04020102020204" pitchFamily="34" charset="0"/>
                <a:ea typeface="Calibri"/>
                <a:cs typeface="Times New Roman"/>
              </a:rPr>
              <a:t>Юсупов</a:t>
            </a:r>
            <a:br>
              <a:rPr lang="ru-RU" sz="3200" b="1" dirty="0" smtClean="0">
                <a:solidFill>
                  <a:srgbClr val="000000"/>
                </a:solidFill>
                <a:latin typeface="Arial Black" panose="020B0A04020102020204" pitchFamily="34" charset="0"/>
                <a:ea typeface="Calibri"/>
                <a:cs typeface="Times New Roman"/>
              </a:rPr>
            </a:br>
            <a:r>
              <a:rPr lang="ru-RU" sz="3200" b="1" dirty="0" err="1" smtClean="0">
                <a:solidFill>
                  <a:srgbClr val="000000"/>
                </a:solidFill>
                <a:latin typeface="Arial Black" panose="020B0A04020102020204" pitchFamily="34" charset="0"/>
                <a:ea typeface="Calibri"/>
                <a:cs typeface="Times New Roman"/>
              </a:rPr>
              <a:t>Айса</a:t>
            </a:r>
            <a:r>
              <a:rPr lang="ru-RU" sz="3200" b="1" dirty="0" smtClean="0">
                <a:solidFill>
                  <a:srgbClr val="000000"/>
                </a:solidFill>
                <a:latin typeface="Arial Black" panose="020B0A04020102020204" pitchFamily="34" charset="0"/>
                <a:ea typeface="Calibri"/>
                <a:cs typeface="Times New Roman"/>
              </a:rPr>
              <a:t> </a:t>
            </a:r>
            <a:r>
              <a:rPr lang="ru-RU" sz="3200" b="1" dirty="0" err="1" smtClean="0">
                <a:solidFill>
                  <a:srgbClr val="000000"/>
                </a:solidFill>
                <a:latin typeface="Arial Black" panose="020B0A04020102020204" pitchFamily="34" charset="0"/>
                <a:ea typeface="Calibri"/>
                <a:cs typeface="Times New Roman"/>
              </a:rPr>
              <a:t>Хайруллович</a:t>
            </a:r>
            <a:r>
              <a:rPr lang="ru-RU" sz="3200" b="1" dirty="0" smtClean="0">
                <a:solidFill>
                  <a:srgbClr val="000000"/>
                </a:solidFill>
                <a:latin typeface="Arial Black" panose="020B0A04020102020204" pitchFamily="34" charset="0"/>
                <a:ea typeface="Calibri"/>
                <a:cs typeface="Times New Roman"/>
              </a:rPr>
              <a:t/>
            </a:r>
            <a:br>
              <a:rPr lang="ru-RU" sz="3200" b="1" dirty="0" smtClean="0">
                <a:solidFill>
                  <a:srgbClr val="000000"/>
                </a:solidFill>
                <a:latin typeface="Arial Black" panose="020B0A04020102020204" pitchFamily="34" charset="0"/>
                <a:ea typeface="Calibri"/>
                <a:cs typeface="Times New Roman"/>
              </a:rPr>
            </a:br>
            <a:r>
              <a:rPr lang="ru-RU" sz="1300" dirty="0" smtClean="0">
                <a:latin typeface="Arial Black" panose="020B0A04020102020204" pitchFamily="34" charset="0"/>
                <a:ea typeface="Calibri"/>
                <a:cs typeface="Times New Roman"/>
              </a:rPr>
              <a:t>(</a:t>
            </a:r>
            <a:r>
              <a:rPr lang="ru-RU" sz="1300" b="1" dirty="0" smtClean="0">
                <a:solidFill>
                  <a:srgbClr val="000000"/>
                </a:solidFill>
                <a:latin typeface="Arial Black" panose="020B0A04020102020204" pitchFamily="34" charset="0"/>
                <a:ea typeface="Calibri"/>
                <a:cs typeface="Times New Roman"/>
              </a:rPr>
              <a:t>1918 - ...) </a:t>
            </a:r>
            <a:br>
              <a:rPr lang="ru-RU" sz="1300" b="1" dirty="0" smtClean="0">
                <a:solidFill>
                  <a:srgbClr val="000000"/>
                </a:solidFill>
                <a:latin typeface="Arial Black" panose="020B0A04020102020204" pitchFamily="34" charset="0"/>
                <a:ea typeface="Calibri"/>
                <a:cs typeface="Times New Roman"/>
              </a:rPr>
            </a:br>
            <a:r>
              <a:rPr lang="ru-RU" sz="1300" dirty="0" smtClean="0">
                <a:ea typeface="Calibri"/>
                <a:cs typeface="Times New Roman"/>
              </a:rPr>
              <a:t/>
            </a:r>
            <a:br>
              <a:rPr lang="ru-RU" sz="1300" dirty="0" smtClean="0">
                <a:ea typeface="Calibri"/>
                <a:cs typeface="Times New Roman"/>
              </a:rPr>
            </a:br>
            <a:r>
              <a:rPr lang="ru-RU" sz="2700" b="1" dirty="0" smtClean="0">
                <a:solidFill>
                  <a:srgbClr val="000000"/>
                </a:solidFill>
                <a:latin typeface="Arial Black" panose="020B0A04020102020204" pitchFamily="34" charset="0"/>
                <a:ea typeface="Calibri"/>
                <a:cs typeface="Times New Roman"/>
              </a:rPr>
              <a:t>Старшина</a:t>
            </a:r>
            <a:r>
              <a:rPr lang="ru-RU" sz="3200" b="1" dirty="0" smtClean="0">
                <a:solidFill>
                  <a:srgbClr val="000000"/>
                </a:solidFill>
                <a:latin typeface="Arial Black" panose="020B0A04020102020204" pitchFamily="34" charset="0"/>
                <a:ea typeface="Calibri"/>
                <a:cs typeface="Times New Roman"/>
              </a:rPr>
              <a:t/>
            </a:r>
            <a:br>
              <a:rPr lang="ru-RU" sz="3200" b="1" dirty="0" smtClean="0">
                <a:solidFill>
                  <a:srgbClr val="000000"/>
                </a:solidFill>
                <a:latin typeface="Arial Black" panose="020B0A04020102020204" pitchFamily="34" charset="0"/>
                <a:ea typeface="Calibri"/>
                <a:cs typeface="Times New Roman"/>
              </a:rPr>
            </a:br>
            <a:r>
              <a:rPr lang="ru-RU" sz="3200" b="1" dirty="0" smtClean="0">
                <a:solidFill>
                  <a:srgbClr val="000000"/>
                </a:solidFill>
                <a:latin typeface="Arial Black" panose="020B0A04020102020204" pitchFamily="34" charset="0"/>
                <a:ea typeface="Calibri"/>
                <a:cs typeface="Times New Roman"/>
              </a:rPr>
              <a:t/>
            </a:r>
            <a:br>
              <a:rPr lang="ru-RU" sz="3200" b="1" dirty="0" smtClean="0">
                <a:solidFill>
                  <a:srgbClr val="000000"/>
                </a:solidFill>
                <a:latin typeface="Arial Black" panose="020B0A04020102020204" pitchFamily="34" charset="0"/>
                <a:ea typeface="Calibri"/>
                <a:cs typeface="Times New Roman"/>
              </a:rPr>
            </a:br>
            <a:r>
              <a:rPr lang="ru-RU" sz="1800" b="1" dirty="0" smtClean="0">
                <a:solidFill>
                  <a:srgbClr val="1B1715"/>
                </a:solidFill>
                <a:latin typeface="Arial Black" panose="020B0A04020102020204" pitchFamily="34" charset="0"/>
                <a:ea typeface="Times New Roman"/>
                <a:cs typeface="Times New Roman"/>
              </a:rPr>
              <a:t>Место рождения: </a:t>
            </a:r>
            <a:r>
              <a:rPr lang="ru-RU" sz="1600" dirty="0" smtClean="0">
                <a:solidFill>
                  <a:srgbClr val="1B1715"/>
                </a:solidFill>
                <a:latin typeface="Arial Black" panose="020B0A04020102020204" pitchFamily="34" charset="0"/>
                <a:ea typeface="Times New Roman"/>
                <a:cs typeface="Times New Roman"/>
              </a:rPr>
              <a:t>с. Татарская </a:t>
            </a:r>
            <a:r>
              <a:rPr lang="ru-RU" sz="1600" dirty="0" err="1" smtClean="0">
                <a:solidFill>
                  <a:srgbClr val="1B1715"/>
                </a:solidFill>
                <a:latin typeface="Arial Black" panose="020B0A04020102020204" pitchFamily="34" charset="0"/>
                <a:ea typeface="Times New Roman"/>
                <a:cs typeface="Times New Roman"/>
              </a:rPr>
              <a:t>Тавла</a:t>
            </a:r>
            <a:r>
              <a:rPr lang="ru-RU" sz="1600" dirty="0" smtClean="0">
                <a:solidFill>
                  <a:srgbClr val="1B1715"/>
                </a:solidFill>
                <a:latin typeface="Arial Black" panose="020B0A04020102020204" pitchFamily="34" charset="0"/>
                <a:ea typeface="Times New Roman"/>
                <a:cs typeface="Times New Roman"/>
              </a:rPr>
              <a:t> ныне </a:t>
            </a:r>
            <a:r>
              <a:rPr lang="ru-RU" sz="1600" dirty="0" err="1" smtClean="0">
                <a:solidFill>
                  <a:srgbClr val="1B1715"/>
                </a:solidFill>
                <a:latin typeface="Arial Black" panose="020B0A04020102020204" pitchFamily="34" charset="0"/>
                <a:ea typeface="Times New Roman"/>
                <a:cs typeface="Times New Roman"/>
              </a:rPr>
              <a:t>Лямбирского</a:t>
            </a:r>
            <a:r>
              <a:rPr lang="ru-RU" sz="1600" dirty="0" smtClean="0">
                <a:solidFill>
                  <a:srgbClr val="1B1715"/>
                </a:solidFill>
                <a:latin typeface="Arial Black" panose="020B0A04020102020204" pitchFamily="34" charset="0"/>
                <a:ea typeface="Times New Roman"/>
                <a:cs typeface="Times New Roman"/>
              </a:rPr>
              <a:t> района Республики Мордовия</a:t>
            </a:r>
            <a:r>
              <a:rPr lang="ru-RU" sz="1600" dirty="0" smtClean="0">
                <a:latin typeface="Arial Black" panose="020B0A04020102020204" pitchFamily="34" charset="0"/>
                <a:ea typeface="Calibri"/>
                <a:cs typeface="Times New Roman"/>
              </a:rPr>
              <a:t/>
            </a:r>
            <a:br>
              <a:rPr lang="ru-RU" sz="1600" dirty="0" smtClean="0">
                <a:latin typeface="Arial Black" panose="020B0A04020102020204" pitchFamily="34" charset="0"/>
                <a:ea typeface="Calibri"/>
                <a:cs typeface="Times New Roman"/>
              </a:rPr>
            </a:br>
            <a:r>
              <a:rPr lang="ru-RU" sz="1600" dirty="0" smtClean="0">
                <a:latin typeface="Arial Black" panose="020B0A04020102020204" pitchFamily="34" charset="0"/>
                <a:ea typeface="Calibri"/>
                <a:cs typeface="Times New Roman"/>
              </a:rPr>
              <a:t/>
            </a:r>
            <a:br>
              <a:rPr lang="ru-RU" sz="1600" dirty="0" smtClean="0">
                <a:latin typeface="Arial Black" panose="020B0A04020102020204" pitchFamily="34" charset="0"/>
                <a:ea typeface="Calibri"/>
                <a:cs typeface="Times New Roman"/>
              </a:rPr>
            </a:br>
            <a:r>
              <a:rPr lang="ru-RU" sz="1800" b="1" dirty="0" smtClean="0">
                <a:solidFill>
                  <a:srgbClr val="1B1715"/>
                </a:solidFill>
                <a:latin typeface="Arial Black" panose="020B0A04020102020204" pitchFamily="34" charset="0"/>
                <a:ea typeface="Times New Roman"/>
                <a:cs typeface="Times New Roman"/>
              </a:rPr>
              <a:t>Награды:</a:t>
            </a:r>
            <a:br>
              <a:rPr lang="ru-RU" sz="1800" b="1" dirty="0" smtClean="0">
                <a:solidFill>
                  <a:srgbClr val="1B1715"/>
                </a:solidFill>
                <a:latin typeface="Arial Black" panose="020B0A04020102020204" pitchFamily="34" charset="0"/>
                <a:ea typeface="Times New Roman"/>
                <a:cs typeface="Times New Roman"/>
              </a:rPr>
            </a:br>
            <a:r>
              <a:rPr lang="ru-RU" sz="1600" b="1" dirty="0">
                <a:latin typeface="Arial Black" panose="020B0A04020102020204" pitchFamily="34" charset="0"/>
              </a:rPr>
              <a:t>Медаль «За победу над Германией в Великой Отечественной войне </a:t>
            </a:r>
            <a:r>
              <a:rPr lang="ru-RU" sz="1600" b="1" dirty="0" smtClean="0">
                <a:latin typeface="Arial Black" panose="020B0A04020102020204" pitchFamily="34" charset="0"/>
              </a:rPr>
              <a:t/>
            </a:r>
            <a:br>
              <a:rPr lang="ru-RU" sz="1600" b="1" dirty="0" smtClean="0">
                <a:latin typeface="Arial Black" panose="020B0A04020102020204" pitchFamily="34" charset="0"/>
              </a:rPr>
            </a:br>
            <a:r>
              <a:rPr lang="ru-RU" sz="1600" b="1" dirty="0" smtClean="0">
                <a:latin typeface="Arial Black" panose="020B0A04020102020204" pitchFamily="34" charset="0"/>
              </a:rPr>
              <a:t>1941-1945 </a:t>
            </a:r>
            <a:r>
              <a:rPr lang="ru-RU" sz="1600" b="1" dirty="0">
                <a:latin typeface="Arial Black" panose="020B0A04020102020204" pitchFamily="34" charset="0"/>
              </a:rPr>
              <a:t>гг.»</a:t>
            </a:r>
            <a:r>
              <a:rPr lang="ru-RU" sz="1600" dirty="0">
                <a:latin typeface="Arial Black" panose="020B0A04020102020204" pitchFamily="34" charset="0"/>
              </a:rPr>
              <a:t/>
            </a:r>
            <a:br>
              <a:rPr lang="ru-RU" sz="1600" dirty="0">
                <a:latin typeface="Arial Black" panose="020B0A04020102020204" pitchFamily="34" charset="0"/>
              </a:rPr>
            </a:br>
            <a:r>
              <a:rPr lang="ru-RU" sz="1600" dirty="0" smtClean="0">
                <a:latin typeface="Arial Black" panose="020B0A04020102020204" pitchFamily="34" charset="0"/>
              </a:rPr>
              <a:t/>
            </a:r>
            <a:br>
              <a:rPr lang="ru-RU" sz="1600" dirty="0" smtClean="0">
                <a:latin typeface="Arial Black" panose="020B0A04020102020204" pitchFamily="34" charset="0"/>
              </a:rPr>
            </a:br>
            <a:r>
              <a:rPr lang="ru-RU" sz="1600" b="1" dirty="0" smtClean="0">
                <a:latin typeface="Arial Black" panose="020B0A04020102020204" pitchFamily="34" charset="0"/>
              </a:rPr>
              <a:t>Медаль </a:t>
            </a:r>
            <a:r>
              <a:rPr lang="ru-RU" sz="1600" b="1" dirty="0">
                <a:latin typeface="Arial Black" panose="020B0A04020102020204" pitchFamily="34" charset="0"/>
              </a:rPr>
              <a:t>«За оборону Сталинграда»</a:t>
            </a:r>
            <a:r>
              <a:rPr lang="ru-RU" sz="1600" dirty="0">
                <a:latin typeface="Arial Black" panose="020B0A04020102020204" pitchFamily="34" charset="0"/>
              </a:rPr>
              <a:t/>
            </a:r>
            <a:br>
              <a:rPr lang="ru-RU" sz="1600" dirty="0">
                <a:latin typeface="Arial Black" panose="020B0A04020102020204" pitchFamily="34" charset="0"/>
              </a:rPr>
            </a:br>
            <a:r>
              <a:rPr lang="ru-RU" sz="1600" dirty="0" smtClean="0">
                <a:latin typeface="Arial Black" panose="020B0A04020102020204" pitchFamily="34" charset="0"/>
              </a:rPr>
              <a:t/>
            </a:r>
            <a:br>
              <a:rPr lang="ru-RU" sz="1600" dirty="0" smtClean="0">
                <a:latin typeface="Arial Black" panose="020B0A04020102020204" pitchFamily="34" charset="0"/>
              </a:rPr>
            </a:br>
            <a:r>
              <a:rPr lang="ru-RU" sz="1600" b="1" dirty="0" smtClean="0">
                <a:latin typeface="Arial Black" panose="020B0A04020102020204" pitchFamily="34" charset="0"/>
              </a:rPr>
              <a:t>Медаль </a:t>
            </a:r>
            <a:r>
              <a:rPr lang="ru-RU" sz="1600" b="1" dirty="0">
                <a:latin typeface="Arial Black" panose="020B0A04020102020204" pitchFamily="34" charset="0"/>
              </a:rPr>
              <a:t>«За боевые заслуги»</a:t>
            </a:r>
            <a:r>
              <a:rPr lang="ru-RU" sz="1300" dirty="0">
                <a:latin typeface="Arial Black" panose="020B0A04020102020204" pitchFamily="34" charset="0"/>
              </a:rPr>
              <a:t/>
            </a:r>
            <a:br>
              <a:rPr lang="ru-RU" sz="1300" dirty="0">
                <a:latin typeface="Arial Black" panose="020B0A04020102020204" pitchFamily="34" charset="0"/>
              </a:rPr>
            </a:br>
            <a:r>
              <a:rPr lang="ru-RU" sz="1300" dirty="0" smtClean="0">
                <a:latin typeface="Arial Black" panose="020B0A04020102020204" pitchFamily="34" charset="0"/>
                <a:ea typeface="Calibri"/>
                <a:cs typeface="Times New Roman"/>
              </a:rPr>
              <a:t/>
            </a:r>
            <a:br>
              <a:rPr lang="ru-RU" sz="1300" dirty="0" smtClean="0">
                <a:latin typeface="Arial Black" panose="020B0A04020102020204" pitchFamily="34" charset="0"/>
                <a:ea typeface="Calibri"/>
                <a:cs typeface="Times New Roman"/>
              </a:rPr>
            </a:br>
            <a:r>
              <a:rPr lang="ru-RU" sz="1300" dirty="0" smtClean="0">
                <a:latin typeface="Arial Black" panose="020B0A04020102020204" pitchFamily="34" charset="0"/>
                <a:ea typeface="Calibri"/>
                <a:cs typeface="Times New Roman"/>
              </a:rPr>
              <a:t/>
            </a:r>
            <a:br>
              <a:rPr lang="ru-RU" sz="1300" dirty="0" smtClean="0">
                <a:latin typeface="Arial Black" panose="020B0A04020102020204" pitchFamily="34" charset="0"/>
                <a:ea typeface="Calibri"/>
                <a:cs typeface="Times New Roman"/>
              </a:rPr>
            </a:br>
            <a:endParaRPr lang="ru-RU" sz="1300" dirty="0">
              <a:latin typeface="Arial Black" panose="020B0A04020102020204" pitchFamily="34" charset="0"/>
            </a:endParaRPr>
          </a:p>
        </p:txBody>
      </p:sp>
    </p:spTree>
    <p:extLst>
      <p:ext uri="{BB962C8B-B14F-4D97-AF65-F5344CB8AC3E}">
        <p14:creationId xmlns:p14="http://schemas.microsoft.com/office/powerpoint/2010/main" val="1621700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1\Desktop\книга памяти\hello_html_m1be266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1\Desktop\книга памяти\6\IMG-0cd4546190a44ec4c277f1a57a387c1d-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014" y="1484784"/>
            <a:ext cx="3873804" cy="489654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39552" y="2518088"/>
            <a:ext cx="4680520" cy="3935248"/>
          </a:xfrm>
        </p:spPr>
        <p:txBody>
          <a:bodyPr>
            <a:normAutofit fontScale="90000"/>
          </a:bodyPr>
          <a:lstStyle/>
          <a:p>
            <a:pPr>
              <a:lnSpc>
                <a:spcPct val="115000"/>
              </a:lnSpc>
              <a:spcAft>
                <a:spcPts val="1000"/>
              </a:spcAft>
            </a:pPr>
            <a:r>
              <a:rPr lang="ru-RU" sz="3100" b="1" dirty="0">
                <a:solidFill>
                  <a:srgbClr val="000000"/>
                </a:solidFill>
                <a:latin typeface="Arial Black" panose="020B0A04020102020204" pitchFamily="34" charset="0"/>
                <a:ea typeface="Calibri"/>
                <a:cs typeface="Times New Roman"/>
              </a:rPr>
              <a:t>Рязанов </a:t>
            </a:r>
            <a:r>
              <a:rPr lang="ru-RU" sz="3100" b="1" dirty="0" smtClean="0">
                <a:solidFill>
                  <a:srgbClr val="000000"/>
                </a:solidFill>
                <a:latin typeface="Arial Black" panose="020B0A04020102020204" pitchFamily="34" charset="0"/>
                <a:ea typeface="Calibri"/>
                <a:cs typeface="Times New Roman"/>
              </a:rPr>
              <a:t/>
            </a:r>
            <a:br>
              <a:rPr lang="ru-RU" sz="3100" b="1" dirty="0" smtClean="0">
                <a:solidFill>
                  <a:srgbClr val="000000"/>
                </a:solidFill>
                <a:latin typeface="Arial Black" panose="020B0A04020102020204" pitchFamily="34" charset="0"/>
                <a:ea typeface="Calibri"/>
                <a:cs typeface="Times New Roman"/>
              </a:rPr>
            </a:br>
            <a:r>
              <a:rPr lang="ru-RU" sz="3100" b="1" dirty="0" smtClean="0">
                <a:solidFill>
                  <a:srgbClr val="000000"/>
                </a:solidFill>
                <a:latin typeface="Arial Black" panose="020B0A04020102020204" pitchFamily="34" charset="0"/>
                <a:ea typeface="Calibri"/>
                <a:cs typeface="Times New Roman"/>
              </a:rPr>
              <a:t>Александр </a:t>
            </a:r>
            <a:r>
              <a:rPr lang="ru-RU" sz="3100" b="1" dirty="0">
                <a:solidFill>
                  <a:srgbClr val="000000"/>
                </a:solidFill>
                <a:latin typeface="Arial Black" panose="020B0A04020102020204" pitchFamily="34" charset="0"/>
                <a:ea typeface="Calibri"/>
                <a:cs typeface="Times New Roman"/>
              </a:rPr>
              <a:t>Кузьмич</a:t>
            </a:r>
            <a:r>
              <a:rPr lang="ru-RU" sz="2000" dirty="0">
                <a:latin typeface="Arial Black" panose="020B0A04020102020204" pitchFamily="34" charset="0"/>
                <a:ea typeface="Calibri"/>
                <a:cs typeface="Times New Roman"/>
              </a:rPr>
              <a:t/>
            </a:r>
            <a:br>
              <a:rPr lang="ru-RU" sz="2000" dirty="0">
                <a:latin typeface="Arial Black" panose="020B0A04020102020204" pitchFamily="34" charset="0"/>
                <a:ea typeface="Calibri"/>
                <a:cs typeface="Times New Roman"/>
              </a:rPr>
            </a:br>
            <a:r>
              <a:rPr lang="ru-RU" sz="2000" dirty="0">
                <a:latin typeface="Arial Black" panose="020B0A04020102020204" pitchFamily="34" charset="0"/>
                <a:ea typeface="Calibri"/>
                <a:cs typeface="Times New Roman"/>
              </a:rPr>
              <a:t/>
            </a:r>
            <a:br>
              <a:rPr lang="ru-RU" sz="2000" dirty="0">
                <a:latin typeface="Arial Black" panose="020B0A04020102020204" pitchFamily="34" charset="0"/>
                <a:ea typeface="Calibri"/>
                <a:cs typeface="Times New Roman"/>
              </a:rPr>
            </a:br>
            <a:r>
              <a:rPr lang="ru-RU" sz="2000" b="1" dirty="0">
                <a:solidFill>
                  <a:srgbClr val="000000"/>
                </a:solidFill>
                <a:latin typeface="Arial Black" panose="020B0A04020102020204" pitchFamily="34" charset="0"/>
                <a:ea typeface="Calibri"/>
                <a:cs typeface="Times New Roman"/>
              </a:rPr>
              <a:t>(1926 – 2001 гг.)</a:t>
            </a:r>
            <a:r>
              <a:rPr lang="ru-RU" sz="2000" dirty="0">
                <a:latin typeface="Arial Black" panose="020B0A04020102020204" pitchFamily="34" charset="0"/>
                <a:ea typeface="Calibri"/>
                <a:cs typeface="Times New Roman"/>
              </a:rPr>
              <a:t/>
            </a:r>
            <a:br>
              <a:rPr lang="ru-RU" sz="2000" dirty="0">
                <a:latin typeface="Arial Black" panose="020B0A04020102020204" pitchFamily="34" charset="0"/>
                <a:ea typeface="Calibri"/>
                <a:cs typeface="Times New Roman"/>
              </a:rPr>
            </a:br>
            <a:r>
              <a:rPr lang="ru-RU" sz="2000" dirty="0">
                <a:solidFill>
                  <a:srgbClr val="1B1715"/>
                </a:solidFill>
                <a:latin typeface="Arial Black" panose="020B0A04020102020204" pitchFamily="34" charset="0"/>
                <a:ea typeface="Times New Roman"/>
                <a:cs typeface="Times New Roman"/>
              </a:rPr>
              <a:t> </a:t>
            </a:r>
            <a:r>
              <a:rPr lang="ru-RU" sz="2000" dirty="0">
                <a:latin typeface="Arial Black" panose="020B0A04020102020204" pitchFamily="34" charset="0"/>
                <a:ea typeface="Calibri"/>
                <a:cs typeface="Times New Roman"/>
              </a:rPr>
              <a:t/>
            </a:r>
            <a:br>
              <a:rPr lang="ru-RU" sz="2000" dirty="0">
                <a:latin typeface="Arial Black" panose="020B0A04020102020204" pitchFamily="34" charset="0"/>
                <a:ea typeface="Calibri"/>
                <a:cs typeface="Times New Roman"/>
              </a:rPr>
            </a:br>
            <a:r>
              <a:rPr lang="ru-RU" sz="2000" b="1" dirty="0">
                <a:solidFill>
                  <a:srgbClr val="1B1715"/>
                </a:solidFill>
                <a:latin typeface="Arial Black" panose="020B0A04020102020204" pitchFamily="34" charset="0"/>
                <a:ea typeface="Times New Roman"/>
                <a:cs typeface="Times New Roman"/>
              </a:rPr>
              <a:t> </a:t>
            </a:r>
            <a:r>
              <a:rPr lang="ru-RU" sz="2000" b="1" dirty="0" smtClean="0">
                <a:solidFill>
                  <a:srgbClr val="000000"/>
                </a:solidFill>
                <a:latin typeface="Arial Black" panose="020B0A04020102020204" pitchFamily="34" charset="0"/>
                <a:ea typeface="Calibri"/>
                <a:cs typeface="Times New Roman"/>
              </a:rPr>
              <a:t>ефрейтор</a:t>
            </a:r>
            <a:br>
              <a:rPr lang="ru-RU" sz="2000" b="1" dirty="0" smtClean="0">
                <a:solidFill>
                  <a:srgbClr val="000000"/>
                </a:solidFill>
                <a:latin typeface="Arial Black" panose="020B0A04020102020204" pitchFamily="34" charset="0"/>
                <a:ea typeface="Calibri"/>
                <a:cs typeface="Times New Roman"/>
              </a:rPr>
            </a:br>
            <a:r>
              <a:rPr lang="ru-RU" sz="2000" dirty="0">
                <a:latin typeface="Arial Black" panose="020B0A04020102020204" pitchFamily="34" charset="0"/>
                <a:ea typeface="Calibri"/>
                <a:cs typeface="Times New Roman"/>
              </a:rPr>
              <a:t/>
            </a:r>
            <a:br>
              <a:rPr lang="ru-RU" sz="2000" dirty="0">
                <a:latin typeface="Arial Black" panose="020B0A04020102020204" pitchFamily="34" charset="0"/>
                <a:ea typeface="Calibri"/>
                <a:cs typeface="Times New Roman"/>
              </a:rPr>
            </a:br>
            <a:r>
              <a:rPr lang="ru-RU" sz="2000" b="1" dirty="0">
                <a:solidFill>
                  <a:srgbClr val="1B1715"/>
                </a:solidFill>
                <a:latin typeface="Arial Black" panose="020B0A04020102020204" pitchFamily="34" charset="0"/>
                <a:ea typeface="Times New Roman"/>
                <a:cs typeface="Times New Roman"/>
              </a:rPr>
              <a:t>Награжден</a:t>
            </a:r>
            <a:r>
              <a:rPr lang="ru-RU" sz="2000" b="1" dirty="0" smtClean="0">
                <a:solidFill>
                  <a:srgbClr val="1B1715"/>
                </a:solidFill>
                <a:latin typeface="Arial Black" panose="020B0A04020102020204" pitchFamily="34" charset="0"/>
                <a:ea typeface="Times New Roman"/>
                <a:cs typeface="Times New Roman"/>
              </a:rPr>
              <a:t>:</a:t>
            </a:r>
            <a:br>
              <a:rPr lang="ru-RU" sz="2000" b="1" dirty="0" smtClean="0">
                <a:solidFill>
                  <a:srgbClr val="1B1715"/>
                </a:solidFill>
                <a:latin typeface="Arial Black" panose="020B0A04020102020204" pitchFamily="34" charset="0"/>
                <a:ea typeface="Times New Roman"/>
                <a:cs typeface="Times New Roman"/>
              </a:rPr>
            </a:br>
            <a:r>
              <a:rPr lang="ru-RU" sz="2000" b="1" dirty="0" smtClean="0">
                <a:solidFill>
                  <a:srgbClr val="1B1715"/>
                </a:solidFill>
                <a:latin typeface="Arial Black" panose="020B0A04020102020204" pitchFamily="34" charset="0"/>
                <a:ea typeface="Times New Roman"/>
                <a:cs typeface="Times New Roman"/>
              </a:rPr>
              <a:t>Медаль «За отвагу»</a:t>
            </a:r>
            <a:r>
              <a:rPr lang="ru-RU" sz="2000" dirty="0">
                <a:latin typeface="Arial Black" panose="020B0A04020102020204" pitchFamily="34" charset="0"/>
                <a:ea typeface="Calibri"/>
                <a:cs typeface="Times New Roman"/>
              </a:rPr>
              <a:t/>
            </a:r>
            <a:br>
              <a:rPr lang="ru-RU" sz="2000" dirty="0">
                <a:latin typeface="Arial Black" panose="020B0A04020102020204" pitchFamily="34" charset="0"/>
                <a:ea typeface="Calibri"/>
                <a:cs typeface="Times New Roman"/>
              </a:rPr>
            </a:br>
            <a:r>
              <a:rPr lang="ru-RU" sz="2000" b="1" dirty="0">
                <a:solidFill>
                  <a:srgbClr val="1B1715"/>
                </a:solidFill>
                <a:latin typeface="Arial Black" panose="020B0A04020102020204" pitchFamily="34" charset="0"/>
                <a:ea typeface="Times New Roman"/>
                <a:cs typeface="Times New Roman"/>
              </a:rPr>
              <a:t> Орден  славы  </a:t>
            </a:r>
            <a:r>
              <a:rPr lang="en-US" sz="2000" b="1" dirty="0">
                <a:solidFill>
                  <a:srgbClr val="1B1715"/>
                </a:solidFill>
                <a:latin typeface="Arial Black" panose="020B0A04020102020204" pitchFamily="34" charset="0"/>
                <a:ea typeface="Times New Roman"/>
                <a:cs typeface="Times New Roman"/>
              </a:rPr>
              <a:t>III  </a:t>
            </a:r>
            <a:r>
              <a:rPr lang="ru-RU" sz="2000" b="1" dirty="0">
                <a:solidFill>
                  <a:srgbClr val="1B1715"/>
                </a:solidFill>
                <a:latin typeface="Arial Black" panose="020B0A04020102020204" pitchFamily="34" charset="0"/>
                <a:ea typeface="Times New Roman"/>
                <a:cs typeface="Times New Roman"/>
              </a:rPr>
              <a:t>степени </a:t>
            </a:r>
            <a:r>
              <a:rPr lang="ru-RU" sz="2000" dirty="0">
                <a:latin typeface="Arial Black" panose="020B0A04020102020204" pitchFamily="34" charset="0"/>
                <a:ea typeface="Calibri"/>
                <a:cs typeface="Times New Roman"/>
              </a:rPr>
              <a:t/>
            </a:r>
            <a:br>
              <a:rPr lang="ru-RU" sz="2000" dirty="0">
                <a:latin typeface="Arial Black" panose="020B0A04020102020204" pitchFamily="34" charset="0"/>
                <a:ea typeface="Calibri"/>
                <a:cs typeface="Times New Roman"/>
              </a:rPr>
            </a:br>
            <a:r>
              <a:rPr lang="ru-RU" sz="2000" b="1" dirty="0">
                <a:solidFill>
                  <a:srgbClr val="1B1715"/>
                </a:solidFill>
                <a:latin typeface="Arial Black" panose="020B0A04020102020204" pitchFamily="34" charset="0"/>
                <a:ea typeface="Times New Roman"/>
                <a:cs typeface="Times New Roman"/>
              </a:rPr>
              <a:t>Орден </a:t>
            </a:r>
            <a:r>
              <a:rPr lang="ru-RU" sz="2000" b="1" dirty="0" smtClean="0">
                <a:solidFill>
                  <a:srgbClr val="1B1715"/>
                </a:solidFill>
                <a:latin typeface="Arial Black" panose="020B0A04020102020204" pitchFamily="34" charset="0"/>
                <a:ea typeface="Times New Roman"/>
                <a:cs typeface="Times New Roman"/>
              </a:rPr>
              <a:t>Красной звезды</a:t>
            </a:r>
            <a:r>
              <a:rPr lang="ru-RU" sz="4800" dirty="0">
                <a:ea typeface="Calibri"/>
                <a:cs typeface="Times New Roman"/>
              </a:rPr>
              <a:t/>
            </a:r>
            <a:br>
              <a:rPr lang="ru-RU" sz="4800" dirty="0">
                <a:ea typeface="Calibri"/>
                <a:cs typeface="Times New Roman"/>
              </a:rPr>
            </a:br>
            <a:endParaRPr lang="ru-RU" dirty="0"/>
          </a:p>
        </p:txBody>
      </p:sp>
    </p:spTree>
    <p:extLst>
      <p:ext uri="{BB962C8B-B14F-4D97-AF65-F5344CB8AC3E}">
        <p14:creationId xmlns:p14="http://schemas.microsoft.com/office/powerpoint/2010/main" val="3273025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1156990"/>
          </a:xfrm>
        </p:spPr>
        <p:txBody>
          <a:bodyPr/>
          <a:lstStyle/>
          <a:p>
            <a:endParaRPr lang="ru-RU" dirty="0"/>
          </a:p>
        </p:txBody>
      </p:sp>
      <p:pic>
        <p:nvPicPr>
          <p:cNvPr id="3074" name="Picture 2" descr="C:\Users\1\Desktop\книга памяти\hello_html_m1be266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1\Desktop\книга памяти\hello_html_m1be266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1\Desktop\книга памяти\6\IMG-3523a3f5bbe4dc35fb76d62e74b00bb8-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340768"/>
            <a:ext cx="3271736" cy="465313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1\Desktop\книга памяти\6\IMG-a3f6fc4e60343d29350f5a58ea599450-V.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385" y="2564904"/>
            <a:ext cx="2938067" cy="414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138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188"/>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User\Desktop\дедушка\tc_8m0ZzBA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9426" y="1286068"/>
            <a:ext cx="2776319" cy="407948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627784" y="1645349"/>
            <a:ext cx="3300904" cy="830997"/>
          </a:xfrm>
          <a:prstGeom prst="rect">
            <a:avLst/>
          </a:prstGeom>
        </p:spPr>
        <p:txBody>
          <a:bodyPr wrap="none">
            <a:spAutoFit/>
          </a:bodyPr>
          <a:lstStyle/>
          <a:p>
            <a:pPr algn="ctr"/>
            <a:r>
              <a:rPr lang="ru-RU" sz="2400" b="1" dirty="0" smtClean="0">
                <a:solidFill>
                  <a:srgbClr val="000000"/>
                </a:solidFill>
                <a:latin typeface="Arial Black" panose="020B0A04020102020204" pitchFamily="34" charset="0"/>
                <a:cs typeface="Times New Roman"/>
              </a:rPr>
              <a:t>Наместников</a:t>
            </a:r>
          </a:p>
          <a:p>
            <a:pPr algn="ctr"/>
            <a:r>
              <a:rPr lang="ru-RU" sz="2400" b="1" dirty="0" smtClean="0">
                <a:solidFill>
                  <a:srgbClr val="000000"/>
                </a:solidFill>
                <a:latin typeface="Arial Black" panose="020B0A04020102020204" pitchFamily="34" charset="0"/>
                <a:cs typeface="Times New Roman"/>
              </a:rPr>
              <a:t> Иван Леонтьевич</a:t>
            </a:r>
            <a:endParaRPr lang="ru-RU" sz="2400" dirty="0"/>
          </a:p>
        </p:txBody>
      </p:sp>
      <p:sp>
        <p:nvSpPr>
          <p:cNvPr id="5" name="Прямоугольник 4"/>
          <p:cNvSpPr/>
          <p:nvPr/>
        </p:nvSpPr>
        <p:spPr>
          <a:xfrm>
            <a:off x="1992236" y="2564904"/>
            <a:ext cx="4572000" cy="646331"/>
          </a:xfrm>
          <a:prstGeom prst="rect">
            <a:avLst/>
          </a:prstGeom>
        </p:spPr>
        <p:txBody>
          <a:bodyPr>
            <a:spAutoFit/>
          </a:bodyPr>
          <a:lstStyle/>
          <a:p>
            <a:r>
              <a:rPr lang="ru-RU" b="1" dirty="0" smtClean="0">
                <a:solidFill>
                  <a:srgbClr val="000000"/>
                </a:solidFill>
                <a:latin typeface="Arial Black" panose="020B0A04020102020204" pitchFamily="34" charset="0"/>
                <a:ea typeface="Calibri"/>
                <a:cs typeface="Times New Roman"/>
              </a:rPr>
              <a:t>(11.06.1924-05.06.1986г.г.)</a:t>
            </a:r>
            <a:r>
              <a:rPr lang="ru-RU" dirty="0">
                <a:latin typeface="Arial Black" panose="020B0A04020102020204" pitchFamily="34" charset="0"/>
                <a:ea typeface="Calibri"/>
                <a:cs typeface="Times New Roman"/>
              </a:rPr>
              <a:t/>
            </a:r>
            <a:br>
              <a:rPr lang="ru-RU" dirty="0">
                <a:latin typeface="Arial Black" panose="020B0A04020102020204" pitchFamily="34" charset="0"/>
                <a:ea typeface="Calibri"/>
                <a:cs typeface="Times New Roman"/>
              </a:rPr>
            </a:br>
            <a:endParaRPr lang="ru-RU" dirty="0"/>
          </a:p>
        </p:txBody>
      </p:sp>
      <p:sp>
        <p:nvSpPr>
          <p:cNvPr id="6" name="Прямоугольник 5"/>
          <p:cNvSpPr/>
          <p:nvPr/>
        </p:nvSpPr>
        <p:spPr>
          <a:xfrm>
            <a:off x="1475656" y="3141146"/>
            <a:ext cx="4023858" cy="369332"/>
          </a:xfrm>
          <a:prstGeom prst="rect">
            <a:avLst/>
          </a:prstGeom>
        </p:spPr>
        <p:txBody>
          <a:bodyPr wrap="none">
            <a:spAutoFit/>
          </a:bodyPr>
          <a:lstStyle/>
          <a:p>
            <a:r>
              <a:rPr lang="ru-RU" b="1" dirty="0">
                <a:solidFill>
                  <a:srgbClr val="1B1715"/>
                </a:solidFill>
                <a:latin typeface="Arial Black" panose="020B0A04020102020204" pitchFamily="34" charset="0"/>
                <a:ea typeface="Times New Roman"/>
                <a:cs typeface="Times New Roman"/>
              </a:rPr>
              <a:t> </a:t>
            </a:r>
            <a:r>
              <a:rPr lang="ru-RU" b="1" dirty="0" smtClean="0">
                <a:solidFill>
                  <a:srgbClr val="1B1715"/>
                </a:solidFill>
                <a:latin typeface="Arial Black" panose="020B0A04020102020204" pitchFamily="34" charset="0"/>
                <a:ea typeface="Times New Roman"/>
                <a:cs typeface="Times New Roman"/>
              </a:rPr>
              <a:t>Стрелок лыжного батальона</a:t>
            </a:r>
            <a:endParaRPr lang="ru-RU" dirty="0"/>
          </a:p>
        </p:txBody>
      </p:sp>
      <p:sp>
        <p:nvSpPr>
          <p:cNvPr id="7" name="Прямоугольник 6"/>
          <p:cNvSpPr/>
          <p:nvPr/>
        </p:nvSpPr>
        <p:spPr>
          <a:xfrm>
            <a:off x="179513" y="3645024"/>
            <a:ext cx="6212402" cy="1631216"/>
          </a:xfrm>
          <a:prstGeom prst="rect">
            <a:avLst/>
          </a:prstGeom>
        </p:spPr>
        <p:txBody>
          <a:bodyPr wrap="square">
            <a:spAutoFit/>
          </a:bodyPr>
          <a:lstStyle/>
          <a:p>
            <a:r>
              <a:rPr lang="ru-RU" sz="2000" b="1" dirty="0">
                <a:solidFill>
                  <a:srgbClr val="1B1715"/>
                </a:solidFill>
                <a:latin typeface="Arial Black" panose="020B0A04020102020204" pitchFamily="34" charset="0"/>
                <a:ea typeface="Times New Roman"/>
                <a:cs typeface="Times New Roman"/>
              </a:rPr>
              <a:t>Медаль «За отвагу»</a:t>
            </a:r>
            <a:r>
              <a:rPr lang="ru-RU" sz="2000" dirty="0">
                <a:latin typeface="Arial Black" panose="020B0A04020102020204" pitchFamily="34" charset="0"/>
                <a:ea typeface="Calibri"/>
                <a:cs typeface="Times New Roman"/>
              </a:rPr>
              <a:t/>
            </a:r>
            <a:br>
              <a:rPr lang="ru-RU" sz="2000" dirty="0">
                <a:latin typeface="Arial Black" panose="020B0A04020102020204" pitchFamily="34" charset="0"/>
                <a:ea typeface="Calibri"/>
                <a:cs typeface="Times New Roman"/>
              </a:rPr>
            </a:br>
            <a:r>
              <a:rPr lang="ru-RU" sz="2000" b="1" dirty="0" smtClean="0">
                <a:solidFill>
                  <a:srgbClr val="1B1715"/>
                </a:solidFill>
                <a:latin typeface="Arial Black" panose="020B0A04020102020204" pitchFamily="34" charset="0"/>
                <a:ea typeface="Times New Roman"/>
                <a:cs typeface="Times New Roman"/>
              </a:rPr>
              <a:t>Орден «Отечественной Войны </a:t>
            </a:r>
            <a:r>
              <a:rPr lang="en-US" sz="2000" b="1" dirty="0" smtClean="0">
                <a:solidFill>
                  <a:srgbClr val="1B1715"/>
                </a:solidFill>
                <a:latin typeface="Arial Black" panose="020B0A04020102020204" pitchFamily="34" charset="0"/>
                <a:ea typeface="Times New Roman"/>
                <a:cs typeface="Times New Roman"/>
              </a:rPr>
              <a:t>I </a:t>
            </a:r>
            <a:r>
              <a:rPr lang="ru-RU" sz="2000" b="1" dirty="0" smtClean="0">
                <a:solidFill>
                  <a:srgbClr val="1B1715"/>
                </a:solidFill>
                <a:latin typeface="Arial Black" panose="020B0A04020102020204" pitchFamily="34" charset="0"/>
                <a:ea typeface="Times New Roman"/>
                <a:cs typeface="Times New Roman"/>
              </a:rPr>
              <a:t>степени»</a:t>
            </a:r>
          </a:p>
          <a:p>
            <a:r>
              <a:rPr lang="ru-RU" sz="2000" b="1" dirty="0" smtClean="0">
                <a:solidFill>
                  <a:srgbClr val="1B1715"/>
                </a:solidFill>
                <a:latin typeface="Arial Black" panose="020B0A04020102020204" pitchFamily="34" charset="0"/>
                <a:ea typeface="Times New Roman"/>
                <a:cs typeface="Times New Roman"/>
              </a:rPr>
              <a:t>Медаль «За Победу над Германией Великой Отечественной Войне»</a:t>
            </a:r>
            <a:r>
              <a:rPr lang="ru-RU" sz="4800" dirty="0">
                <a:ea typeface="Calibri"/>
                <a:cs typeface="Times New Roman"/>
              </a:rPr>
              <a:t/>
            </a:r>
            <a:br>
              <a:rPr lang="ru-RU" sz="4800" dirty="0">
                <a:ea typeface="Calibri"/>
                <a:cs typeface="Times New Roman"/>
              </a:rPr>
            </a:br>
            <a:endParaRPr lang="ru-RU" sz="2000" dirty="0"/>
          </a:p>
        </p:txBody>
      </p:sp>
    </p:spTree>
    <p:extLst>
      <p:ext uri="{BB962C8B-B14F-4D97-AF65-F5344CB8AC3E}">
        <p14:creationId xmlns:p14="http://schemas.microsoft.com/office/powerpoint/2010/main" val="3998484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Users\User\Desktop\дедушка\20200220_1528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265" y="1445806"/>
            <a:ext cx="2545593" cy="34652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esktop\книга памяти на 9 мая\дедушка\20200220_15233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98" t="6602" r="6924" b="1"/>
          <a:stretch/>
        </p:blipFill>
        <p:spPr bwMode="auto">
          <a:xfrm>
            <a:off x="2836279" y="1694532"/>
            <a:ext cx="3471441" cy="24718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дедушка\20200220_1527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586" y="4191445"/>
            <a:ext cx="2929272" cy="214266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User\Desktop\дедушка\20200220_1526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5037" y="4113374"/>
            <a:ext cx="3441363" cy="22298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User\Desktop\дедушка\20200220_15263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784" y="3157479"/>
            <a:ext cx="2980169" cy="1727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367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C:\Users\1\Desktop\книга памяти\3pk422-vladimir-chernov-2-foto1-qp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05" y="-13217"/>
            <a:ext cx="9396536" cy="6871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688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1\Desktop\книга памяти\221676175_581e5e32f5976be1f0d0bf9dea2ef631_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10477"/>
            <a:ext cx="96932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855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122" name="Picture 2" descr="C:\Users\1\Desktop\книга памяти\123-1-1024x7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1" y="0"/>
            <a:ext cx="91661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908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1\Desktop\книга памяти\hello_html_m1be266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407" y="1412776"/>
            <a:ext cx="68643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95536" y="2564904"/>
            <a:ext cx="8568952" cy="1440160"/>
          </a:xfrm>
        </p:spPr>
        <p:txBody>
          <a:bodyPr>
            <a:noAutofit/>
          </a:bodyPr>
          <a:lstStyle/>
          <a:p>
            <a:r>
              <a:rPr lang="ru-RU" sz="1600" dirty="0">
                <a:latin typeface="Arial Black" panose="020B0A04020102020204" pitchFamily="34" charset="0"/>
              </a:rPr>
              <a:t>У войны нет лица. </a:t>
            </a:r>
            <a:r>
              <a:rPr lang="ru-RU" sz="1600" dirty="0" smtClean="0">
                <a:latin typeface="Arial Black" panose="020B0A04020102020204" pitchFamily="34" charset="0"/>
              </a:rPr>
              <a:t/>
            </a:r>
            <a:br>
              <a:rPr lang="ru-RU" sz="1600" dirty="0" smtClean="0">
                <a:latin typeface="Arial Black" panose="020B0A04020102020204" pitchFamily="34" charset="0"/>
              </a:rPr>
            </a:br>
            <a:r>
              <a:rPr lang="ru-RU" sz="1600" dirty="0" smtClean="0">
                <a:latin typeface="Arial Black" panose="020B0A04020102020204" pitchFamily="34" charset="0"/>
              </a:rPr>
              <a:t>У </a:t>
            </a:r>
            <a:r>
              <a:rPr lang="ru-RU" sz="1600" dirty="0">
                <a:latin typeface="Arial Black" panose="020B0A04020102020204" pitchFamily="34" charset="0"/>
              </a:rPr>
              <a:t>войны нет возраста, пола и национальности. </a:t>
            </a:r>
            <a:r>
              <a:rPr lang="ru-RU" sz="1600" dirty="0" smtClean="0">
                <a:latin typeface="Arial Black" panose="020B0A04020102020204" pitchFamily="34" charset="0"/>
              </a:rPr>
              <a:t/>
            </a:r>
            <a:br>
              <a:rPr lang="ru-RU" sz="1600" dirty="0" smtClean="0">
                <a:latin typeface="Arial Black" panose="020B0A04020102020204" pitchFamily="34" charset="0"/>
              </a:rPr>
            </a:br>
            <a:r>
              <a:rPr lang="ru-RU" sz="1600" dirty="0" smtClean="0">
                <a:latin typeface="Arial Black" panose="020B0A04020102020204" pitchFamily="34" charset="0"/>
              </a:rPr>
              <a:t>Война </a:t>
            </a:r>
            <a:r>
              <a:rPr lang="ru-RU" sz="1600" dirty="0">
                <a:latin typeface="Arial Black" panose="020B0A04020102020204" pitchFamily="34" charset="0"/>
              </a:rPr>
              <a:t>ужасна. </a:t>
            </a:r>
            <a:r>
              <a:rPr lang="ru-RU" sz="1600" dirty="0" smtClean="0">
                <a:latin typeface="Arial Black" panose="020B0A04020102020204" pitchFamily="34" charset="0"/>
              </a:rPr>
              <a:t>Война </a:t>
            </a:r>
            <a:r>
              <a:rPr lang="ru-RU" sz="1600" dirty="0">
                <a:latin typeface="Arial Black" panose="020B0A04020102020204" pitchFamily="34" charset="0"/>
              </a:rPr>
              <a:t>не выбирает. </a:t>
            </a:r>
            <a:r>
              <a:rPr lang="ru-RU" sz="1600" dirty="0" smtClean="0">
                <a:latin typeface="Arial Black" panose="020B0A04020102020204" pitchFamily="34" charset="0"/>
              </a:rPr>
              <a:t/>
            </a:r>
            <a:br>
              <a:rPr lang="ru-RU" sz="1600" dirty="0" smtClean="0">
                <a:latin typeface="Arial Black" panose="020B0A04020102020204" pitchFamily="34" charset="0"/>
              </a:rPr>
            </a:br>
            <a:r>
              <a:rPr lang="ru-RU" sz="1600" dirty="0" smtClean="0">
                <a:latin typeface="Arial Black" panose="020B0A04020102020204" pitchFamily="34" charset="0"/>
              </a:rPr>
              <a:t>Каждый </a:t>
            </a:r>
            <a:r>
              <a:rPr lang="ru-RU" sz="1600" dirty="0">
                <a:latin typeface="Arial Black" panose="020B0A04020102020204" pitchFamily="34" charset="0"/>
              </a:rPr>
              <a:t>год мы вспоминаем войну, унесшую миллионы жизней. Каждый год мы благодарим тех, кто сражался за нашу страну.</a:t>
            </a:r>
          </a:p>
        </p:txBody>
      </p:sp>
      <p:pic>
        <p:nvPicPr>
          <p:cNvPr id="1028" name="Picture 4" descr="C:\Users\1\Desktop\книга памяти\big_kw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8804" y="4102786"/>
            <a:ext cx="4426392" cy="260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787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1156990"/>
          </a:xfrm>
        </p:spPr>
        <p:txBody>
          <a:bodyPr/>
          <a:lstStyle/>
          <a:p>
            <a:endParaRPr lang="ru-RU" dirty="0"/>
          </a:p>
        </p:txBody>
      </p:sp>
      <p:pic>
        <p:nvPicPr>
          <p:cNvPr id="3074" name="Picture 2" descr="C:\Users\1\Desktop\книга памяти\hello_html_m1be266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844824"/>
            <a:ext cx="6491957" cy="4741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7761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1156990"/>
          </a:xfrm>
        </p:spPr>
        <p:txBody>
          <a:bodyPr/>
          <a:lstStyle/>
          <a:p>
            <a:endParaRPr lang="ru-RU" dirty="0"/>
          </a:p>
        </p:txBody>
      </p:sp>
      <p:pic>
        <p:nvPicPr>
          <p:cNvPr id="3074" name="Picture 2" descr="C:\Users\1\Desktop\книга памяти\hello_html_m1be266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5938" y="1124744"/>
            <a:ext cx="4591195" cy="313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717032"/>
            <a:ext cx="4291062" cy="3011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3472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1156990"/>
          </a:xfrm>
        </p:spPr>
        <p:txBody>
          <a:bodyPr/>
          <a:lstStyle/>
          <a:p>
            <a:endParaRPr lang="ru-RU" dirty="0"/>
          </a:p>
        </p:txBody>
      </p:sp>
      <p:pic>
        <p:nvPicPr>
          <p:cNvPr id="3074" name="Picture 2" descr="C:\Users\1\Desktop\книга памяти\hello_html_m1be266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0354" y="1196752"/>
            <a:ext cx="4322985" cy="296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62" y="3284984"/>
            <a:ext cx="4711531" cy="346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547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descr="C:\Users\1\Desktop\книга памяти\2702091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17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574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1\Desktop\книга памяти\hello_html_m1be266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495" y="1141404"/>
            <a:ext cx="3334754"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24478" y="2042846"/>
            <a:ext cx="5915674" cy="4626514"/>
          </a:xfrm>
        </p:spPr>
        <p:txBody>
          <a:bodyPr>
            <a:normAutofit/>
          </a:bodyPr>
          <a:lstStyle/>
          <a:p>
            <a:pPr>
              <a:lnSpc>
                <a:spcPct val="115000"/>
              </a:lnSpc>
              <a:spcAft>
                <a:spcPts val="1000"/>
              </a:spcAft>
            </a:pPr>
            <a:r>
              <a:rPr lang="ru-RU" sz="2800" b="1" dirty="0">
                <a:solidFill>
                  <a:srgbClr val="000000"/>
                </a:solidFill>
                <a:latin typeface="Arial Black"/>
                <a:ea typeface="Calibri"/>
                <a:cs typeface="Times New Roman"/>
              </a:rPr>
              <a:t>Фролов </a:t>
            </a:r>
            <a:r>
              <a:rPr lang="ru-RU" sz="2800" dirty="0">
                <a:ea typeface="Calibri"/>
                <a:cs typeface="Times New Roman"/>
              </a:rPr>
              <a:t/>
            </a:r>
            <a:br>
              <a:rPr lang="ru-RU" sz="2800" dirty="0">
                <a:ea typeface="Calibri"/>
                <a:cs typeface="Times New Roman"/>
              </a:rPr>
            </a:br>
            <a:r>
              <a:rPr lang="ru-RU" sz="2800" b="1" dirty="0">
                <a:solidFill>
                  <a:srgbClr val="000000"/>
                </a:solidFill>
                <a:latin typeface="Arial Black"/>
                <a:ea typeface="Calibri"/>
                <a:cs typeface="Times New Roman"/>
              </a:rPr>
              <a:t>Константин </a:t>
            </a:r>
            <a:r>
              <a:rPr lang="ru-RU" sz="2800" b="1" dirty="0" smtClean="0">
                <a:solidFill>
                  <a:srgbClr val="000000"/>
                </a:solidFill>
                <a:latin typeface="Arial Black"/>
                <a:ea typeface="Calibri"/>
                <a:cs typeface="Times New Roman"/>
              </a:rPr>
              <a:t>Павлович</a:t>
            </a:r>
            <a:r>
              <a:rPr lang="ru-RU" b="1" dirty="0">
                <a:solidFill>
                  <a:srgbClr val="000000"/>
                </a:solidFill>
                <a:latin typeface="Arial Black"/>
                <a:ea typeface="Calibri"/>
                <a:cs typeface="Times New Roman"/>
              </a:rPr>
              <a:t/>
            </a:r>
            <a:br>
              <a:rPr lang="ru-RU" b="1" dirty="0">
                <a:solidFill>
                  <a:srgbClr val="000000"/>
                </a:solidFill>
                <a:latin typeface="Arial Black"/>
                <a:ea typeface="Calibri"/>
                <a:cs typeface="Times New Roman"/>
              </a:rPr>
            </a:br>
            <a:r>
              <a:rPr lang="ru-RU" sz="1800" b="1" dirty="0" smtClean="0">
                <a:solidFill>
                  <a:srgbClr val="000000"/>
                </a:solidFill>
                <a:latin typeface="Arial Black"/>
                <a:ea typeface="Calibri"/>
                <a:cs typeface="Times New Roman"/>
              </a:rPr>
              <a:t>12.05.1913-13.01.1961 </a:t>
            </a:r>
            <a:r>
              <a:rPr lang="ru-RU" sz="1800" b="1" dirty="0">
                <a:solidFill>
                  <a:srgbClr val="000000"/>
                </a:solidFill>
                <a:latin typeface="Arial Black"/>
                <a:ea typeface="Calibri"/>
                <a:cs typeface="Times New Roman"/>
              </a:rPr>
              <a:t>гг.</a:t>
            </a:r>
            <a:r>
              <a:rPr lang="ru-RU" sz="1800" dirty="0">
                <a:ea typeface="Calibri"/>
                <a:cs typeface="Times New Roman"/>
              </a:rPr>
              <a:t/>
            </a:r>
            <a:br>
              <a:rPr lang="ru-RU" sz="1800" dirty="0">
                <a:ea typeface="Calibri"/>
                <a:cs typeface="Times New Roman"/>
              </a:rPr>
            </a:br>
            <a:r>
              <a:rPr lang="ru-RU" sz="1800" dirty="0" smtClean="0">
                <a:ea typeface="Calibri"/>
                <a:cs typeface="Times New Roman"/>
              </a:rPr>
              <a:t/>
            </a:r>
            <a:br>
              <a:rPr lang="ru-RU" sz="1800" dirty="0" smtClean="0">
                <a:ea typeface="Calibri"/>
                <a:cs typeface="Times New Roman"/>
              </a:rPr>
            </a:br>
            <a:r>
              <a:rPr lang="ru-RU" sz="1800" b="1" dirty="0" smtClean="0">
                <a:solidFill>
                  <a:srgbClr val="000000"/>
                </a:solidFill>
                <a:latin typeface="Arial Black"/>
                <a:ea typeface="Calibri"/>
                <a:cs typeface="Times New Roman"/>
              </a:rPr>
              <a:t>Призван </a:t>
            </a:r>
            <a:r>
              <a:rPr lang="ru-RU" sz="1800" b="1" dirty="0">
                <a:solidFill>
                  <a:srgbClr val="000000"/>
                </a:solidFill>
                <a:latin typeface="Arial Black"/>
                <a:ea typeface="Calibri"/>
                <a:cs typeface="Times New Roman"/>
              </a:rPr>
              <a:t>в июле 1941 г. </a:t>
            </a:r>
            <a:r>
              <a:rPr lang="ru-RU" sz="1800" dirty="0">
                <a:ea typeface="Calibri"/>
                <a:cs typeface="Times New Roman"/>
              </a:rPr>
              <a:t/>
            </a:r>
            <a:br>
              <a:rPr lang="ru-RU" sz="1800" dirty="0">
                <a:ea typeface="Calibri"/>
                <a:cs typeface="Times New Roman"/>
              </a:rPr>
            </a:br>
            <a:r>
              <a:rPr lang="ru-RU" sz="1800" b="1" dirty="0">
                <a:solidFill>
                  <a:srgbClr val="000000"/>
                </a:solidFill>
                <a:latin typeface="Arial Black"/>
                <a:ea typeface="Calibri"/>
                <a:cs typeface="Times New Roman"/>
              </a:rPr>
              <a:t>Служил в пехоте.</a:t>
            </a:r>
            <a:r>
              <a:rPr lang="ru-RU" sz="1800" dirty="0">
                <a:ea typeface="Calibri"/>
                <a:cs typeface="Times New Roman"/>
              </a:rPr>
              <a:t/>
            </a:r>
            <a:br>
              <a:rPr lang="ru-RU" sz="1800" dirty="0">
                <a:ea typeface="Calibri"/>
                <a:cs typeface="Times New Roman"/>
              </a:rPr>
            </a:br>
            <a:r>
              <a:rPr lang="ru-RU" sz="1800" dirty="0" smtClean="0">
                <a:ea typeface="Calibri"/>
                <a:cs typeface="Times New Roman"/>
              </a:rPr>
              <a:t/>
            </a:r>
            <a:br>
              <a:rPr lang="ru-RU" sz="1800" dirty="0" smtClean="0">
                <a:ea typeface="Calibri"/>
                <a:cs typeface="Times New Roman"/>
              </a:rPr>
            </a:br>
            <a:r>
              <a:rPr lang="ru-RU" sz="1800" b="1" dirty="0" smtClean="0">
                <a:solidFill>
                  <a:srgbClr val="000000"/>
                </a:solidFill>
                <a:latin typeface="Arial Black"/>
                <a:ea typeface="Calibri"/>
                <a:cs typeface="Times New Roman"/>
              </a:rPr>
              <a:t>2 </a:t>
            </a:r>
            <a:r>
              <a:rPr lang="ru-RU" sz="1800" b="1" dirty="0">
                <a:solidFill>
                  <a:srgbClr val="000000"/>
                </a:solidFill>
                <a:latin typeface="Arial Black"/>
                <a:ea typeface="Calibri"/>
                <a:cs typeface="Times New Roman"/>
              </a:rPr>
              <a:t>ранения.</a:t>
            </a:r>
            <a:r>
              <a:rPr lang="ru-RU" sz="1800" dirty="0">
                <a:ea typeface="Calibri"/>
                <a:cs typeface="Times New Roman"/>
              </a:rPr>
              <a:t/>
            </a:r>
            <a:br>
              <a:rPr lang="ru-RU" sz="1800" dirty="0">
                <a:ea typeface="Calibri"/>
                <a:cs typeface="Times New Roman"/>
              </a:rPr>
            </a:br>
            <a:r>
              <a:rPr lang="ru-RU" sz="1800" dirty="0" smtClean="0">
                <a:ea typeface="Calibri"/>
                <a:cs typeface="Times New Roman"/>
              </a:rPr>
              <a:t/>
            </a:r>
            <a:br>
              <a:rPr lang="ru-RU" sz="1800" dirty="0" smtClean="0">
                <a:ea typeface="Calibri"/>
                <a:cs typeface="Times New Roman"/>
              </a:rPr>
            </a:br>
            <a:r>
              <a:rPr lang="ru-RU" sz="1800" b="1" dirty="0" smtClean="0">
                <a:solidFill>
                  <a:srgbClr val="000000"/>
                </a:solidFill>
                <a:latin typeface="Arial Black"/>
                <a:ea typeface="Calibri"/>
                <a:cs typeface="Times New Roman"/>
              </a:rPr>
              <a:t>2 </a:t>
            </a:r>
            <a:r>
              <a:rPr lang="ru-RU" sz="1800" b="1" dirty="0">
                <a:solidFill>
                  <a:srgbClr val="000000"/>
                </a:solidFill>
                <a:latin typeface="Arial Black"/>
                <a:ea typeface="Calibri"/>
                <a:cs typeface="Times New Roman"/>
              </a:rPr>
              <a:t>медали за отвагу.  </a:t>
            </a:r>
            <a:br>
              <a:rPr lang="ru-RU" sz="1800" b="1" dirty="0">
                <a:solidFill>
                  <a:srgbClr val="000000"/>
                </a:solidFill>
                <a:latin typeface="Arial Black"/>
                <a:ea typeface="Calibri"/>
                <a:cs typeface="Times New Roman"/>
              </a:rPr>
            </a:br>
            <a:endParaRPr lang="ru-RU" sz="1800" dirty="0"/>
          </a:p>
        </p:txBody>
      </p:sp>
    </p:spTree>
    <p:extLst>
      <p:ext uri="{BB962C8B-B14F-4D97-AF65-F5344CB8AC3E}">
        <p14:creationId xmlns:p14="http://schemas.microsoft.com/office/powerpoint/2010/main" val="55334428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31</Words>
  <Application>Microsoft Office PowerPoint</Application>
  <PresentationFormat>Экран (4:3)</PresentationFormat>
  <Paragraphs>16</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 Office</vt:lpstr>
      <vt:lpstr>Презентация PowerPoint</vt:lpstr>
      <vt:lpstr>Презентация PowerPoint</vt:lpstr>
      <vt:lpstr>Презентация PowerPoint</vt:lpstr>
      <vt:lpstr>У войны нет лица.  У войны нет возраста, пола и национальности.  Война ужасна. Война не выбирает.  Каждый год мы вспоминаем войну, унесшую миллионы жизней. Каждый год мы благодарим тех, кто сражался за нашу страну.</vt:lpstr>
      <vt:lpstr>Презентация PowerPoint</vt:lpstr>
      <vt:lpstr>Презентация PowerPoint</vt:lpstr>
      <vt:lpstr>Презентация PowerPoint</vt:lpstr>
      <vt:lpstr>Презентация PowerPoint</vt:lpstr>
      <vt:lpstr>Фролов  Константин Павлович 12.05.1913-13.01.1961 гг.  Призван в июле 1941 г.  Служил в пехоте.  2 ранения.  2 медали за отвагу.   </vt:lpstr>
      <vt:lpstr>Ануфриев Павел Егорович (12.06.1926 – 25.03.2002 гг.)  Ему было 17 лет когда его призвали на фронт.    Воевал на Дальнем Востоке в 76 воинской танковой бригаде (полк).  Участник Советско-японской войны — вооружённого конфликта между СССР и Монголией с одной стороны и Японией и Маньчжоу-го с другой, продолжавшийся с августа по сентябрь 1945 года. Был танкистом, получил осколочные ранения.   Медаль за отвагу получена за боевой случай на танке,  уничтожил японского корректировщика.  Также награжден орденом Отечественной войны II степени.  Имеет медаль трудового красного знамени. </vt:lpstr>
      <vt:lpstr>Сорокин  Сергей Кузмич  Родился 10 апреля 1912 года в Пензенской области,  Иссинский район,  д. Никифоровка.  Перед войной призвали на сборы в Беденовские войска.   Во время войны пропал без вести. </vt:lpstr>
      <vt:lpstr>Жулин Роман Семенович (1925 – 1999 гг.)  Рядовой  Место рождения:  с. Гузынцы ныне Большеберезниковского района Республики Мордовия  Призван в: 1943 году</vt:lpstr>
      <vt:lpstr>Юсупов Айса Хайруллович (1918 - ...)   Старшина  Место рождения: с. Татарская Тавла ныне Лямбирского района Республики Мордовия  Награды: Медаль «За победу над Германией в Великой Отечественной войне  1941-1945 гг.»  Медаль «За оборону Сталинграда»  Медаль «За боевые заслуги»   </vt:lpstr>
      <vt:lpstr>Рязанов  Александр Кузьмич  (1926 – 2001 гг.)    ефрейтор  Награжден: Медаль «За отвагу»  Орден  славы  III  степени  Орден Красной звезды </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Пользователь</cp:lastModifiedBy>
  <cp:revision>24</cp:revision>
  <dcterms:created xsi:type="dcterms:W3CDTF">2020-02-06T06:01:04Z</dcterms:created>
  <dcterms:modified xsi:type="dcterms:W3CDTF">2020-04-30T04:42:22Z</dcterms:modified>
</cp:coreProperties>
</file>