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326" r:id="rId3"/>
    <p:sldId id="327" r:id="rId4"/>
    <p:sldId id="286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05" r:id="rId13"/>
    <p:sldId id="306" r:id="rId14"/>
    <p:sldId id="323" r:id="rId15"/>
    <p:sldId id="324" r:id="rId16"/>
    <p:sldId id="320" r:id="rId17"/>
    <p:sldId id="308" r:id="rId18"/>
    <p:sldId id="321" r:id="rId19"/>
    <p:sldId id="322" r:id="rId20"/>
    <p:sldId id="325" r:id="rId21"/>
    <p:sldId id="289" r:id="rId22"/>
    <p:sldId id="298" r:id="rId23"/>
    <p:sldId id="28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B174-1677-42E3-9109-658FD937AD4C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E5E9-1883-412F-B8AA-7EC1CE2D8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BF5AB-39BF-4047-ABCC-2346AB95383F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6C68-F833-4855-8139-9BD000DB2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3A3E-2A18-4A13-9B1A-244F93E9C23D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DF43-7B0E-4579-981F-DBE8FF3E7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D9BC-0ABD-4089-95DD-0C9CDBF9114E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06AEA-AAC7-4628-8DB4-39E99C4D0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9856-E8E6-4123-9ACD-45C01C9AA55B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66E45-DC7F-4599-9E0F-443FF627D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D75B4-E863-46EA-891E-5D7C1BF2B2AF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36EE-1BEA-43E4-B2E0-BAE2F05B8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673B-C46C-4C2E-8E95-5C7DC86468C4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9DD4-A626-48F8-B862-186FCF55E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10C8-D8AD-4A15-9B61-8FBE3D1EF3C3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A00D1-C013-4AA6-8D19-F58CEC32E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F416-8212-4E7C-95D4-5A0F5C39ABE9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2A2F-BFAB-4F01-BB9A-AE36A333F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39F9-5850-4C74-AC27-4E5BD118EE5A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027D-796F-49C5-AF67-220F9CCD2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4E98C-1CDF-40B7-9126-BBD5CA8AF894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B1E9-5A6D-42AF-ABE7-9D5C5E781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E90E87-8501-464F-8DE7-456831529D05}" type="datetimeFigureOut">
              <a:rPr lang="ru-RU"/>
              <a:pPr>
                <a:defRPr/>
              </a:pPr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EA23DE-639E-4CF0-B0BC-49C03AB05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1714500"/>
            <a:ext cx="8358187" cy="2325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428625" y="820738"/>
            <a:ext cx="8501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 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857500" y="5805264"/>
            <a:ext cx="3714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rebuchet MS" pitchFamily="34" charset="0"/>
            </a:endParaRPr>
          </a:p>
          <a:p>
            <a:pPr algn="ctr"/>
            <a:r>
              <a:rPr lang="ru-RU" b="1" dirty="0" smtClean="0">
                <a:latin typeface="Trebuchet MS" pitchFamily="34" charset="0"/>
              </a:rPr>
              <a:t>2022г.</a:t>
            </a:r>
            <a:endParaRPr lang="ru-RU" b="1" dirty="0"/>
          </a:p>
        </p:txBody>
      </p:sp>
      <p:pic>
        <p:nvPicPr>
          <p:cNvPr id="2054" name="Рисунок 6" descr="pngwing.com-22-f6c2764c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16832"/>
            <a:ext cx="180181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s://simdou14.crimea-school.ru/sites/default/files/images/img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836712"/>
            <a:ext cx="5112568" cy="31878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476072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                                                           Подготовила: учитель - логопед  </a:t>
            </a:r>
          </a:p>
          <a:p>
            <a:r>
              <a:rPr lang="ru-RU" b="1" dirty="0" smtClean="0">
                <a:latin typeface="Georgia" pitchFamily="18" charset="0"/>
              </a:rPr>
              <a:t>                                                                                             </a:t>
            </a:r>
            <a:r>
              <a:rPr lang="ru-RU" b="1" dirty="0" err="1" smtClean="0">
                <a:latin typeface="Georgia" pitchFamily="18" charset="0"/>
              </a:rPr>
              <a:t>Ларькина</a:t>
            </a:r>
            <a:r>
              <a:rPr lang="ru-RU" b="1" dirty="0" smtClean="0">
                <a:latin typeface="Georgia" pitchFamily="18" charset="0"/>
              </a:rPr>
              <a:t> О.Н.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4077072"/>
            <a:ext cx="5544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«Моя страна – моя Россия»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.znanio.ru/methodology/images/f5/44/f544a008518c0002f93a9bcd188f5b1cdeffba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912768" cy="518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Глава Республики Мордовия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 </a:t>
            </a:r>
            <a:r>
              <a:rPr lang="ru-RU" sz="2800" b="1" dirty="0" smtClean="0"/>
              <a:t>Артём Алексеевич </a:t>
            </a:r>
            <a:r>
              <a:rPr lang="ru-RU" sz="2800" b="1" dirty="0" err="1" smtClean="0"/>
              <a:t>Здунов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с 18 ноября 2020г.</a:t>
            </a:r>
            <a:endParaRPr lang="ru-RU" sz="2800" dirty="0"/>
          </a:p>
        </p:txBody>
      </p:sp>
      <p:pic>
        <p:nvPicPr>
          <p:cNvPr id="3" name="Picture 14" descr="https://izvmor.ru/wp-content/uploads/2021/04/oficzialnyj-port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552728" cy="4095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57213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Патриотические уголки</a:t>
            </a:r>
          </a:p>
        </p:txBody>
      </p:sp>
      <p:pic>
        <p:nvPicPr>
          <p:cNvPr id="1026" name="Picture 2" descr="C:\Users\user\Desktop\Фото Садик\101MSDCF\DSC07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971123" cy="2232248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Садик\101MSDCF\DSC07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56992"/>
            <a:ext cx="3528392" cy="198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57213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Экскурсии и праздники</a:t>
            </a:r>
          </a:p>
        </p:txBody>
      </p:sp>
      <p:pic>
        <p:nvPicPr>
          <p:cNvPr id="1026" name="Picture 2" descr="C:\Users\user\Desktop\Фото Садик\IMG-20221014-WA001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888432" cy="2916324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Садик\IMG-20221014-WA001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718720" cy="2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Праздники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s://sadberezka.ru/media/k2/items/cache/d9b208614500b6f80739755fd29fad5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3024337" cy="2353237"/>
          </a:xfrm>
          <a:prstGeom prst="rect">
            <a:avLst/>
          </a:prstGeom>
          <a:noFill/>
        </p:spPr>
      </p:pic>
      <p:pic>
        <p:nvPicPr>
          <p:cNvPr id="4098" name="Picture 2" descr="https://polzablog.ru/wp-content/uploads/2022/05/den-pobedi-22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8"/>
            <a:ext cx="2736304" cy="2736305"/>
          </a:xfrm>
          <a:prstGeom prst="rect">
            <a:avLst/>
          </a:prstGeom>
          <a:noFill/>
        </p:spPr>
      </p:pic>
      <p:pic>
        <p:nvPicPr>
          <p:cNvPr id="4100" name="Picture 4" descr="https://avatars.mds.yandex.net/get-mpic/1926093/img_id2390426074118542459.jpeg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73016"/>
            <a:ext cx="3384376" cy="2650532"/>
          </a:xfrm>
          <a:prstGeom prst="rect">
            <a:avLst/>
          </a:prstGeom>
          <a:noFill/>
        </p:spPr>
      </p:pic>
      <p:pic>
        <p:nvPicPr>
          <p:cNvPr id="4102" name="Picture 6" descr="https://fs.znanio.ru/methodology/images/cb/f9/cbf9fff91b1d67183a0f9a62e3e1eb0cfc3292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96752"/>
            <a:ext cx="2952328" cy="2214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mcbs-vacha.nnov.muzkult.ru/media/2021/01/04/1243841431/Prazdniki_na_Ru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128792" cy="5346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Тематические занятия и презентации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744416" cy="252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Pictures\13.10.2022\DSC071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744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14.10.2022\DSC071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861048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857250" y="5000625"/>
            <a:ext cx="7500938" cy="1214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90550" y="260649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Беседы</a:t>
            </a:r>
          </a:p>
        </p:txBody>
      </p:sp>
      <p:pic>
        <p:nvPicPr>
          <p:cNvPr id="7" name="Picture 2" descr="Чувство Родины связано с восхищением того, что видит перед собой малыш, чему он изумляется и что вызывает отклик в его душе… Это играет огромную роль в становлении личности патриота. С младенчества ребенок слышит родную речь. У каждого народа свои сказки, и все они передают из поколения в поколение основные патриотические ценности: добро, дружбу, взаимопомощь, трудолюб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5287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зки Загадки Пословицы Поговорки закладывают основы любви к своему народу , к своей Роди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0688"/>
            <a:ext cx="3960439" cy="2970329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27584" y="3958217"/>
            <a:ext cx="76328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</a:t>
            </a:r>
            <a:r>
              <a:rPr kumimoji="0" lang="ru-RU" sz="13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Пословицы о Родине: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Одна у человека мать, одна у него и Родина.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народа один дом – Родина.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Всякому мила своя сторона. 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своём доме и стены помогают.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Любимые уголки малой Родины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Фото Садик\IMG-202210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2232248" cy="2976331"/>
          </a:xfrm>
          <a:prstGeom prst="rect">
            <a:avLst/>
          </a:prstGeom>
          <a:noFill/>
        </p:spPr>
      </p:pic>
      <p:pic>
        <p:nvPicPr>
          <p:cNvPr id="3075" name="Picture 3" descr="C:\Users\user\Desktop\Фото Садик\IMG-20221018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00808"/>
            <a:ext cx="2304256" cy="4330331"/>
          </a:xfrm>
          <a:prstGeom prst="rect">
            <a:avLst/>
          </a:prstGeom>
          <a:noFill/>
        </p:spPr>
      </p:pic>
      <p:pic>
        <p:nvPicPr>
          <p:cNvPr id="3076" name="Picture 4" descr="C:\Users\user\Desktop\Фото Садик\IMG-20221017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988840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432048"/>
          </a:xfrm>
        </p:spPr>
        <p:txBody>
          <a:bodyPr/>
          <a:lstStyle/>
          <a:p>
            <a:r>
              <a:rPr lang="ru-RU" sz="1600" b="1" u="sng" dirty="0" smtClean="0"/>
              <a:t>Цель проекта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Воспитание у детей чувства патриотизма, уважения к своей Родине. Создание условий для зарождения гражданственности и патриотических чувств по отношению к своей Родине.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1600" b="1" dirty="0" smtClean="0"/>
              <a:t>Задачи:</a:t>
            </a:r>
          </a:p>
          <a:p>
            <a:pPr>
              <a:buNone/>
            </a:pPr>
            <a:r>
              <a:rPr lang="ru-RU" sz="1600" u="sng" dirty="0" smtClean="0"/>
              <a:t> Образовательная область </a:t>
            </a:r>
            <a:r>
              <a:rPr lang="ru-RU" sz="1600" i="1" u="sng" dirty="0" smtClean="0"/>
              <a:t>«Познавательное развитие»</a:t>
            </a:r>
            <a:r>
              <a:rPr lang="ru-RU" sz="1600" u="sng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• Углублять и уточнять представления о Родине – </a:t>
            </a:r>
            <a:r>
              <a:rPr lang="ru-RU" sz="1600" b="1" dirty="0" smtClean="0"/>
              <a:t>России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  • Расширять представление о Москве - столице </a:t>
            </a:r>
            <a:r>
              <a:rPr lang="ru-RU" sz="1600" b="1" dirty="0" smtClean="0"/>
              <a:t>России</a:t>
            </a:r>
            <a:r>
              <a:rPr lang="ru-RU" sz="1600" dirty="0" smtClean="0"/>
              <a:t> и о малой родине.</a:t>
            </a:r>
          </a:p>
          <a:p>
            <a:pPr>
              <a:buNone/>
            </a:pPr>
            <a:r>
              <a:rPr lang="ru-RU" sz="1600" dirty="0" smtClean="0"/>
              <a:t>   • Закреплять знания о флаге, гербе и гимне </a:t>
            </a:r>
            <a:r>
              <a:rPr lang="ru-RU" sz="1600" b="1" dirty="0" smtClean="0"/>
              <a:t>России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  • Воспитывать уважение и интерес к родной </a:t>
            </a:r>
            <a:r>
              <a:rPr lang="ru-RU" sz="1600" b="1" dirty="0" smtClean="0"/>
              <a:t>стране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u="sng" dirty="0" smtClean="0"/>
              <a:t>Образовательная область </a:t>
            </a:r>
            <a:r>
              <a:rPr lang="ru-RU" sz="1600" i="1" u="sng" dirty="0" smtClean="0"/>
              <a:t>«Социально-коммуникативное развитие»</a:t>
            </a:r>
            <a:endParaRPr lang="ru-RU" sz="1600" u="sng" dirty="0" smtClean="0"/>
          </a:p>
          <a:p>
            <a:pPr>
              <a:buNone/>
            </a:pPr>
            <a:r>
              <a:rPr lang="ru-RU" sz="1600" dirty="0" smtClean="0"/>
              <a:t>  • формировать доброжелательные дружеские взаимоотношения между детьми;</a:t>
            </a:r>
          </a:p>
          <a:p>
            <a:pPr>
              <a:buNone/>
            </a:pPr>
            <a:r>
              <a:rPr lang="ru-RU" sz="1600" dirty="0" smtClean="0"/>
              <a:t>  • воспитывать уважения к людям разных национальностей и их обычаям.</a:t>
            </a:r>
          </a:p>
          <a:p>
            <a:pPr>
              <a:buNone/>
            </a:pPr>
            <a:r>
              <a:rPr lang="ru-RU" sz="1600" u="sng" dirty="0" smtClean="0"/>
              <a:t>Образовательная область </a:t>
            </a:r>
            <a:r>
              <a:rPr lang="ru-RU" sz="1600" i="1" u="sng" dirty="0" smtClean="0"/>
              <a:t>«Речевое развитие»</a:t>
            </a:r>
            <a:endParaRPr lang="ru-RU" sz="1600" u="sng" dirty="0" smtClean="0"/>
          </a:p>
          <a:p>
            <a:pPr>
              <a:buNone/>
            </a:pPr>
            <a:r>
              <a:rPr lang="ru-RU" sz="1600" dirty="0" smtClean="0"/>
              <a:t>   • продолжать работу по обогащению словаря детей.</a:t>
            </a:r>
          </a:p>
          <a:p>
            <a:pPr>
              <a:buNone/>
            </a:pPr>
            <a:r>
              <a:rPr lang="ru-RU" sz="1600" dirty="0" smtClean="0"/>
              <a:t>   • воспитывать культуру речевого общения.</a:t>
            </a:r>
          </a:p>
          <a:p>
            <a:pPr>
              <a:buNone/>
            </a:pPr>
            <a:r>
              <a:rPr lang="ru-RU" sz="1600" u="sng" dirty="0" smtClean="0"/>
              <a:t>Образовательная область </a:t>
            </a:r>
            <a:r>
              <a:rPr lang="ru-RU" sz="1600" i="1" u="sng" dirty="0" smtClean="0"/>
              <a:t>«Художественно-эстетическое развитие»</a:t>
            </a:r>
            <a:endParaRPr lang="ru-RU" sz="1600" u="sng" dirty="0" smtClean="0"/>
          </a:p>
          <a:p>
            <a:pPr>
              <a:buNone/>
            </a:pPr>
            <a:r>
              <a:rPr lang="ru-RU" sz="1600" dirty="0" smtClean="0"/>
              <a:t>   • Развивать творческие способности детей в продуктивной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d.multiurok.ru/html/2018/11/16/s_5bee32bf4f43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43271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Заключение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885950"/>
            <a:ext cx="8229600" cy="3971925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	 Систематическая работа позволяет привить дошкольникам первичные знания истории, географии родного края, его особенностей развития и становления. Созданные условия позволяют растить поколение достойных будущих граждан России, патриотов своего Отечества, гордящимися свой Родиной, страной, своим поселком, в котором он живет.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719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2060"/>
                </a:solidFill>
              </a:rPr>
              <a:t>«Только тот, кто любит, ценит и уважает накопленное и сохраненное предшествующим поколением, может любить Родину, узнать ее, стать подлинным </a:t>
            </a:r>
            <a:r>
              <a:rPr lang="ru-RU" i="1" dirty="0" smtClean="0">
                <a:solidFill>
                  <a:srgbClr val="002060"/>
                </a:solidFill>
              </a:rPr>
              <a:t>патриотом»</a:t>
            </a:r>
            <a:endParaRPr lang="ru-RU" i="1" dirty="0" smtClean="0">
              <a:solidFill>
                <a:srgbClr val="002060"/>
              </a:solidFill>
            </a:endParaRPr>
          </a:p>
          <a:p>
            <a:pPr algn="r" eaLnBrk="1" hangingPunct="1">
              <a:buFont typeface="Arial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С. Михалков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428625" y="1772816"/>
            <a:ext cx="8351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</a:rPr>
              <a:t>Спасибо за </a:t>
            </a:r>
            <a:r>
              <a:rPr lang="ru-RU" sz="4800" dirty="0" smtClean="0">
                <a:solidFill>
                  <a:srgbClr val="C00000"/>
                </a:solidFill>
              </a:rPr>
              <a:t>внимание!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25603" name="Picture 3" descr="D:\Детский сад работа\Консультации для педагогов\консультация для педагогов\1610235904_20-p-blednii-fon-s-flagom-rossii-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2780928"/>
            <a:ext cx="4343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00808"/>
            <a:ext cx="7772400" cy="4068167"/>
          </a:xfrm>
        </p:spPr>
        <p:txBody>
          <a:bodyPr/>
          <a:lstStyle/>
          <a:p>
            <a:r>
              <a:rPr lang="ru-RU" sz="1600" dirty="0" smtClean="0"/>
              <a:t>          </a:t>
            </a:r>
            <a:r>
              <a:rPr lang="ru-RU" sz="1800" dirty="0" smtClean="0"/>
              <a:t>Быть </a:t>
            </a:r>
            <a:r>
              <a:rPr lang="ru-RU" sz="1800" dirty="0" smtClean="0"/>
              <a:t>патриотом – значит ощущать себя неотъемлемой </a:t>
            </a:r>
            <a:r>
              <a:rPr lang="ru-RU" sz="1800" dirty="0" smtClean="0"/>
              <a:t>    частью </a:t>
            </a:r>
            <a:r>
              <a:rPr lang="ru-RU" sz="1800" dirty="0" smtClean="0"/>
              <a:t>Отечества.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</a:t>
            </a:r>
            <a:r>
              <a:rPr lang="ru-RU" sz="1800" u="sng" dirty="0" smtClean="0"/>
              <a:t>Чувство </a:t>
            </a:r>
            <a:r>
              <a:rPr lang="ru-RU" sz="1800" u="sng" dirty="0" smtClean="0"/>
              <a:t>патриотизма многогранно по своему содержанию</a:t>
            </a:r>
            <a:r>
              <a:rPr lang="ru-RU" sz="1800" dirty="0" smtClean="0"/>
              <a:t>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это </a:t>
            </a:r>
            <a:r>
              <a:rPr lang="ru-RU" sz="1800" dirty="0" smtClean="0"/>
              <a:t>и любовь к родным местам, и гордость за свой народ, и ощущение неразрывности с окружающим, и желание сохранить, приумножить богатство своей страны. Это сложное чувство возникает еще в дошкольном детстве, когда закладываются основы ценностного отношения к окружающему миру, и формируется в ребёнке постепенно, в ходе воспитания любви к своим ближним, к детскому саду, к родным местам, родной стране. Дошкольный возраст как период становления личности имеет свои потенциальные возможности для формирования высших нравственных чувств, к которым, и относится чувство патриотизма.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864096"/>
          </a:xfrm>
        </p:spPr>
        <p:txBody>
          <a:bodyPr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Актуальность</a:t>
            </a:r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57213" y="714375"/>
            <a:ext cx="8229600" cy="1143000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 descr="Система работы по ознакомлению с Родино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72074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имволом  нашей Родины является и  столица  – город  Москва . Здесь развивается государственный флаг России, здесь, в Кремле, работает президент и наше правительство. А вот и один из  главных символов страны  –  Красная площадь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slide-share.ru/s_slide/e0a31c12ddbcaecf246fe203d20ce71b/0babb235-4eba-4b15-b8d4-25ef7c5b907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624736" cy="4968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ninylib.files.wordpress.com/2020/08/0a824730-111b-41e0-83b1-9cc038c1ca7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768752" cy="5076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fsd.multiurok.ru/html/2020/05/16/s_5ec0321e9d611/1457164_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624736" cy="4968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Малая Родина - Мордовия</a:t>
            </a:r>
            <a:endParaRPr lang="ru-RU" dirty="0"/>
          </a:p>
        </p:txBody>
      </p:sp>
      <p:pic>
        <p:nvPicPr>
          <p:cNvPr id="3" name="Picture 2" descr="https://fs.znanio.ru/methodology/images/bf/ef/bfef2612c79bd0e6c0c620dc3564a01014c919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677105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130</Words>
  <Application>Microsoft Office PowerPoint</Application>
  <PresentationFormat>Экран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Цель проекта Воспитание у детей чувства патриотизма, уважения к своей Родине. Создание условий для зарождения гражданственности и патриотических чувств по отношению к своей Родине. </vt:lpstr>
      <vt:lpstr>          Быть патриотом – значит ощущать себя неотъемлемой     частью Отечества.    Чувство патриотизма многогранно по своему содержанию:  это и любовь к родным местам, и гордость за свой народ, и ощущение неразрывности с окружающим, и желание сохранить, приумножить богатство своей страны. Это сложное чувство возникает еще в дошкольном детстве, когда закладываются основы ценностного отношения к окружающему миру, и формируется в ребёнке постепенно, в ходе воспитания любви к своим ближним, к детскому саду, к родным местам, родной стране. Дошкольный возраст как период становления личности имеет свои потенциальные возможности для формирования высших нравственных чувств, к которым, и относится чувство патриотизма. </vt:lpstr>
      <vt:lpstr>Слайд 4</vt:lpstr>
      <vt:lpstr>Слайд 5</vt:lpstr>
      <vt:lpstr>Слайд 6</vt:lpstr>
      <vt:lpstr>Слайд 7</vt:lpstr>
      <vt:lpstr>Слайд 8</vt:lpstr>
      <vt:lpstr>Малая Родина - Мордовия</vt:lpstr>
      <vt:lpstr>Слайд 10</vt:lpstr>
      <vt:lpstr>Глава Республики Мордовия   Артём Алексеевич Здунов  с 18 ноября 2020г.</vt:lpstr>
      <vt:lpstr>Патриотические уголки</vt:lpstr>
      <vt:lpstr>Экскурсии и праздники</vt:lpstr>
      <vt:lpstr>Праздники</vt:lpstr>
      <vt:lpstr>Слайд 15</vt:lpstr>
      <vt:lpstr>Тематические занятия и презентации</vt:lpstr>
      <vt:lpstr>Слайд 17</vt:lpstr>
      <vt:lpstr>Слайд 18</vt:lpstr>
      <vt:lpstr>Любимые уголки малой Родины</vt:lpstr>
      <vt:lpstr>Слайд 20</vt:lpstr>
      <vt:lpstr>Заключение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Активные формы взаимодействия детского сада и семьи  старшей группы</dc:title>
  <dc:creator>Пользователь Windows</dc:creator>
  <cp:lastModifiedBy>user</cp:lastModifiedBy>
  <cp:revision>137</cp:revision>
  <dcterms:created xsi:type="dcterms:W3CDTF">2017-11-12T02:06:02Z</dcterms:created>
  <dcterms:modified xsi:type="dcterms:W3CDTF">2022-11-15T15:20:43Z</dcterms:modified>
</cp:coreProperties>
</file>