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Default Extension="wav" ContentType="audio/wav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7"/>
  </p:notesMasterIdLst>
  <p:sldIdLst>
    <p:sldId id="256" r:id="rId2"/>
    <p:sldId id="335" r:id="rId3"/>
    <p:sldId id="383" r:id="rId4"/>
    <p:sldId id="347" r:id="rId5"/>
    <p:sldId id="349" r:id="rId6"/>
    <p:sldId id="350" r:id="rId7"/>
    <p:sldId id="346" r:id="rId8"/>
    <p:sldId id="352" r:id="rId9"/>
    <p:sldId id="351" r:id="rId10"/>
    <p:sldId id="345" r:id="rId11"/>
    <p:sldId id="353" r:id="rId12"/>
    <p:sldId id="348" r:id="rId13"/>
    <p:sldId id="354" r:id="rId14"/>
    <p:sldId id="355" r:id="rId15"/>
    <p:sldId id="384" r:id="rId16"/>
    <p:sldId id="381" r:id="rId17"/>
    <p:sldId id="357" r:id="rId18"/>
    <p:sldId id="358" r:id="rId19"/>
    <p:sldId id="359" r:id="rId20"/>
    <p:sldId id="360" r:id="rId21"/>
    <p:sldId id="361" r:id="rId22"/>
    <p:sldId id="362" r:id="rId23"/>
    <p:sldId id="327" r:id="rId24"/>
    <p:sldId id="339" r:id="rId25"/>
    <p:sldId id="340" r:id="rId26"/>
    <p:sldId id="341" r:id="rId27"/>
    <p:sldId id="336" r:id="rId28"/>
    <p:sldId id="342" r:id="rId29"/>
    <p:sldId id="337" r:id="rId30"/>
    <p:sldId id="328" r:id="rId31"/>
    <p:sldId id="338" r:id="rId32"/>
    <p:sldId id="343" r:id="rId33"/>
    <p:sldId id="334" r:id="rId34"/>
    <p:sldId id="344" r:id="rId35"/>
    <p:sldId id="382" r:id="rId36"/>
    <p:sldId id="375" r:id="rId37"/>
    <p:sldId id="376" r:id="rId38"/>
    <p:sldId id="377" r:id="rId39"/>
    <p:sldId id="378" r:id="rId40"/>
    <p:sldId id="379" r:id="rId41"/>
    <p:sldId id="380" r:id="rId42"/>
    <p:sldId id="363" r:id="rId43"/>
    <p:sldId id="266" r:id="rId44"/>
    <p:sldId id="277" r:id="rId45"/>
    <p:sldId id="318" r:id="rId46"/>
    <p:sldId id="276" r:id="rId47"/>
    <p:sldId id="275" r:id="rId48"/>
    <p:sldId id="319" r:id="rId49"/>
    <p:sldId id="274" r:id="rId50"/>
    <p:sldId id="326" r:id="rId51"/>
    <p:sldId id="320" r:id="rId52"/>
    <p:sldId id="272" r:id="rId53"/>
    <p:sldId id="271" r:id="rId54"/>
    <p:sldId id="321" r:id="rId55"/>
    <p:sldId id="324" r:id="rId56"/>
    <p:sldId id="322" r:id="rId57"/>
    <p:sldId id="270" r:id="rId58"/>
    <p:sldId id="323" r:id="rId59"/>
    <p:sldId id="325" r:id="rId60"/>
    <p:sldId id="269" r:id="rId61"/>
    <p:sldId id="268" r:id="rId62"/>
    <p:sldId id="364" r:id="rId63"/>
    <p:sldId id="260" r:id="rId64"/>
    <p:sldId id="259" r:id="rId65"/>
    <p:sldId id="265" r:id="rId66"/>
    <p:sldId id="264" r:id="rId67"/>
    <p:sldId id="263" r:id="rId68"/>
    <p:sldId id="262" r:id="rId69"/>
    <p:sldId id="261" r:id="rId70"/>
    <p:sldId id="386" r:id="rId71"/>
    <p:sldId id="385" r:id="rId72"/>
    <p:sldId id="365" r:id="rId73"/>
    <p:sldId id="299" r:id="rId74"/>
    <p:sldId id="309" r:id="rId75"/>
    <p:sldId id="310" r:id="rId76"/>
    <p:sldId id="300" r:id="rId77"/>
    <p:sldId id="301" r:id="rId78"/>
    <p:sldId id="311" r:id="rId79"/>
    <p:sldId id="302" r:id="rId80"/>
    <p:sldId id="312" r:id="rId81"/>
    <p:sldId id="303" r:id="rId82"/>
    <p:sldId id="313" r:id="rId83"/>
    <p:sldId id="304" r:id="rId84"/>
    <p:sldId id="314" r:id="rId85"/>
    <p:sldId id="305" r:id="rId86"/>
    <p:sldId id="315" r:id="rId87"/>
    <p:sldId id="306" r:id="rId88"/>
    <p:sldId id="316" r:id="rId89"/>
    <p:sldId id="308" r:id="rId90"/>
    <p:sldId id="317" r:id="rId91"/>
    <p:sldId id="307" r:id="rId92"/>
    <p:sldId id="366" r:id="rId93"/>
    <p:sldId id="367" r:id="rId94"/>
    <p:sldId id="278" r:id="rId95"/>
    <p:sldId id="291" r:id="rId96"/>
    <p:sldId id="279" r:id="rId97"/>
    <p:sldId id="329" r:id="rId98"/>
    <p:sldId id="280" r:id="rId99"/>
    <p:sldId id="330" r:id="rId100"/>
    <p:sldId id="281" r:id="rId101"/>
    <p:sldId id="331" r:id="rId102"/>
    <p:sldId id="282" r:id="rId103"/>
    <p:sldId id="332" r:id="rId104"/>
    <p:sldId id="283" r:id="rId105"/>
    <p:sldId id="333" r:id="rId106"/>
    <p:sldId id="369" r:id="rId107"/>
    <p:sldId id="290" r:id="rId108"/>
    <p:sldId id="292" r:id="rId109"/>
    <p:sldId id="293" r:id="rId110"/>
    <p:sldId id="294" r:id="rId111"/>
    <p:sldId id="298" r:id="rId112"/>
    <p:sldId id="295" r:id="rId113"/>
    <p:sldId id="296" r:id="rId114"/>
    <p:sldId id="297" r:id="rId115"/>
    <p:sldId id="370" r:id="rId1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92A47C"/>
    <a:srgbClr val="7E9B7D"/>
    <a:srgbClr val="9A967E"/>
    <a:srgbClr val="959083"/>
    <a:srgbClr val="C4DFBF"/>
    <a:srgbClr val="BDE1D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98" autoAdjust="0"/>
    <p:restoredTop sz="64922" autoAdjust="0"/>
  </p:normalViewPr>
  <p:slideViewPr>
    <p:cSldViewPr>
      <p:cViewPr varScale="1">
        <p:scale>
          <a:sx n="67" d="100"/>
          <a:sy n="67" d="100"/>
        </p:scale>
        <p:origin x="-153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4" d="100"/>
        <a:sy n="44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56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4C4E0-D0D0-4025-B157-37B4895C9AF2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AC88E-F7EB-4596-A79F-5AAF940F806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У нас сегодня занятие в зале. Ребята, покажите, как вы удивились.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 зале мы видим много взрослых. Покажите, как вы рады приходу гостей.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Молодцы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Я вас буду спрашивать, а вы отвечайте и показывайте: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Как живёте? 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Как сидите?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Как идете?	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Как бежите?  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Вдаль глядите?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Обед ждете?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Ночью спите?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 шалите? 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Встали ровно, тихо сели.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На меня все посмотрели. </a:t>
            </a:r>
          </a:p>
          <a:p>
            <a:r>
              <a:rPr lang="ru-RU" sz="1400" b="1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ноги вместе, спина прямая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Руки положите на стол. 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Работаем</a:t>
            </a:r>
            <a:r>
              <a:rPr lang="ru-RU" sz="1400" b="1" u="sng" baseline="0" dirty="0" smtClean="0">
                <a:latin typeface="Times New Roman" pitchFamily="18" charset="0"/>
                <a:cs typeface="Times New Roman" pitchFamily="18" charset="0"/>
              </a:rPr>
              <a:t> с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 зеркалами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буду рассказывать историю, а вы мне помогайте.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Замесила бабушка тесто.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Напекла блинов. Подуем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них, чтобы остыли.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Куйгорож их с аппетитом ел.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Потом дедушка угостил его орешками.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Куйгорож вдохнул глубоко и с силой выдохнул. Хорошо у бабушки с дедушкой.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– А</a:t>
            </a:r>
            <a:r>
              <a:rPr lang="ru-RU" sz="1400" b="1" baseline="0" dirty="0" smtClean="0">
                <a:latin typeface="Times New Roman" pitchFamily="18" charset="0"/>
                <a:cs typeface="Times New Roman" pitchFamily="18" charset="0"/>
              </a:rPr>
              <a:t> с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егодня, Куйгорож пришел к нам в гости, чтобы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освоить профессию логопеда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strike="sngStrike" dirty="0" smtClean="0">
                <a:latin typeface="Times New Roman" pitchFamily="18" charset="0"/>
                <a:cs typeface="Times New Roman" pitchFamily="18" charset="0"/>
              </a:rPr>
              <a:t>Открывается игрушка Куйгорож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Куйгорож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 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Здравствуйте, ребята, споем песенки гласных звуков.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 - У - И - Э –Ы –О –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(с движением)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Убрали зеркала.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Что вы видели в зеркале, когда пели звук А.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0" i="1" dirty="0" smtClean="0">
                <a:latin typeface="Times New Roman" pitchFamily="18" charset="0"/>
                <a:cs typeface="Times New Roman" pitchFamily="18" charset="0"/>
              </a:rPr>
              <a:t>А – рот  широко открыт.</a:t>
            </a:r>
            <a:endParaRPr lang="ru-RU" sz="1400" b="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Что вы видели в зеркале, когда пели звук  У</a:t>
            </a:r>
          </a:p>
          <a:p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У - Губы</a:t>
            </a:r>
            <a:r>
              <a:rPr lang="ru-RU" sz="1200" i="1" baseline="0" dirty="0" smtClean="0">
                <a:latin typeface="Times New Roman" pitchFamily="18" charset="0"/>
                <a:cs typeface="Times New Roman" pitchFamily="18" charset="0"/>
              </a:rPr>
              <a:t> тянутся вперед, трубочкой</a:t>
            </a:r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Что вы видели в зеркале, когда пели звук И</a:t>
            </a:r>
          </a:p>
          <a:p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 - Губы в улыбке.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Что вы видели в зеркале, когда пели звук Э</a:t>
            </a:r>
          </a:p>
          <a:p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Э - губы смеются.</a:t>
            </a:r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 гости к дедушке и бабушке приехал Куйгорож.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Что вы видели в зеркале, когда пели звук Ы</a:t>
            </a:r>
          </a:p>
          <a:p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Ы - Губы напрягаются.</a:t>
            </a:r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Что вы видели в зеркале, когда пели звук О</a:t>
            </a:r>
          </a:p>
          <a:p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О - Губы тянутся вперед, похожи на овал.</a:t>
            </a:r>
          </a:p>
          <a:p>
            <a:endParaRPr lang="ru-RU" sz="12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0" dirty="0" smtClean="0">
                <a:latin typeface="Times New Roman" pitchFamily="18" charset="0"/>
                <a:cs typeface="Times New Roman" pitchFamily="18" charset="0"/>
              </a:rPr>
              <a:t>Правильно!</a:t>
            </a:r>
            <a:endParaRPr lang="ru-RU" sz="1400" b="1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i="1" kern="1200" dirty="0" smtClean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Куйгорож - Сегодня я – логопед, а Вера Владимировна – мой помощник.  Повторим гласные звуки и вспомним гласные буквы. </a:t>
            </a: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ru-RU" sz="1400" b="1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Куйгорож, мы расскажем тебе, много интересного, что знаем о гласных звуках.</a:t>
            </a:r>
          </a:p>
          <a:p>
            <a:endParaRPr lang="ru-RU" sz="1400" b="1" i="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r>
              <a:rPr lang="ru-RU" sz="1400" b="1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– Дети, почему звуки А, У, И, Ы, Э, О называются гласными? </a:t>
            </a:r>
          </a:p>
          <a:p>
            <a:endParaRPr lang="ru-RU" sz="120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400" b="1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Играли</a:t>
            </a:r>
            <a:r>
              <a:rPr lang="ru-RU" sz="1400" b="1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без ошибок.</a:t>
            </a:r>
            <a:endParaRPr lang="ru-RU" sz="1400" b="1" i="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120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r>
              <a:rPr lang="ru-RU" sz="1400" b="1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Куйгорож хочет знать - Каким цветом мы обозначаем гласные звуки?</a:t>
            </a:r>
          </a:p>
          <a:p>
            <a:pPr>
              <a:buFontTx/>
              <a:buNone/>
            </a:pPr>
            <a:endParaRPr lang="ru-RU" sz="1400" b="1" i="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400" b="1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Посмотрите на символ и назовите гласный</a:t>
            </a:r>
            <a:r>
              <a:rPr lang="ru-RU" sz="1400" b="1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звук.</a:t>
            </a:r>
            <a:endParaRPr lang="ru-RU" sz="1400" b="1" i="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endParaRPr lang="ru-RU" sz="1400" b="1" i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Куйгорож.- Поиграем  в «звуковую мозаику». Правила игры вы знаете.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Взяли карточку-поле. Смотрим на доску.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Напоминаю. Выбираем</a:t>
            </a:r>
            <a:r>
              <a:rPr lang="ru-RU" sz="1400" b="1" baseline="0" dirty="0" smtClean="0">
                <a:latin typeface="Times New Roman" pitchFamily="18" charset="0"/>
                <a:cs typeface="Times New Roman" pitchFamily="18" charset="0"/>
              </a:rPr>
              <a:t> символ первого звука в слове.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Приступили к работе.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Смотрим и проверяем себя.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Следующее слово - игрушки.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Проверяем.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Работаем самостоятельно.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Посмотрите на доску. Проверьте</a:t>
            </a:r>
            <a:r>
              <a:rPr lang="ru-RU" sz="1400" b="1" baseline="0" dirty="0" smtClean="0">
                <a:latin typeface="Times New Roman" pitchFamily="18" charset="0"/>
                <a:cs typeface="Times New Roman" pitchFamily="18" charset="0"/>
              </a:rPr>
              <a:t> себя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Какой звук не играл с нами? (Ы)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Назовите</a:t>
            </a:r>
            <a:r>
              <a:rPr lang="ru-RU" sz="1400" b="1" baseline="0" dirty="0" smtClean="0">
                <a:latin typeface="Times New Roman" pitchFamily="18" charset="0"/>
                <a:cs typeface="Times New Roman" pitchFamily="18" charset="0"/>
              </a:rPr>
              <a:t> секрет звука Ы.</a:t>
            </a:r>
          </a:p>
          <a:p>
            <a:endParaRPr lang="ru-RU" baseline="0" dirty="0" smtClean="0"/>
          </a:p>
          <a:p>
            <a:r>
              <a:rPr lang="ru-RU" i="1" baseline="0" dirty="0" smtClean="0"/>
              <a:t>Знаю я, и знаешь ты, что нет слов, начинающихся на гласный звук Ы.</a:t>
            </a:r>
          </a:p>
          <a:p>
            <a:endParaRPr lang="ru-RU" i="1" baseline="0" dirty="0" smtClean="0"/>
          </a:p>
          <a:p>
            <a:r>
              <a:rPr lang="ru-RU" i="1" baseline="0" dirty="0" smtClean="0"/>
              <a:t>Куйгорож – ХОРОШО справились с заданием!</a:t>
            </a:r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Ребята, Научим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Куйгорожа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игре «Волшебные письма», </a:t>
            </a:r>
          </a:p>
          <a:p>
            <a:pPr>
              <a:lnSpc>
                <a:spcPct val="2000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разложим картинки по конвертам, опираясь на символы гласных звуков.</a:t>
            </a:r>
          </a:p>
          <a:p>
            <a:pPr>
              <a:lnSpc>
                <a:spcPct val="2000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Выделяя в словах</a:t>
            </a:r>
            <a:r>
              <a:rPr lang="ru-RU" sz="1400" b="1" baseline="0" dirty="0" smtClean="0">
                <a:latin typeface="Times New Roman" pitchFamily="18" charset="0"/>
                <a:cs typeface="Times New Roman" pitchFamily="18" charset="0"/>
              </a:rPr>
              <a:t> последний гласный звук.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63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Для дедушки он был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толстый.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Работаем по цепочке.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Кто на картинке?</a:t>
            </a:r>
          </a:p>
          <a:p>
            <a:endParaRPr lang="ru-RU" dirty="0" smtClean="0"/>
          </a:p>
          <a:p>
            <a:r>
              <a:rPr lang="ru-RU" i="1" dirty="0" smtClean="0"/>
              <a:t>На картинке кенгуру.</a:t>
            </a:r>
          </a:p>
          <a:p>
            <a:endParaRPr lang="ru-RU" i="1" dirty="0" smtClean="0"/>
          </a:p>
          <a:p>
            <a:r>
              <a:rPr lang="ru-RU" sz="1400" b="1" i="0" dirty="0" smtClean="0">
                <a:latin typeface="Times New Roman" pitchFamily="18" charset="0"/>
                <a:cs typeface="Times New Roman" pitchFamily="18" charset="0"/>
              </a:rPr>
              <a:t>В какой конверт положим картинку?</a:t>
            </a:r>
          </a:p>
          <a:p>
            <a:endParaRPr lang="ru-RU" i="0" dirty="0" smtClean="0"/>
          </a:p>
          <a:p>
            <a:r>
              <a:rPr lang="ru-RU" i="1" dirty="0" smtClean="0"/>
              <a:t>Положим картинку в этот конверт.</a:t>
            </a:r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64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Что на картинке?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какой конверт положим картинку?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покажи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Что на картинке?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какой конверт положим?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66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Что на картинке?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какой конверт положим?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67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Что на картинке?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какой конверт положим картинку?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68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Что на картинке?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какой конверт положим?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69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Что на картинке?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какой конверт положим?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70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Что на картинке?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какой конверт положим?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71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Молодцы.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Игра «Прятки».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1,</a:t>
            </a:r>
            <a:r>
              <a:rPr lang="ru-RU" sz="1400" b="1" baseline="0" dirty="0" smtClean="0">
                <a:latin typeface="Times New Roman" pitchFamily="18" charset="0"/>
                <a:cs typeface="Times New Roman" pitchFamily="18" charset="0"/>
              </a:rPr>
              <a:t> 2, 3 – картинку со стола возьми.</a:t>
            </a:r>
          </a:p>
          <a:p>
            <a:endParaRPr lang="ru-RU" sz="1400" b="1" baseline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baseline="0" dirty="0" smtClean="0">
                <a:latin typeface="Times New Roman" pitchFamily="18" charset="0"/>
                <a:cs typeface="Times New Roman" pitchFamily="18" charset="0"/>
              </a:rPr>
              <a:t>Определите, какой гласный звук «прячется» в словах-названиях картинок.</a:t>
            </a:r>
          </a:p>
          <a:p>
            <a:endParaRPr lang="ru-RU" sz="1400" b="1" baseline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baseline="0" dirty="0" smtClean="0">
                <a:latin typeface="Times New Roman" pitchFamily="18" charset="0"/>
                <a:cs typeface="Times New Roman" pitchFamily="18" charset="0"/>
              </a:rPr>
              <a:t>Работаем по цепочке.</a:t>
            </a:r>
          </a:p>
          <a:p>
            <a:endParaRPr lang="ru-RU" baseline="0" dirty="0" smtClean="0"/>
          </a:p>
          <a:p>
            <a:r>
              <a:rPr lang="ru-RU" i="1" baseline="0" dirty="0" smtClean="0"/>
              <a:t>Дом, в середине слова прячется гласный звук О</a:t>
            </a:r>
          </a:p>
          <a:p>
            <a:endParaRPr lang="ru-RU" i="1" baseline="0" dirty="0" smtClean="0"/>
          </a:p>
          <a:p>
            <a:r>
              <a:rPr lang="ru-RU" i="1" baseline="0" dirty="0" smtClean="0"/>
              <a:t>Дым, в середине слова прячется гласный звук Ы</a:t>
            </a:r>
          </a:p>
          <a:p>
            <a:endParaRPr lang="ru-RU" i="1" baseline="0" dirty="0" smtClean="0"/>
          </a:p>
          <a:p>
            <a:r>
              <a:rPr lang="ru-RU" sz="1400" b="1" i="0" baseline="0" dirty="0" smtClean="0">
                <a:latin typeface="Times New Roman" pitchFamily="18" charset="0"/>
                <a:cs typeface="Times New Roman" pitchFamily="18" charset="0"/>
              </a:rPr>
              <a:t>С заданием справились, убрали картинки на край стола.</a:t>
            </a:r>
          </a:p>
          <a:p>
            <a:endParaRPr lang="ru-RU" i="0" baseline="0" dirty="0" smtClean="0"/>
          </a:p>
          <a:p>
            <a:r>
              <a:rPr lang="ru-RU" i="1" baseline="0" dirty="0" smtClean="0"/>
              <a:t>Куйгорож  - Пора отдохнуть. </a:t>
            </a:r>
            <a:r>
              <a:rPr lang="ru-RU" b="1" i="1" baseline="0" dirty="0" smtClean="0"/>
              <a:t>ФИЗМИНУТКА</a:t>
            </a:r>
            <a:endParaRPr lang="ru-RU" i="1" baseline="0" dirty="0" smtClean="0"/>
          </a:p>
          <a:p>
            <a:endParaRPr lang="ru-RU" i="1" baseline="0" dirty="0" smtClean="0"/>
          </a:p>
          <a:p>
            <a:endParaRPr lang="ru-RU" i="1" dirty="0" smtClean="0"/>
          </a:p>
          <a:p>
            <a:endParaRPr lang="ru-RU" i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72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Проверяем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74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для бабушки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худой.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Проверяем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76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Проверяем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78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Проверяем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80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Проверяем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82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Проверяем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84</a:t>
            </a:fld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Проверяем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86</a:t>
            </a:fld>
            <a:endParaRPr 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Проверяем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88</a:t>
            </a:fld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Проверяем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90</a:t>
            </a:fld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i="1" dirty="0" smtClean="0"/>
              <a:t>Куйгорож   -  Молодцы</a:t>
            </a:r>
          </a:p>
          <a:p>
            <a:endParaRPr lang="ru-RU" i="1" dirty="0" smtClean="0"/>
          </a:p>
          <a:p>
            <a:r>
              <a:rPr lang="ru-RU" sz="1400" b="1" i="0" dirty="0" smtClean="0">
                <a:latin typeface="Times New Roman" pitchFamily="18" charset="0"/>
                <a:cs typeface="Times New Roman" pitchFamily="18" charset="0"/>
              </a:rPr>
              <a:t>Дети,</a:t>
            </a:r>
            <a:r>
              <a:rPr lang="ru-RU" sz="1400" b="1" i="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0" dirty="0" smtClean="0">
                <a:latin typeface="Times New Roman" pitchFamily="18" charset="0"/>
                <a:cs typeface="Times New Roman" pitchFamily="18" charset="0"/>
              </a:rPr>
              <a:t>чем на письме мы обозначаем</a:t>
            </a:r>
            <a:r>
              <a:rPr lang="ru-RU" sz="1400" b="1" i="0" baseline="0" dirty="0" smtClean="0">
                <a:latin typeface="Times New Roman" pitchFamily="18" charset="0"/>
                <a:cs typeface="Times New Roman" pitchFamily="18" charset="0"/>
              </a:rPr>
              <a:t> звуки?       </a:t>
            </a:r>
            <a:r>
              <a:rPr lang="ru-RU" i="0" baseline="0" dirty="0" smtClean="0"/>
              <a:t>           </a:t>
            </a:r>
            <a:r>
              <a:rPr lang="ru-RU" i="1" baseline="0" dirty="0" smtClean="0"/>
              <a:t>Буквой</a:t>
            </a:r>
          </a:p>
          <a:p>
            <a:r>
              <a:rPr lang="ru-RU" sz="1400" b="1" i="0" baseline="0" dirty="0" smtClean="0">
                <a:latin typeface="Times New Roman" pitchFamily="18" charset="0"/>
                <a:cs typeface="Times New Roman" pitchFamily="18" charset="0"/>
              </a:rPr>
              <a:t>чем звуки отличаются от букв?</a:t>
            </a:r>
            <a:endParaRPr lang="ru-RU" sz="1400" b="1" i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91</a:t>
            </a:fld>
            <a:endParaRPr lang="ru-R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i="1" dirty="0" smtClean="0"/>
              <a:t>Звуки мы произносим и слышим</a:t>
            </a:r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92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Толстый - худой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i="1" dirty="0" smtClean="0"/>
              <a:t>Буквы мы видим, пишем и читаем</a:t>
            </a:r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93</a:t>
            </a:fld>
            <a:endParaRPr 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i="0" baseline="0" dirty="0" smtClean="0">
                <a:latin typeface="Times New Roman" pitchFamily="18" charset="0"/>
                <a:cs typeface="Times New Roman" pitchFamily="18" charset="0"/>
              </a:rPr>
              <a:t>Замените символ звука буквой.  К доске пойдет Наташа.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i="0" baseline="0" dirty="0" smtClean="0">
                <a:latin typeface="Times New Roman" pitchFamily="18" charset="0"/>
                <a:cs typeface="Times New Roman" pitchFamily="18" charset="0"/>
              </a:rPr>
              <a:t>Покажи букву А.</a:t>
            </a:r>
            <a:endParaRPr lang="ru-RU" sz="1400" i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94</a:t>
            </a:fld>
            <a:endParaRPr 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Составьте</a:t>
            </a:r>
            <a:r>
              <a:rPr lang="ru-RU" sz="1400" b="1" baseline="0" dirty="0" smtClean="0">
                <a:latin typeface="Times New Roman" pitchFamily="18" charset="0"/>
                <a:cs typeface="Times New Roman" pitchFamily="18" charset="0"/>
              </a:rPr>
              <a:t> букву с помощью палочек и шнурка. Работаем на местах.</a:t>
            </a:r>
          </a:p>
          <a:p>
            <a:r>
              <a:rPr lang="ru-RU" sz="1400" b="1" baseline="0" dirty="0" smtClean="0">
                <a:latin typeface="Times New Roman" pitchFamily="18" charset="0"/>
                <a:cs typeface="Times New Roman" pitchFamily="18" charset="0"/>
              </a:rPr>
              <a:t>Хорошо.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95</a:t>
            </a:fld>
            <a:endParaRPr lang="ru-R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0" baseline="0" dirty="0" smtClean="0">
                <a:latin typeface="Times New Roman" pitchFamily="18" charset="0"/>
                <a:cs typeface="Times New Roman" pitchFamily="18" charset="0"/>
              </a:rPr>
              <a:t> посмотрите на доску.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0" baseline="0" dirty="0" smtClean="0">
                <a:latin typeface="Times New Roman" pitchFamily="18" charset="0"/>
                <a:cs typeface="Times New Roman" pitchFamily="18" charset="0"/>
              </a:rPr>
              <a:t>Замените символ звука буквой.  Полина покажи букву У.</a:t>
            </a:r>
            <a:endParaRPr lang="ru-RU" sz="1400" b="1" i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96</a:t>
            </a:fld>
            <a:endParaRPr lang="ru-R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Составьте</a:t>
            </a:r>
            <a:r>
              <a:rPr lang="ru-RU" sz="1400" b="1" baseline="0" dirty="0" smtClean="0">
                <a:latin typeface="Times New Roman" pitchFamily="18" charset="0"/>
                <a:cs typeface="Times New Roman" pitchFamily="18" charset="0"/>
              </a:rPr>
              <a:t> букву с помощью палочек и шнурка. Работаем на местах.</a:t>
            </a:r>
          </a:p>
          <a:p>
            <a:r>
              <a:rPr lang="ru-RU" sz="1400" b="1" baseline="0" dirty="0" smtClean="0">
                <a:latin typeface="Times New Roman" pitchFamily="18" charset="0"/>
                <a:cs typeface="Times New Roman" pitchFamily="18" charset="0"/>
              </a:rPr>
              <a:t>Молодцы.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97</a:t>
            </a:fld>
            <a:endParaRPr lang="ru-R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0" baseline="0" dirty="0" smtClean="0">
                <a:latin typeface="Times New Roman" pitchFamily="18" charset="0"/>
                <a:cs typeface="Times New Roman" pitchFamily="18" charset="0"/>
              </a:rPr>
              <a:t>Замените символ звука буквой.  К доске пойдет Матвей и покажет букву И.</a:t>
            </a:r>
            <a:endParaRPr lang="ru-RU" sz="1400" b="1" i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98</a:t>
            </a:fld>
            <a:endParaRPr lang="ru-R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Составьте</a:t>
            </a:r>
            <a:r>
              <a:rPr lang="ru-RU" sz="1400" b="1" baseline="0" dirty="0" smtClean="0">
                <a:latin typeface="Times New Roman" pitchFamily="18" charset="0"/>
                <a:cs typeface="Times New Roman" pitchFamily="18" charset="0"/>
              </a:rPr>
              <a:t> букву с помощью палочек и шнурка. Работаем на местах.</a:t>
            </a:r>
          </a:p>
          <a:p>
            <a:r>
              <a:rPr lang="ru-RU" sz="1400" b="1" baseline="0" dirty="0" smtClean="0">
                <a:latin typeface="Times New Roman" pitchFamily="18" charset="0"/>
                <a:cs typeface="Times New Roman" pitchFamily="18" charset="0"/>
              </a:rPr>
              <a:t>Правильно.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99</a:t>
            </a:fld>
            <a:endParaRPr lang="ru-R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0" baseline="0" dirty="0" smtClean="0">
                <a:latin typeface="Times New Roman" pitchFamily="18" charset="0"/>
                <a:cs typeface="Times New Roman" pitchFamily="18" charset="0"/>
              </a:rPr>
              <a:t>Замените символ звука буквой.  К доске пойдет Женя. Покажи букву О.</a:t>
            </a:r>
            <a:endParaRPr lang="ru-RU" sz="1400" b="1" i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100</a:t>
            </a:fld>
            <a:endParaRPr lang="ru-R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Составьте</a:t>
            </a:r>
            <a:r>
              <a:rPr lang="ru-RU" sz="1400" b="1" baseline="0" dirty="0" smtClean="0">
                <a:latin typeface="Times New Roman" pitchFamily="18" charset="0"/>
                <a:cs typeface="Times New Roman" pitchFamily="18" charset="0"/>
              </a:rPr>
              <a:t> букву с помощью палочек и шнурка. Работаем на местах.</a:t>
            </a:r>
          </a:p>
          <a:p>
            <a:r>
              <a:rPr lang="ru-RU" sz="1400" b="1" baseline="0" dirty="0" smtClean="0">
                <a:latin typeface="Times New Roman" pitchFamily="18" charset="0"/>
                <a:cs typeface="Times New Roman" pitchFamily="18" charset="0"/>
              </a:rPr>
              <a:t>Справились.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101</a:t>
            </a:fld>
            <a:endParaRPr lang="ru-R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0" baseline="0" dirty="0" smtClean="0">
                <a:latin typeface="Times New Roman" pitchFamily="18" charset="0"/>
                <a:cs typeface="Times New Roman" pitchFamily="18" charset="0"/>
              </a:rPr>
              <a:t>Замените символ звука буквой.  К доске пойдет Ваня. Покажи букву Ы.</a:t>
            </a:r>
            <a:endParaRPr lang="ru-RU" sz="1400" b="1" i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102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Дедушка очень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обрадовался.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Составьте</a:t>
            </a:r>
            <a:r>
              <a:rPr lang="ru-RU" sz="1400" b="1" baseline="0" dirty="0" smtClean="0">
                <a:latin typeface="Times New Roman" pitchFamily="18" charset="0"/>
                <a:cs typeface="Times New Roman" pitchFamily="18" charset="0"/>
              </a:rPr>
              <a:t> букву с помощью палочек и шнурка. Работаем на местах.</a:t>
            </a:r>
          </a:p>
          <a:p>
            <a:r>
              <a:rPr lang="ru-RU" sz="1400" b="1" baseline="0" dirty="0" smtClean="0">
                <a:latin typeface="Times New Roman" pitchFamily="18" charset="0"/>
                <a:cs typeface="Times New Roman" pitchFamily="18" charset="0"/>
              </a:rPr>
              <a:t>Замечательно.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103</a:t>
            </a:fld>
            <a:endParaRPr lang="ru-RU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0" baseline="0" dirty="0" smtClean="0">
                <a:latin typeface="Times New Roman" pitchFamily="18" charset="0"/>
                <a:cs typeface="Times New Roman" pitchFamily="18" charset="0"/>
              </a:rPr>
              <a:t>Замените символ звука буквой.  К доске пойдет ……..</a:t>
            </a:r>
            <a:endParaRPr lang="ru-RU" sz="1400" b="1" i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104</a:t>
            </a:fld>
            <a:endParaRPr lang="ru-RU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Составьте</a:t>
            </a:r>
            <a:r>
              <a:rPr lang="ru-RU" sz="1400" b="1" baseline="0" dirty="0" smtClean="0">
                <a:latin typeface="Times New Roman" pitchFamily="18" charset="0"/>
                <a:cs typeface="Times New Roman" pitchFamily="18" charset="0"/>
              </a:rPr>
              <a:t> букву с помощью палочек и шнурка. Работаем на местах.</a:t>
            </a:r>
          </a:p>
          <a:p>
            <a:r>
              <a:rPr lang="ru-RU" sz="1400" b="1" baseline="0" dirty="0" smtClean="0">
                <a:latin typeface="Times New Roman" pitchFamily="18" charset="0"/>
                <a:cs typeface="Times New Roman" pitchFamily="18" charset="0"/>
              </a:rPr>
              <a:t>Все работали хорошо.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105</a:t>
            </a:fld>
            <a:endParaRPr lang="ru-RU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baseline="0" dirty="0" smtClean="0">
                <a:latin typeface="Times New Roman" pitchFamily="18" charset="0"/>
                <a:cs typeface="Times New Roman" pitchFamily="18" charset="0"/>
              </a:rPr>
              <a:t>Убрали палочки и шнурки.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r>
              <a:rPr lang="ru-RU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Куйгорож –Умницы и </a:t>
            </a:r>
            <a:r>
              <a:rPr lang="ru-RU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умнички</a:t>
            </a:r>
            <a:r>
              <a:rPr lang="ru-RU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 Много букв знаете. А я, не знаю ни одной буквы.</a:t>
            </a:r>
          </a:p>
          <a:p>
            <a:r>
              <a:rPr lang="ru-RU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Научите меня читать</a:t>
            </a:r>
          </a:p>
          <a:p>
            <a:endParaRPr lang="ru-RU" sz="1200" b="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400" b="1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Смотри и учись.</a:t>
            </a:r>
          </a:p>
          <a:p>
            <a:endParaRPr lang="ru-RU" sz="1400" b="1" i="1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r>
              <a:rPr lang="ru-RU" sz="1400" b="1" i="0" dirty="0" smtClean="0">
                <a:latin typeface="Times New Roman" pitchFamily="18" charset="0"/>
                <a:cs typeface="Times New Roman" pitchFamily="18" charset="0"/>
              </a:rPr>
              <a:t>Прочитаем  предложения. Работаем по цепочке.</a:t>
            </a:r>
            <a:endParaRPr lang="ru-RU" sz="1400" b="1" i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106</a:t>
            </a:fld>
            <a:endParaRPr lang="ru-RU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  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Молодцы! Хорошо читали</a:t>
            </a:r>
            <a:r>
              <a:rPr lang="ru-RU" sz="1400" b="1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и </a:t>
            </a:r>
            <a:r>
              <a:rPr lang="ru-RU" sz="1400" b="1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Куйгорожа</a:t>
            </a:r>
            <a:r>
              <a:rPr lang="ru-RU" sz="1400" b="1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научили.</a:t>
            </a:r>
            <a:endParaRPr lang="ru-RU" sz="1400" b="1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kern="1200" baseline="0" dirty="0" smtClean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Тебе понравилось быть логопедом на занятии у ребят?</a:t>
            </a:r>
            <a:endParaRPr lang="ru-RU" sz="1400" b="1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Куйгорож. - Спасибо, что вы помогли мне освоить профессию логопеда. Мне было интересно с вами.</a:t>
            </a:r>
          </a:p>
          <a:p>
            <a:endParaRPr lang="ru-RU" b="0" i="1" dirty="0" smtClean="0"/>
          </a:p>
          <a:p>
            <a:r>
              <a:rPr lang="ru-RU" sz="1400" b="1" i="0" dirty="0" smtClean="0">
                <a:latin typeface="Times New Roman" pitchFamily="18" charset="0"/>
                <a:cs typeface="Times New Roman" pitchFamily="18" charset="0"/>
              </a:rPr>
              <a:t>Вспомним, какие звуки были у нас в гостях.</a:t>
            </a:r>
          </a:p>
          <a:p>
            <a:endParaRPr lang="ru-RU" sz="1400" b="1" i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0" dirty="0" smtClean="0">
                <a:latin typeface="Times New Roman" pitchFamily="18" charset="0"/>
                <a:cs typeface="Times New Roman" pitchFamily="18" charset="0"/>
              </a:rPr>
              <a:t>В какие игры мы играли?</a:t>
            </a:r>
          </a:p>
          <a:p>
            <a:endParaRPr lang="ru-RU" sz="1400" b="1" i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0" dirty="0" smtClean="0">
                <a:latin typeface="Times New Roman" pitchFamily="18" charset="0"/>
                <a:cs typeface="Times New Roman" pitchFamily="18" charset="0"/>
              </a:rPr>
              <a:t>Что вам понравилось?</a:t>
            </a:r>
            <a:endParaRPr lang="ru-RU" sz="1400" b="1" i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115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бабушка поцеловала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его.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Обрадовался</a:t>
            </a:r>
            <a:r>
              <a:rPr lang="ru-RU" sz="1400" b="1" baseline="0" dirty="0" smtClean="0">
                <a:latin typeface="Times New Roman" pitchFamily="18" charset="0"/>
                <a:cs typeface="Times New Roman" pitchFamily="18" charset="0"/>
              </a:rPr>
              <a:t> - поцеловала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AC88E-F7EB-4596-A79F-5AAF940F8061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ourbaby.ru/files/tru1-3.jpg" TargetMode="External"/><Relationship Id="rId5" Type="http://schemas.openxmlformats.org/officeDocument/2006/relationships/image" Target="../media/image6.jpeg"/><Relationship Id="rId4" Type="http://schemas.openxmlformats.org/officeDocument/2006/relationships/image" Target="http://www.ourbaby.ru/files/tru1-18.jpg" TargetMode="Externa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audio" Target="../media/audio4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66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4.jpeg"/><Relationship Id="rId4" Type="http://schemas.openxmlformats.org/officeDocument/2006/relationships/audio" Target="../media/audio4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67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4.jpeg"/><Relationship Id="rId4" Type="http://schemas.openxmlformats.org/officeDocument/2006/relationships/audio" Target="../media/audio4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68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4.jpeg"/><Relationship Id="rId4" Type="http://schemas.openxmlformats.org/officeDocument/2006/relationships/audio" Target="../media/audio4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69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4.jpeg"/><Relationship Id="rId4" Type="http://schemas.openxmlformats.org/officeDocument/2006/relationships/audio" Target="../media/audio4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70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4.jpe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71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44.jpeg"/><Relationship Id="rId4" Type="http://schemas.openxmlformats.org/officeDocument/2006/relationships/audio" Target="../media/audio4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72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44.jpeg"/><Relationship Id="rId4" Type="http://schemas.openxmlformats.org/officeDocument/2006/relationships/audio" Target="../media/audio4.wav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259228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«Куйгорож в гостях                                               у гласных звуков»</a:t>
            </a:r>
            <a:b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4146848"/>
            <a:ext cx="4240560" cy="271115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chemeClr val="tx1"/>
                </a:solidFill>
              </a:rPr>
              <a:t>Занятие в старшей </a:t>
            </a:r>
          </a:p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chemeClr val="tx1"/>
                </a:solidFill>
              </a:rPr>
              <a:t>логопедической группе </a:t>
            </a:r>
          </a:p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chemeClr val="tx1"/>
                </a:solidFill>
              </a:rPr>
              <a:t>для детей с ОНР.</a:t>
            </a:r>
          </a:p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chemeClr val="tx1"/>
                </a:solidFill>
              </a:rPr>
              <a:t>Учитель-логопед: </a:t>
            </a:r>
          </a:p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chemeClr val="tx1"/>
                </a:solidFill>
              </a:rPr>
              <a:t>Ющишина </a:t>
            </a:r>
          </a:p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chemeClr val="tx1"/>
                </a:solidFill>
              </a:rPr>
              <a:t>Вера Владимировна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www.ourbaby.ru/files/tru1-18.jpg"/>
          <p:cNvPicPr>
            <a:picLocks noChangeAspect="1" noChangeArrowheads="1"/>
          </p:cNvPicPr>
          <p:nvPr/>
        </p:nvPicPr>
        <p:blipFill>
          <a:blip r:embed="rId3" r:link="rId4" cstate="print">
            <a:lum bright="20000" contrast="10000"/>
          </a:blip>
          <a:srcRect l="4289" t="6780" r="7068" b="6780"/>
          <a:stretch>
            <a:fillRect/>
          </a:stretch>
        </p:blipFill>
        <p:spPr bwMode="auto">
          <a:xfrm>
            <a:off x="4427984" y="1772816"/>
            <a:ext cx="4552035" cy="374441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://www.ourbaby.ru/files/tru1-3.jpg"/>
          <p:cNvPicPr>
            <a:picLocks noChangeAspect="1" noChangeArrowheads="1"/>
          </p:cNvPicPr>
          <p:nvPr/>
        </p:nvPicPr>
        <p:blipFill>
          <a:blip r:embed="rId5" r:link="rId6" cstate="print">
            <a:lum bright="20000" contrast="10000"/>
          </a:blip>
          <a:srcRect l="6634" t="4167" r="10444" b="6250"/>
          <a:stretch>
            <a:fillRect/>
          </a:stretch>
        </p:blipFill>
        <p:spPr bwMode="auto">
          <a:xfrm>
            <a:off x="218029" y="1772816"/>
            <a:ext cx="4353971" cy="374441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4211960" y="764704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31840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Ы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12160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80312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трелка вниз 8">
            <a:hlinkClick r:id="" action="ppaction://hlinkshowjump?jump=nextslide"/>
          </p:cNvPr>
          <p:cNvSpPr/>
          <p:nvPr/>
        </p:nvSpPr>
        <p:spPr>
          <a:xfrm>
            <a:off x="8388424" y="6237312"/>
            <a:ext cx="484632" cy="4743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5.20231E-7 L -0.23229 -0.3132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" y="-15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/>
      <p:bldP spid="7" grpId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1026_220028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l="16537" t="12826" r="21251" b="17075"/>
          <a:stretch>
            <a:fillRect/>
          </a:stretch>
        </p:blipFill>
        <p:spPr>
          <a:xfrm rot="16200000">
            <a:off x="1727684" y="1016732"/>
            <a:ext cx="5688632" cy="4752528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знак завершения 1"/>
          <p:cNvSpPr/>
          <p:nvPr/>
        </p:nvSpPr>
        <p:spPr>
          <a:xfrm>
            <a:off x="4067944" y="1052736"/>
            <a:ext cx="986408" cy="432048"/>
          </a:xfrm>
          <a:prstGeom prst="flowChartTermina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31840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12160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80312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Рисунок4.png"/>
          <p:cNvPicPr>
            <a:picLocks noChangeAspect="1"/>
          </p:cNvPicPr>
          <p:nvPr/>
        </p:nvPicPr>
        <p:blipFill>
          <a:blip r:embed="rId3" cstate="print"/>
          <a:srcRect l="24274" t="18871" r="19087"/>
          <a:stretch>
            <a:fillRect/>
          </a:stretch>
        </p:blipFill>
        <p:spPr>
          <a:xfrm>
            <a:off x="4644008" y="2708920"/>
            <a:ext cx="1512168" cy="1547850"/>
          </a:xfrm>
          <a:prstGeom prst="rect">
            <a:avLst/>
          </a:prstGeom>
        </p:spPr>
      </p:pic>
      <p:sp>
        <p:nvSpPr>
          <p:cNvPr id="10" name="Стрелка вниз 9">
            <a:hlinkClick r:id="" action="ppaction://hlinkshowjump?jump=nextslide"/>
          </p:cNvPr>
          <p:cNvSpPr/>
          <p:nvPr/>
        </p:nvSpPr>
        <p:spPr>
          <a:xfrm>
            <a:off x="8388424" y="6237312"/>
            <a:ext cx="484632" cy="4743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-0.08663 -0.3333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" y="-16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1026_220516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l="20261" t="31100" r="23093" b="9051"/>
          <a:stretch>
            <a:fillRect/>
          </a:stretch>
        </p:blipFill>
        <p:spPr>
          <a:xfrm>
            <a:off x="2483768" y="548680"/>
            <a:ext cx="4093086" cy="5760640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задержка 1"/>
          <p:cNvSpPr/>
          <p:nvPr/>
        </p:nvSpPr>
        <p:spPr>
          <a:xfrm rot="5400000">
            <a:off x="4319972" y="728700"/>
            <a:ext cx="504056" cy="1008112"/>
          </a:xfrm>
          <a:prstGeom prst="flowChartDela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Ы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12160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31840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80312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Рисунок5.png"/>
          <p:cNvPicPr>
            <a:picLocks noChangeAspect="1"/>
          </p:cNvPicPr>
          <p:nvPr/>
        </p:nvPicPr>
        <p:blipFill>
          <a:blip r:embed="rId3" cstate="print"/>
          <a:srcRect l="19975" t="15097" r="18498"/>
          <a:stretch>
            <a:fillRect/>
          </a:stretch>
        </p:blipFill>
        <p:spPr>
          <a:xfrm>
            <a:off x="467544" y="2636912"/>
            <a:ext cx="1440160" cy="1619858"/>
          </a:xfrm>
          <a:prstGeom prst="rect">
            <a:avLst/>
          </a:prstGeom>
        </p:spPr>
      </p:pic>
      <p:sp>
        <p:nvSpPr>
          <p:cNvPr id="10" name="Стрелка вниз 9">
            <a:hlinkClick r:id="" action="ppaction://hlinkshowjump?jump=nextslide"/>
          </p:cNvPr>
          <p:cNvSpPr/>
          <p:nvPr/>
        </p:nvSpPr>
        <p:spPr>
          <a:xfrm>
            <a:off x="8388424" y="6237312"/>
            <a:ext cx="484632" cy="4743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48148E-6 L 0.36424 -0.2965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4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1026_220430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 l="14597" t="31100" r="21677" b="17451"/>
          <a:stretch>
            <a:fillRect/>
          </a:stretch>
        </p:blipFill>
        <p:spPr>
          <a:xfrm>
            <a:off x="1907704" y="548680"/>
            <a:ext cx="5224254" cy="5688632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tilk.bio/wp-content/uploads/2015/12/CarrotOil_0.jpg"/>
          <p:cNvPicPr>
            <a:picLocks noChangeAspect="1" noChangeArrowheads="1"/>
          </p:cNvPicPr>
          <p:nvPr/>
        </p:nvPicPr>
        <p:blipFill>
          <a:blip r:embed="rId2" cstate="print"/>
          <a:srcRect l="22155" r="19820"/>
          <a:stretch>
            <a:fillRect/>
          </a:stretch>
        </p:blipFill>
        <p:spPr bwMode="auto">
          <a:xfrm rot="2246749">
            <a:off x="7063888" y="1669876"/>
            <a:ext cx="1463950" cy="2522984"/>
          </a:xfrm>
          <a:prstGeom prst="rect">
            <a:avLst/>
          </a:prstGeom>
          <a:noFill/>
        </p:spPr>
      </p:pic>
      <p:pic>
        <p:nvPicPr>
          <p:cNvPr id="2050" name="Picture 2" descr="https://png.pngtree.com/element_origin_min_pic/16/07/05/21577bb07e37a35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644008" y="2276872"/>
            <a:ext cx="1512168" cy="1709914"/>
          </a:xfrm>
          <a:prstGeom prst="rect">
            <a:avLst/>
          </a:prstGeom>
          <a:noFill/>
        </p:spPr>
      </p:pic>
      <p:pic>
        <p:nvPicPr>
          <p:cNvPr id="2052" name="Picture 4" descr="http://2.bp.blogspot.com/-F8o1_6uiVjw/U8aXXi2exmI/AAAAAAAAFhk/rx6qGLlvoYc/s1600/c73fbe0c2d7e%D0%BD%D0%B5%D1%8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988840"/>
            <a:ext cx="2974060" cy="208823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2204864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atin typeface="Arial" pitchFamily="34" charset="0"/>
                <a:cs typeface="Arial" pitchFamily="34" charset="0"/>
              </a:rPr>
              <a:t>У</a:t>
            </a:r>
            <a:endParaRPr lang="ru-RU" sz="9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2160" y="2204864"/>
            <a:ext cx="9412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latin typeface="Arial" pitchFamily="34" charset="0"/>
                <a:cs typeface="Arial" pitchFamily="34" charset="0"/>
              </a:rPr>
              <a:t>и</a:t>
            </a:r>
            <a:endParaRPr lang="ru-RU" sz="9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8424" y="2276872"/>
            <a:ext cx="5261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9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avatars.mds.yandex.net/get-pdb/25978/7d61d039-9497-408e-8ee3-c03b27e0fb1d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276872"/>
            <a:ext cx="2952328" cy="1476164"/>
          </a:xfrm>
          <a:prstGeom prst="rect">
            <a:avLst/>
          </a:prstGeom>
          <a:noFill/>
        </p:spPr>
      </p:pic>
      <p:pic>
        <p:nvPicPr>
          <p:cNvPr id="49156" name="Picture 4" descr="https://png.pngtree.com/element_origin_min_pic/17/01/06/9a594e1ebe4f92d678a56af7d292735b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9708"/>
          <a:stretch>
            <a:fillRect/>
          </a:stretch>
        </p:blipFill>
        <p:spPr bwMode="auto">
          <a:xfrm>
            <a:off x="2843808" y="1124744"/>
            <a:ext cx="2679017" cy="288032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388424" y="2276872"/>
            <a:ext cx="5261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9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2204864"/>
            <a:ext cx="2376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atin typeface="Arial" pitchFamily="34" charset="0"/>
                <a:cs typeface="Arial" pitchFamily="34" charset="0"/>
              </a:rPr>
              <a:t>А у</a:t>
            </a:r>
            <a:endParaRPr lang="ru-RU" sz="9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cdn08.chepkadog.net/1920/368-dobryy-predannyy-bernskiy-zennenkh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84784"/>
            <a:ext cx="3382855" cy="2880320"/>
          </a:xfrm>
          <a:prstGeom prst="rect">
            <a:avLst/>
          </a:prstGeom>
          <a:noFill/>
        </p:spPr>
      </p:pic>
      <p:pic>
        <p:nvPicPr>
          <p:cNvPr id="51204" name="Picture 4" descr="https://roscontrol.com/files/images/articles/f1/be/f1bedbe4653c3777febb_default_872bd9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204864"/>
            <a:ext cx="2160240" cy="165324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388424" y="2276872"/>
            <a:ext cx="5261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9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2204864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atin typeface="Arial" pitchFamily="34" charset="0"/>
                <a:cs typeface="Arial" pitchFamily="34" charset="0"/>
              </a:rPr>
              <a:t>У</a:t>
            </a:r>
            <a:endParaRPr lang="ru-RU" sz="9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Рисунок 138" descr="http://www.novgorod.fio.ru/projects/Project1201/16b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691680" y="590544"/>
            <a:ext cx="5904656" cy="528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zoohappy.com.ua/assets/images/catalog/kosh30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5" y="2132856"/>
            <a:ext cx="3259225" cy="2016224"/>
          </a:xfrm>
          <a:prstGeom prst="rect">
            <a:avLst/>
          </a:prstGeom>
          <a:noFill/>
        </p:spPr>
      </p:pic>
      <p:pic>
        <p:nvPicPr>
          <p:cNvPr id="50180" name="Picture 4" descr="https://static9.depositphotos.com/1047520/1194/i/950/depositphotos_11944996-stock-photo-orange-goldfish-on-white-back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492896"/>
            <a:ext cx="1872208" cy="12359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388424" y="2276872"/>
            <a:ext cx="5261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9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2204864"/>
            <a:ext cx="230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atin typeface="Arial" pitchFamily="34" charset="0"/>
                <a:cs typeface="Arial" pitchFamily="34" charset="0"/>
              </a:rPr>
              <a:t>А у</a:t>
            </a:r>
            <a:endParaRPr lang="ru-RU" sz="9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http://www.petsintheclassroom.org/wp-content/uploads/2013/07/iStock_000024809550Small-rabb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92696"/>
            <a:ext cx="4499992" cy="3308163"/>
          </a:xfrm>
          <a:prstGeom prst="rect">
            <a:avLst/>
          </a:prstGeom>
          <a:noFill/>
        </p:spPr>
      </p:pic>
      <p:pic>
        <p:nvPicPr>
          <p:cNvPr id="55302" name="Picture 6" descr="http://lfly.ru/wp-content/uploads/2017/03/accba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988840"/>
            <a:ext cx="2688299" cy="20162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388424" y="2276872"/>
            <a:ext cx="5261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9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2204864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atin typeface="Arial" pitchFamily="34" charset="0"/>
                <a:cs typeface="Arial" pitchFamily="34" charset="0"/>
              </a:rPr>
              <a:t>У</a:t>
            </a:r>
            <a:endParaRPr lang="ru-RU" sz="9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kartinki.detki.today/wp-content/uploads/2017/07/medved-belyj-fon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2339752" y="476672"/>
            <a:ext cx="3384376" cy="3384376"/>
          </a:xfrm>
          <a:prstGeom prst="rect">
            <a:avLst/>
          </a:prstGeom>
          <a:noFill/>
        </p:spPr>
      </p:pic>
      <p:pic>
        <p:nvPicPr>
          <p:cNvPr id="53252" name="Picture 4" descr="http://s1.1zoom.me/big3/427/398057-sep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420888"/>
            <a:ext cx="2294125" cy="136303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388424" y="2276872"/>
            <a:ext cx="5261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9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2204864"/>
            <a:ext cx="2448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atin typeface="Arial" pitchFamily="34" charset="0"/>
                <a:cs typeface="Arial" pitchFamily="34" charset="0"/>
              </a:rPr>
              <a:t>А у</a:t>
            </a:r>
            <a:endParaRPr lang="ru-RU" sz="9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2" name="Picture 8" descr="https://www.syl.ru/misc/i/ai/152123/4899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01882">
            <a:off x="4468331" y="2366805"/>
            <a:ext cx="1536170" cy="1152128"/>
          </a:xfrm>
          <a:prstGeom prst="rect">
            <a:avLst/>
          </a:prstGeom>
          <a:noFill/>
        </p:spPr>
      </p:pic>
      <p:pic>
        <p:nvPicPr>
          <p:cNvPr id="52226" name="Picture 2" descr="https://medrussia.org/wp-content/uploads/2017/04/6.jpg"/>
          <p:cNvPicPr>
            <a:picLocks noChangeAspect="1" noChangeArrowheads="1"/>
          </p:cNvPicPr>
          <p:nvPr/>
        </p:nvPicPr>
        <p:blipFill>
          <a:blip r:embed="rId3" cstate="print"/>
          <a:srcRect l="14154" r="15075"/>
          <a:stretch>
            <a:fillRect/>
          </a:stretch>
        </p:blipFill>
        <p:spPr bwMode="auto">
          <a:xfrm>
            <a:off x="1043608" y="836712"/>
            <a:ext cx="3600400" cy="3816424"/>
          </a:xfrm>
          <a:prstGeom prst="rect">
            <a:avLst/>
          </a:prstGeom>
          <a:noFill/>
        </p:spPr>
      </p:pic>
      <p:pic>
        <p:nvPicPr>
          <p:cNvPr id="52228" name="Picture 4" descr="http://prourinu.ru/wp-content/uploads/2017/11/medikamentoznoe-vosstanovlenie-pochek-posle-himioterapi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2420888"/>
            <a:ext cx="1728192" cy="12961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388424" y="2276872"/>
            <a:ext cx="5261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9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2204864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atin typeface="Arial" pitchFamily="34" charset="0"/>
                <a:cs typeface="Arial" pitchFamily="34" charset="0"/>
              </a:rPr>
              <a:t>У</a:t>
            </a:r>
            <a:endParaRPr lang="ru-RU" sz="9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2160" y="2204864"/>
            <a:ext cx="9412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latin typeface="Arial" pitchFamily="34" charset="0"/>
                <a:cs typeface="Arial" pitchFamily="34" charset="0"/>
              </a:rPr>
              <a:t>и</a:t>
            </a:r>
            <a:endParaRPr lang="ru-RU" sz="9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8" name="Picture 6" descr="https://im0-tub-ru.yandex.net/i?id=2d85271e221959c93143503bef16e569-l&amp;n=13"/>
          <p:cNvPicPr>
            <a:picLocks noChangeAspect="1" noChangeArrowheads="1"/>
          </p:cNvPicPr>
          <p:nvPr/>
        </p:nvPicPr>
        <p:blipFill>
          <a:blip r:embed="rId2" cstate="print"/>
          <a:srcRect l="12255" r="17276" b="5020"/>
          <a:stretch>
            <a:fillRect/>
          </a:stretch>
        </p:blipFill>
        <p:spPr bwMode="auto">
          <a:xfrm>
            <a:off x="2843808" y="692696"/>
            <a:ext cx="2304256" cy="3105736"/>
          </a:xfrm>
          <a:prstGeom prst="rect">
            <a:avLst/>
          </a:prstGeom>
          <a:noFill/>
        </p:spPr>
      </p:pic>
      <p:pic>
        <p:nvPicPr>
          <p:cNvPr id="54284" name="Picture 12" descr="https://ozon-st.cdn.ngenix.net/multimedia/1011518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988840"/>
            <a:ext cx="1728192" cy="172819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948264" y="2204864"/>
            <a:ext cx="5261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9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2204864"/>
            <a:ext cx="2088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atin typeface="Arial" pitchFamily="34" charset="0"/>
                <a:cs typeface="Arial" pitchFamily="34" charset="0"/>
              </a:rPr>
              <a:t>А у</a:t>
            </a:r>
            <a:endParaRPr lang="ru-RU" sz="9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Рисунок 118" descr="http://www.novgorod.fio.ru/projects/Project1201/10b.jpg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/>
          <a:stretch>
            <a:fillRect/>
          </a:stretch>
        </p:blipFill>
        <p:spPr bwMode="auto">
          <a:xfrm>
            <a:off x="1619672" y="620688"/>
            <a:ext cx="5976664" cy="55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s://ppds8.edumsko.ru/uploads/3000/2007/section/260648/art.gimn.16.jpg?1508759092705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15028" t="10294" r="14844" b="10294"/>
          <a:stretch>
            <a:fillRect/>
          </a:stretch>
        </p:blipFill>
        <p:spPr bwMode="auto">
          <a:xfrm>
            <a:off x="1763688" y="620688"/>
            <a:ext cx="5688632" cy="5485467"/>
          </a:xfrm>
          <a:prstGeom prst="ellipse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81016_111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0442" y="0"/>
            <a:ext cx="5263116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cs418625.vk.me/v418625990/60e0/eMKCGMWsh_w.jpg"/>
          <p:cNvPicPr>
            <a:picLocks noChangeAspect="1" noChangeArrowheads="1"/>
          </p:cNvPicPr>
          <p:nvPr/>
        </p:nvPicPr>
        <p:blipFill>
          <a:blip r:embed="rId3" cstate="print"/>
          <a:srcRect b="16140"/>
          <a:stretch>
            <a:fillRect/>
          </a:stretch>
        </p:blipFill>
        <p:spPr bwMode="auto">
          <a:xfrm>
            <a:off x="1691680" y="908720"/>
            <a:ext cx="5753100" cy="482453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1.bp.blogspot.com/-stAdXG2qLCo/TjkmfT3DngI/AAAAAAAACoQ/bp_BNcy7zC4/s200/%25D0%25A3.jpg"/>
          <p:cNvPicPr>
            <a:picLocks noChangeAspect="1" noChangeArrowheads="1"/>
          </p:cNvPicPr>
          <p:nvPr/>
        </p:nvPicPr>
        <p:blipFill>
          <a:blip r:embed="rId3" cstate="print"/>
          <a:srcRect b="14286"/>
          <a:stretch>
            <a:fillRect/>
          </a:stretch>
        </p:blipFill>
        <p:spPr bwMode="auto">
          <a:xfrm>
            <a:off x="1547664" y="764704"/>
            <a:ext cx="6048672" cy="51845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ÐÐ°ÑÑÐ¸Ð½ÐºÐ¸ Ð¿Ð¾ Ð·Ð°Ð¿ÑÐ¾ÑÑ Ð°ÑÑÐ¸ÐºÑÐ»ÑÑÐ¸Ñ Ð³Ð»Ð°ÑÐ½ÑÑ Ð·Ð²ÑÐºÐ¾Ð²"/>
          <p:cNvPicPr>
            <a:picLocks noChangeAspect="1" noChangeArrowheads="1"/>
          </p:cNvPicPr>
          <p:nvPr/>
        </p:nvPicPr>
        <p:blipFill>
          <a:blip r:embed="rId3" cstate="print"/>
          <a:srcRect l="20081" t="7875" r="23220" b="25976"/>
          <a:stretch>
            <a:fillRect/>
          </a:stretch>
        </p:blipFill>
        <p:spPr bwMode="auto">
          <a:xfrm>
            <a:off x="1907704" y="908720"/>
            <a:ext cx="5328592" cy="466251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s://arhivurokov.ru/multiurok/4/e/5/4e507aa05d5d3763adfed6d2bf63b8090f51b0fc/kartochki-simvoly-ghlasnykh-zvukov-po-russkomu-iaz_2.jpeg"/>
          <p:cNvPicPr>
            <a:picLocks noChangeAspect="1" noChangeArrowheads="1"/>
          </p:cNvPicPr>
          <p:nvPr/>
        </p:nvPicPr>
        <p:blipFill>
          <a:blip r:embed="rId3" cstate="print"/>
          <a:srcRect b="14286"/>
          <a:stretch>
            <a:fillRect/>
          </a:stretch>
        </p:blipFill>
        <p:spPr bwMode="auto">
          <a:xfrm>
            <a:off x="1547664" y="764704"/>
            <a:ext cx="6048672" cy="51845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dev.chelny-rt.ru/images/uploads/news/2018/5/5/7a892871bb1ce35b31cf646f5e934141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0"/>
            <a:ext cx="7657817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AutoShape 5" descr="ÐÐ°ÑÑÐ¸Ð½ÐºÐ¸ Ð¿Ð¾ Ð·Ð°Ð¿ÑÐ¾ÑÑ Ð³Ð»Ð°ÑÐ½ÑÐµ Ð·Ð²Ñ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6743" name="AutoShape 7" descr="ÐÐ°ÑÑÐ¸Ð½ÐºÐ¸ Ð¿Ð¾ Ð·Ð°Ð¿ÑÐ¾ÑÑ Ð³Ð»Ð°ÑÐ½ÑÐµ Ð·Ð²Ñ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6745" name="AutoShape 9" descr="ÐÐ°ÑÑÐ¸Ð½ÐºÐ¸ Ð¿Ð¾ Ð·Ð°Ð¿ÑÐ¾ÑÑ Ð³Ð»Ð°ÑÐ½ÑÐµ Ð·Ð²Ñ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Безимени-1.jpg"/>
          <p:cNvPicPr>
            <a:picLocks noChangeAspect="1"/>
          </p:cNvPicPr>
          <p:nvPr/>
        </p:nvPicPr>
        <p:blipFill>
          <a:blip r:embed="rId3" cstate="print"/>
          <a:srcRect l="52257" t="1996" r="4318" b="72050"/>
          <a:stretch>
            <a:fillRect/>
          </a:stretch>
        </p:blipFill>
        <p:spPr>
          <a:xfrm>
            <a:off x="1691680" y="836712"/>
            <a:ext cx="5760640" cy="50771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 l="22437" t="17199" r="22438" b="16001"/>
          <a:stretch>
            <a:fillRect/>
          </a:stretch>
        </p:blipFill>
        <p:spPr bwMode="auto">
          <a:xfrm>
            <a:off x="1619672" y="620688"/>
            <a:ext cx="5942215" cy="5400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8604448" y="4725144"/>
            <a:ext cx="304800" cy="304800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8532440" y="4293096"/>
            <a:ext cx="360040" cy="3600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29600" y="4077072"/>
            <a:ext cx="914400" cy="914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81026_083859.jpg"/>
          <p:cNvPicPr>
            <a:picLocks noChangeAspect="1"/>
          </p:cNvPicPr>
          <p:nvPr/>
        </p:nvPicPr>
        <p:blipFill>
          <a:blip r:embed="rId2" cstate="print"/>
          <a:srcRect l="6422" t="4762" r="13297" b="7143"/>
          <a:stretch>
            <a:fillRect/>
          </a:stretch>
        </p:blipFill>
        <p:spPr>
          <a:xfrm>
            <a:off x="2915816" y="548680"/>
            <a:ext cx="3384376" cy="5008875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9B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1026_094446.jpg"/>
          <p:cNvPicPr>
            <a:picLocks noChangeAspect="1"/>
          </p:cNvPicPr>
          <p:nvPr/>
        </p:nvPicPr>
        <p:blipFill>
          <a:blip r:embed="rId2" cstate="print"/>
          <a:srcRect l="17429" t="10101" r="20261" b="16400"/>
          <a:stretch>
            <a:fillRect/>
          </a:stretch>
        </p:blipFill>
        <p:spPr>
          <a:xfrm>
            <a:off x="2987824" y="620688"/>
            <a:ext cx="3168352" cy="5040560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9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1026_103238.jpg"/>
          <p:cNvPicPr>
            <a:picLocks noChangeAspect="1"/>
          </p:cNvPicPr>
          <p:nvPr/>
        </p:nvPicPr>
        <p:blipFill>
          <a:blip r:embed="rId2" cstate="print"/>
          <a:srcRect l="14597" t="2751" r="23093" b="35300"/>
          <a:stretch>
            <a:fillRect/>
          </a:stretch>
        </p:blipFill>
        <p:spPr>
          <a:xfrm>
            <a:off x="2771800" y="547044"/>
            <a:ext cx="3744416" cy="5020922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90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1026_083728.jpg"/>
          <p:cNvPicPr>
            <a:picLocks noChangeAspect="1"/>
          </p:cNvPicPr>
          <p:nvPr/>
        </p:nvPicPr>
        <p:blipFill>
          <a:blip r:embed="rId2" cstate="print"/>
          <a:srcRect l="18221" t="11151" r="25009" b="27950"/>
          <a:stretch>
            <a:fillRect/>
          </a:stretch>
        </p:blipFill>
        <p:spPr>
          <a:xfrm>
            <a:off x="2915816" y="516506"/>
            <a:ext cx="3456384" cy="5000726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9B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1026_094307.jpg"/>
          <p:cNvPicPr>
            <a:picLocks noChangeAspect="1"/>
          </p:cNvPicPr>
          <p:nvPr/>
        </p:nvPicPr>
        <p:blipFill>
          <a:blip r:embed="rId2" cstate="print"/>
          <a:srcRect l="23093" t="12201" r="18845" b="18500"/>
          <a:stretch>
            <a:fillRect/>
          </a:stretch>
        </p:blipFill>
        <p:spPr>
          <a:xfrm>
            <a:off x="3005280" y="548680"/>
            <a:ext cx="3086525" cy="4968552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4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1026_094225.jpg"/>
          <p:cNvPicPr>
            <a:picLocks noChangeAspect="1"/>
          </p:cNvPicPr>
          <p:nvPr/>
        </p:nvPicPr>
        <p:blipFill>
          <a:blip r:embed="rId2" cstate="print"/>
          <a:srcRect l="21677" t="16400" r="23094" b="18501"/>
          <a:stretch>
            <a:fillRect/>
          </a:stretch>
        </p:blipFill>
        <p:spPr>
          <a:xfrm>
            <a:off x="2987824" y="552374"/>
            <a:ext cx="3168352" cy="5036866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1026_083557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21341" t="11765" r="23917" b="28706"/>
          <a:stretch>
            <a:fillRect/>
          </a:stretch>
        </p:blipFill>
        <p:spPr>
          <a:xfrm>
            <a:off x="971600" y="591885"/>
            <a:ext cx="3384376" cy="4963751"/>
          </a:xfrm>
          <a:prstGeom prst="roundRect">
            <a:avLst/>
          </a:prstGeom>
        </p:spPr>
      </p:pic>
      <p:pic>
        <p:nvPicPr>
          <p:cNvPr id="3" name="Рисунок 2" descr="IMG_20181026_103332.jpg"/>
          <p:cNvPicPr>
            <a:picLocks noChangeAspect="1"/>
          </p:cNvPicPr>
          <p:nvPr/>
        </p:nvPicPr>
        <p:blipFill>
          <a:blip r:embed="rId3" cstate="print"/>
          <a:srcRect l="25926" t="9051" r="24509" b="38450"/>
          <a:stretch>
            <a:fillRect/>
          </a:stretch>
        </p:blipFill>
        <p:spPr>
          <a:xfrm>
            <a:off x="4644008" y="600114"/>
            <a:ext cx="3456385" cy="4989126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4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1016_111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0442" y="0"/>
            <a:ext cx="5263116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4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81026_094557.jpg"/>
          <p:cNvPicPr>
            <a:picLocks noChangeAspect="1"/>
          </p:cNvPicPr>
          <p:nvPr/>
        </p:nvPicPr>
        <p:blipFill>
          <a:blip r:embed="rId2" cstate="print"/>
          <a:srcRect l="18226" t="5405" r="16161" b="13514"/>
          <a:stretch>
            <a:fillRect/>
          </a:stretch>
        </p:blipFill>
        <p:spPr>
          <a:xfrm>
            <a:off x="5076056" y="548680"/>
            <a:ext cx="3024336" cy="4992556"/>
          </a:xfrm>
          <a:prstGeom prst="roundRect">
            <a:avLst/>
          </a:prstGeom>
        </p:spPr>
      </p:pic>
      <p:pic>
        <p:nvPicPr>
          <p:cNvPr id="5" name="Рисунок 4" descr="IMG_20181026_083902.jpg"/>
          <p:cNvPicPr>
            <a:picLocks noChangeAspect="1"/>
          </p:cNvPicPr>
          <p:nvPr/>
        </p:nvPicPr>
        <p:blipFill>
          <a:blip r:embed="rId3" cstate="print"/>
          <a:srcRect l="4650" r="18604" b="15510"/>
          <a:stretch>
            <a:fillRect/>
          </a:stretch>
        </p:blipFill>
        <p:spPr>
          <a:xfrm>
            <a:off x="1043608" y="563955"/>
            <a:ext cx="3384376" cy="5025285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90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1026_100255.jpg"/>
          <p:cNvPicPr>
            <a:picLocks noChangeAspect="1"/>
          </p:cNvPicPr>
          <p:nvPr/>
        </p:nvPicPr>
        <p:blipFill>
          <a:blip r:embed="rId2" cstate="print"/>
          <a:srcRect l="24510" t="16400" r="16013" b="17451"/>
          <a:stretch>
            <a:fillRect/>
          </a:stretch>
        </p:blipFill>
        <p:spPr>
          <a:xfrm>
            <a:off x="1043608" y="512676"/>
            <a:ext cx="3384376" cy="5076564"/>
          </a:xfrm>
          <a:prstGeom prst="roundRect">
            <a:avLst/>
          </a:prstGeom>
        </p:spPr>
      </p:pic>
      <p:pic>
        <p:nvPicPr>
          <p:cNvPr id="3" name="Рисунок 2" descr="IMG_20181026_083859.jpg"/>
          <p:cNvPicPr>
            <a:picLocks noChangeAspect="1"/>
          </p:cNvPicPr>
          <p:nvPr/>
        </p:nvPicPr>
        <p:blipFill>
          <a:blip r:embed="rId3" cstate="print"/>
          <a:srcRect l="6422" t="4762" r="13297" b="7143"/>
          <a:stretch>
            <a:fillRect/>
          </a:stretch>
        </p:blipFill>
        <p:spPr>
          <a:xfrm>
            <a:off x="4788024" y="516997"/>
            <a:ext cx="3384376" cy="5008875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4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81026_094058.jpg"/>
          <p:cNvPicPr>
            <a:picLocks noChangeAspect="1"/>
          </p:cNvPicPr>
          <p:nvPr/>
        </p:nvPicPr>
        <p:blipFill>
          <a:blip r:embed="rId2" cstate="print"/>
          <a:srcRect l="20261" t="17450" r="27342" b="17451"/>
          <a:stretch>
            <a:fillRect/>
          </a:stretch>
        </p:blipFill>
        <p:spPr>
          <a:xfrm>
            <a:off x="971600" y="570088"/>
            <a:ext cx="2952328" cy="4947144"/>
          </a:xfrm>
          <a:prstGeom prst="roundRect">
            <a:avLst/>
          </a:prstGeom>
        </p:spPr>
      </p:pic>
      <p:pic>
        <p:nvPicPr>
          <p:cNvPr id="5" name="Рисунок 4" descr="IMG_20181026_094317.jpg"/>
          <p:cNvPicPr>
            <a:picLocks noChangeAspect="1"/>
          </p:cNvPicPr>
          <p:nvPr/>
        </p:nvPicPr>
        <p:blipFill>
          <a:blip r:embed="rId3" cstate="print"/>
          <a:srcRect l="27342" t="18500" r="18845" b="17451"/>
          <a:stretch>
            <a:fillRect/>
          </a:stretch>
        </p:blipFill>
        <p:spPr>
          <a:xfrm>
            <a:off x="5076056" y="546785"/>
            <a:ext cx="3096344" cy="4970447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90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181026_083914.jpg"/>
          <p:cNvPicPr>
            <a:picLocks noChangeAspect="1"/>
          </p:cNvPicPr>
          <p:nvPr/>
        </p:nvPicPr>
        <p:blipFill>
          <a:blip r:embed="rId2" cstate="print"/>
          <a:srcRect t="4851" r="17429" b="8001"/>
          <a:stretch>
            <a:fillRect/>
          </a:stretch>
        </p:blipFill>
        <p:spPr>
          <a:xfrm>
            <a:off x="323528" y="1417125"/>
            <a:ext cx="2880320" cy="4100107"/>
          </a:xfrm>
          <a:prstGeom prst="roundRect">
            <a:avLst/>
          </a:prstGeom>
        </p:spPr>
      </p:pic>
      <p:pic>
        <p:nvPicPr>
          <p:cNvPr id="6" name="Рисунок 5" descr="IMG_20181026_083910.jpg"/>
          <p:cNvPicPr>
            <a:picLocks noChangeAspect="1"/>
          </p:cNvPicPr>
          <p:nvPr/>
        </p:nvPicPr>
        <p:blipFill>
          <a:blip r:embed="rId3" cstate="print"/>
          <a:srcRect l="8932" t="6951" r="18845" b="9051"/>
          <a:stretch>
            <a:fillRect/>
          </a:stretch>
        </p:blipFill>
        <p:spPr>
          <a:xfrm>
            <a:off x="3275856" y="1296999"/>
            <a:ext cx="2736304" cy="4292241"/>
          </a:xfrm>
          <a:prstGeom prst="roundRect">
            <a:avLst/>
          </a:prstGeom>
        </p:spPr>
      </p:pic>
      <p:pic>
        <p:nvPicPr>
          <p:cNvPr id="8" name="Рисунок 7" descr="IMG_20181026_083859.jpg"/>
          <p:cNvPicPr>
            <a:picLocks noChangeAspect="1"/>
          </p:cNvPicPr>
          <p:nvPr/>
        </p:nvPicPr>
        <p:blipFill>
          <a:blip r:embed="rId4" cstate="print"/>
          <a:srcRect l="8480" t="4762" r="13297" b="7143"/>
          <a:stretch>
            <a:fillRect/>
          </a:stretch>
        </p:blipFill>
        <p:spPr>
          <a:xfrm>
            <a:off x="6084168" y="1381094"/>
            <a:ext cx="2736304" cy="4156300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4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81026_094503.jpg"/>
          <p:cNvPicPr>
            <a:picLocks noChangeAspect="1"/>
          </p:cNvPicPr>
          <p:nvPr/>
        </p:nvPicPr>
        <p:blipFill>
          <a:blip r:embed="rId2" cstate="print"/>
          <a:srcRect l="11818" t="15773" r="24363" b="8869"/>
          <a:stretch>
            <a:fillRect/>
          </a:stretch>
        </p:blipFill>
        <p:spPr>
          <a:xfrm>
            <a:off x="323528" y="1268760"/>
            <a:ext cx="2736304" cy="4357817"/>
          </a:xfrm>
          <a:prstGeom prst="roundRect">
            <a:avLst/>
          </a:prstGeom>
        </p:spPr>
      </p:pic>
      <p:pic>
        <p:nvPicPr>
          <p:cNvPr id="5" name="Рисунок 4" descr="IMG_20181026_094503.jpg"/>
          <p:cNvPicPr>
            <a:picLocks noChangeAspect="1"/>
          </p:cNvPicPr>
          <p:nvPr/>
        </p:nvPicPr>
        <p:blipFill>
          <a:blip r:embed="rId2" cstate="print"/>
          <a:srcRect l="11818" t="15773" r="24363" b="8869"/>
          <a:stretch>
            <a:fillRect/>
          </a:stretch>
        </p:blipFill>
        <p:spPr>
          <a:xfrm>
            <a:off x="6156176" y="1311431"/>
            <a:ext cx="2664296" cy="4243138"/>
          </a:xfrm>
          <a:prstGeom prst="roundRect">
            <a:avLst/>
          </a:prstGeom>
        </p:spPr>
      </p:pic>
      <p:pic>
        <p:nvPicPr>
          <p:cNvPr id="6" name="Рисунок 5" descr="IMG_20181026_094513.jpg"/>
          <p:cNvPicPr>
            <a:picLocks noChangeAspect="1"/>
          </p:cNvPicPr>
          <p:nvPr/>
        </p:nvPicPr>
        <p:blipFill>
          <a:blip r:embed="rId3" cstate="print"/>
          <a:srcRect l="15577" t="5901" r="20697" b="15350"/>
          <a:stretch>
            <a:fillRect/>
          </a:stretch>
        </p:blipFill>
        <p:spPr>
          <a:xfrm>
            <a:off x="3203848" y="1052736"/>
            <a:ext cx="2721902" cy="4536504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059832" y="1916832"/>
            <a:ext cx="2952328" cy="288032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узел 1"/>
          <p:cNvSpPr/>
          <p:nvPr/>
        </p:nvSpPr>
        <p:spPr>
          <a:xfrm>
            <a:off x="3851920" y="2708920"/>
            <a:ext cx="1440160" cy="144016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3131840" y="2996952"/>
            <a:ext cx="2880320" cy="864096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419872" y="1700808"/>
            <a:ext cx="2232248" cy="345638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://metodich.ru/yazichok-s-s-svistit-ispravlenie-nedostatkov-proiznosheniya-zv/15740_html_2ac4834c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l="57323" t="8626" r="4116" b="3388"/>
          <a:stretch>
            <a:fillRect/>
          </a:stretch>
        </p:blipFill>
        <p:spPr bwMode="auto">
          <a:xfrm flipH="1">
            <a:off x="1691680" y="620688"/>
            <a:ext cx="5724128" cy="566933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задержка 1"/>
          <p:cNvSpPr/>
          <p:nvPr/>
        </p:nvSpPr>
        <p:spPr>
          <a:xfrm rot="5400000">
            <a:off x="3815916" y="2024844"/>
            <a:ext cx="1512168" cy="2880320"/>
          </a:xfrm>
          <a:prstGeom prst="flowChartDela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знак завершения 1"/>
          <p:cNvSpPr/>
          <p:nvPr/>
        </p:nvSpPr>
        <p:spPr>
          <a:xfrm>
            <a:off x="3203848" y="2924944"/>
            <a:ext cx="2736304" cy="936104"/>
          </a:xfrm>
          <a:prstGeom prst="flowChartTermina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59" y="404663"/>
          <a:ext cx="7992888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664296"/>
                <a:gridCol w="2664296"/>
              </a:tblGrid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59" y="404663"/>
          <a:ext cx="7992888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664296"/>
                <a:gridCol w="2664296"/>
              </a:tblGrid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 descr="1813abf117a18a9b6dceee6d91b11970_big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7" y="476672"/>
            <a:ext cx="2400266" cy="1800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59" y="404663"/>
          <a:ext cx="7992888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664296"/>
                <a:gridCol w="2664296"/>
              </a:tblGrid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1331640" y="836712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59" y="404663"/>
          <a:ext cx="7992888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664296"/>
                <a:gridCol w="2664296"/>
              </a:tblGrid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 descr="s1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548680"/>
            <a:ext cx="1800200" cy="18032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331640" y="836712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59" y="404663"/>
          <a:ext cx="7992888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664296"/>
                <a:gridCol w="2664296"/>
              </a:tblGrid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Овал 5"/>
          <p:cNvSpPr/>
          <p:nvPr/>
        </p:nvSpPr>
        <p:spPr>
          <a:xfrm>
            <a:off x="1331640" y="836712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4139952" y="1124744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59" y="404663"/>
          <a:ext cx="7992888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664296"/>
                <a:gridCol w="2664296"/>
              </a:tblGrid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 descr="duck-35.jpg"/>
          <p:cNvPicPr>
            <a:picLocks noChangeAspect="1"/>
          </p:cNvPicPr>
          <p:nvPr/>
        </p:nvPicPr>
        <p:blipFill>
          <a:blip r:embed="rId2" cstate="print"/>
          <a:srcRect l="4229" t="4851" r="7619" b="5901"/>
          <a:stretch>
            <a:fillRect/>
          </a:stretch>
        </p:blipFill>
        <p:spPr>
          <a:xfrm>
            <a:off x="6228184" y="476671"/>
            <a:ext cx="2232248" cy="1824433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1331640" y="836712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4139952" y="1124744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59" y="404663"/>
          <a:ext cx="7992888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664296"/>
                <a:gridCol w="2664296"/>
              </a:tblGrid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Овал 7"/>
          <p:cNvSpPr/>
          <p:nvPr/>
        </p:nvSpPr>
        <p:spPr>
          <a:xfrm>
            <a:off x="1331640" y="836712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4139952" y="1124744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7092280" y="1124744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://metodich.ru/yazichok-s-s-svistit-ispravlenie-nedostatkov-proiznosheniya-zv/15740_html_2ac4834c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l="789" t="8626" r="61399" b="5113"/>
          <a:stretch>
            <a:fillRect/>
          </a:stretch>
        </p:blipFill>
        <p:spPr bwMode="auto">
          <a:xfrm flipH="1">
            <a:off x="1691680" y="548680"/>
            <a:ext cx="5761350" cy="57051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59" y="404663"/>
          <a:ext cx="7992888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664296"/>
                <a:gridCol w="2664296"/>
              </a:tblGrid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 descr="446e2b74d09d61777da496180a05a3a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492896"/>
            <a:ext cx="2016224" cy="18002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1331640" y="836712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4139952" y="1124744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7092280" y="1124744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59" y="404663"/>
          <a:ext cx="7992888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664296"/>
                <a:gridCol w="2664296"/>
              </a:tblGrid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Овал 7"/>
          <p:cNvSpPr/>
          <p:nvPr/>
        </p:nvSpPr>
        <p:spPr>
          <a:xfrm>
            <a:off x="1331640" y="836712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4139952" y="1124744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7092280" y="1124744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475656" y="2924944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59" y="404663"/>
          <a:ext cx="7992888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664296"/>
                <a:gridCol w="2664296"/>
              </a:tblGrid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1" name="Рисунок 10" descr="Image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2492896"/>
            <a:ext cx="1872208" cy="1872208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1331640" y="836712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4139952" y="1124744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7092280" y="1124744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475656" y="2924944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59" y="404663"/>
          <a:ext cx="7992888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664296"/>
                <a:gridCol w="2664296"/>
              </a:tblGrid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Овал 11"/>
          <p:cNvSpPr/>
          <p:nvPr/>
        </p:nvSpPr>
        <p:spPr>
          <a:xfrm>
            <a:off x="1331640" y="836712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4139952" y="1124744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7092280" y="1124744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475656" y="2924944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Блок-схема: задержка 15"/>
          <p:cNvSpPr/>
          <p:nvPr/>
        </p:nvSpPr>
        <p:spPr>
          <a:xfrm rot="5400000">
            <a:off x="4319972" y="2960948"/>
            <a:ext cx="504056" cy="1008112"/>
          </a:xfrm>
          <a:prstGeom prst="flowChartDela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59" y="404663"/>
          <a:ext cx="7992888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664296"/>
                <a:gridCol w="2664296"/>
              </a:tblGrid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 descr="depositphotos_12180838-stock-illustration-bees-on-whi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2564904"/>
            <a:ext cx="1800200" cy="1800200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1331640" y="836712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4139952" y="1124744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7092280" y="1124744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475656" y="2924944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Блок-схема: задержка 15"/>
          <p:cNvSpPr/>
          <p:nvPr/>
        </p:nvSpPr>
        <p:spPr>
          <a:xfrm rot="5400000">
            <a:off x="4319972" y="2960948"/>
            <a:ext cx="504056" cy="1008112"/>
          </a:xfrm>
          <a:prstGeom prst="flowChartDela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59" y="404663"/>
          <a:ext cx="7992888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664296"/>
                <a:gridCol w="2664296"/>
              </a:tblGrid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Овал 11"/>
          <p:cNvSpPr/>
          <p:nvPr/>
        </p:nvSpPr>
        <p:spPr>
          <a:xfrm>
            <a:off x="1331640" y="836712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4139952" y="1124744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7092280" y="1124744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475656" y="2924944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Блок-схема: задержка 15"/>
          <p:cNvSpPr/>
          <p:nvPr/>
        </p:nvSpPr>
        <p:spPr>
          <a:xfrm rot="5400000">
            <a:off x="4319972" y="2960948"/>
            <a:ext cx="504056" cy="1008112"/>
          </a:xfrm>
          <a:prstGeom prst="flowChartDela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948264" y="2996952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59" y="404663"/>
          <a:ext cx="7992888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664296"/>
                <a:gridCol w="2664296"/>
              </a:tblGrid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Рисунок 5" descr="depositphotos_9356157-stock-illustration-illustration-of-a-snai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653136"/>
            <a:ext cx="2363666" cy="1656184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1331640" y="836712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4139952" y="1124744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7092280" y="1124744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475656" y="2924944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Блок-схема: задержка 15"/>
          <p:cNvSpPr/>
          <p:nvPr/>
        </p:nvSpPr>
        <p:spPr>
          <a:xfrm rot="5400000">
            <a:off x="4319972" y="2960948"/>
            <a:ext cx="504056" cy="1008112"/>
          </a:xfrm>
          <a:prstGeom prst="flowChartDela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948264" y="2996952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59" y="404663"/>
          <a:ext cx="7992888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664296"/>
                <a:gridCol w="2664296"/>
              </a:tblGrid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Овал 11"/>
          <p:cNvSpPr/>
          <p:nvPr/>
        </p:nvSpPr>
        <p:spPr>
          <a:xfrm>
            <a:off x="1331640" y="836712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4139952" y="1124744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7092280" y="1124744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475656" y="2924944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Блок-схема: задержка 15"/>
          <p:cNvSpPr/>
          <p:nvPr/>
        </p:nvSpPr>
        <p:spPr>
          <a:xfrm rot="5400000">
            <a:off x="4319972" y="2960948"/>
            <a:ext cx="504056" cy="1008112"/>
          </a:xfrm>
          <a:prstGeom prst="flowChartDela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948264" y="2996952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Блок-схема: узел 17"/>
          <p:cNvSpPr/>
          <p:nvPr/>
        </p:nvSpPr>
        <p:spPr>
          <a:xfrm>
            <a:off x="1619672" y="5157192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59" y="404663"/>
          <a:ext cx="7992888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664296"/>
                <a:gridCol w="2664296"/>
              </a:tblGrid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" name="Рисунок 7" descr="img1 (1).jpg"/>
          <p:cNvPicPr>
            <a:picLocks noChangeAspect="1"/>
          </p:cNvPicPr>
          <p:nvPr/>
        </p:nvPicPr>
        <p:blipFill>
          <a:blip r:embed="rId2" cstate="print"/>
          <a:srcRect l="14549" t="6811" r="16342" b="3005"/>
          <a:stretch>
            <a:fillRect/>
          </a:stretch>
        </p:blipFill>
        <p:spPr>
          <a:xfrm>
            <a:off x="3995936" y="4869160"/>
            <a:ext cx="1296144" cy="1268567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1331640" y="836712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4139952" y="1124744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7092280" y="1124744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475656" y="2924944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Блок-схема: задержка 15"/>
          <p:cNvSpPr/>
          <p:nvPr/>
        </p:nvSpPr>
        <p:spPr>
          <a:xfrm rot="5400000">
            <a:off x="4319972" y="2960948"/>
            <a:ext cx="504056" cy="1008112"/>
          </a:xfrm>
          <a:prstGeom prst="flowChartDela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948264" y="2996952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Блок-схема: узел 17"/>
          <p:cNvSpPr/>
          <p:nvPr/>
        </p:nvSpPr>
        <p:spPr>
          <a:xfrm>
            <a:off x="1619672" y="5157192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59" y="404663"/>
          <a:ext cx="7992888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664296"/>
                <a:gridCol w="2664296"/>
              </a:tblGrid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Овал 11"/>
          <p:cNvSpPr/>
          <p:nvPr/>
        </p:nvSpPr>
        <p:spPr>
          <a:xfrm>
            <a:off x="1331640" y="836712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4139952" y="1124744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7092280" y="1124744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475656" y="2924944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Блок-схема: задержка 15"/>
          <p:cNvSpPr/>
          <p:nvPr/>
        </p:nvSpPr>
        <p:spPr>
          <a:xfrm rot="5400000">
            <a:off x="4319972" y="2960948"/>
            <a:ext cx="504056" cy="1008112"/>
          </a:xfrm>
          <a:prstGeom prst="flowChartDela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948264" y="2996952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Блок-схема: узел 17"/>
          <p:cNvSpPr/>
          <p:nvPr/>
        </p:nvSpPr>
        <p:spPr>
          <a:xfrm>
            <a:off x="1619672" y="5157192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4139952" y="5157192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://metodich.ru/yazichok-s-s-svistit-ispravlenie-nedostatkov-proiznosheniya-zv/15740_html_2ac4834c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l="789" r="4116"/>
          <a:stretch>
            <a:fillRect/>
          </a:stretch>
        </p:blipFill>
        <p:spPr bwMode="auto">
          <a:xfrm flipH="1">
            <a:off x="0" y="1412776"/>
            <a:ext cx="9144000" cy="417385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59" y="404663"/>
          <a:ext cx="7992888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664296"/>
                <a:gridCol w="2664296"/>
              </a:tblGrid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 descr="slide-8.jpg"/>
          <p:cNvPicPr>
            <a:picLocks noChangeAspect="1"/>
          </p:cNvPicPr>
          <p:nvPr/>
        </p:nvPicPr>
        <p:blipFill>
          <a:blip r:embed="rId2" cstate="print"/>
          <a:srcRect l="6165" t="22279" r="5012"/>
          <a:stretch>
            <a:fillRect/>
          </a:stretch>
        </p:blipFill>
        <p:spPr>
          <a:xfrm>
            <a:off x="6012160" y="4509120"/>
            <a:ext cx="2520280" cy="1791815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1331640" y="836712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4139952" y="1124744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7092280" y="1124744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475656" y="2924944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Блок-схема: задержка 15"/>
          <p:cNvSpPr/>
          <p:nvPr/>
        </p:nvSpPr>
        <p:spPr>
          <a:xfrm rot="5400000">
            <a:off x="4319972" y="2960948"/>
            <a:ext cx="504056" cy="1008112"/>
          </a:xfrm>
          <a:prstGeom prst="flowChartDela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948264" y="2996952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Блок-схема: узел 17"/>
          <p:cNvSpPr/>
          <p:nvPr/>
        </p:nvSpPr>
        <p:spPr>
          <a:xfrm>
            <a:off x="1619672" y="5157192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процесс 18"/>
          <p:cNvSpPr/>
          <p:nvPr/>
        </p:nvSpPr>
        <p:spPr>
          <a:xfrm>
            <a:off x="4139952" y="5157192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59" y="404663"/>
          <a:ext cx="7992888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664296"/>
                <a:gridCol w="2664296"/>
              </a:tblGrid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162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Овал 11"/>
          <p:cNvSpPr/>
          <p:nvPr/>
        </p:nvSpPr>
        <p:spPr>
          <a:xfrm>
            <a:off x="1331640" y="836712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804248" y="4941168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4139952" y="1124744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4139952" y="5157192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7092280" y="1124744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1619672" y="5157192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6948264" y="2996952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475656" y="2924944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0" name="Блок-схема: задержка 19"/>
          <p:cNvSpPr/>
          <p:nvPr/>
        </p:nvSpPr>
        <p:spPr>
          <a:xfrm rot="5400000">
            <a:off x="4319972" y="2960948"/>
            <a:ext cx="504056" cy="1008112"/>
          </a:xfrm>
          <a:prstGeom prst="flowChartDela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_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3432"/>
            <a:ext cx="2627153" cy="1945408"/>
          </a:xfrm>
          <a:prstGeom prst="rect">
            <a:avLst/>
          </a:prstGeom>
        </p:spPr>
      </p:pic>
      <p:pic>
        <p:nvPicPr>
          <p:cNvPr id="5" name="Рисунок 4" descr="10_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847" y="0"/>
            <a:ext cx="2627153" cy="1945408"/>
          </a:xfrm>
          <a:prstGeom prst="rect">
            <a:avLst/>
          </a:prstGeom>
        </p:spPr>
      </p:pic>
      <p:pic>
        <p:nvPicPr>
          <p:cNvPr id="6" name="Рисунок 5" descr="10_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912592"/>
            <a:ext cx="2627153" cy="1945408"/>
          </a:xfrm>
          <a:prstGeom prst="rect">
            <a:avLst/>
          </a:prstGeom>
        </p:spPr>
      </p:pic>
      <p:pic>
        <p:nvPicPr>
          <p:cNvPr id="7" name="Рисунок 6" descr="10_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847" y="4912592"/>
            <a:ext cx="2627153" cy="1945408"/>
          </a:xfrm>
          <a:prstGeom prst="rect">
            <a:avLst/>
          </a:prstGeom>
        </p:spPr>
      </p:pic>
      <p:pic>
        <p:nvPicPr>
          <p:cNvPr id="8" name="Рисунок 7" descr="10_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0"/>
            <a:ext cx="2627153" cy="1945408"/>
          </a:xfrm>
          <a:prstGeom prst="rect">
            <a:avLst/>
          </a:prstGeom>
        </p:spPr>
      </p:pic>
      <p:pic>
        <p:nvPicPr>
          <p:cNvPr id="9" name="Рисунок 8" descr="10_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4912592"/>
            <a:ext cx="2627153" cy="1945408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827584" y="476672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7596336" y="836712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4067944" y="764704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211960" y="5445224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Блок-схема: знак завершения 13"/>
          <p:cNvSpPr/>
          <p:nvPr/>
        </p:nvSpPr>
        <p:spPr>
          <a:xfrm>
            <a:off x="827584" y="5805264"/>
            <a:ext cx="986408" cy="432048"/>
          </a:xfrm>
          <a:prstGeom prst="flowChartTermina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задержка 14"/>
          <p:cNvSpPr/>
          <p:nvPr/>
        </p:nvSpPr>
        <p:spPr>
          <a:xfrm rot="5400000">
            <a:off x="7632340" y="5553236"/>
            <a:ext cx="504056" cy="1008112"/>
          </a:xfrm>
          <a:prstGeom prst="flowChartDela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3432"/>
            <a:ext cx="2627153" cy="1945408"/>
          </a:xfrm>
          <a:prstGeom prst="rect">
            <a:avLst/>
          </a:prstGeom>
        </p:spPr>
      </p:pic>
      <p:pic>
        <p:nvPicPr>
          <p:cNvPr id="5" name="Рисунок 4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847" y="0"/>
            <a:ext cx="2627153" cy="1945408"/>
          </a:xfrm>
          <a:prstGeom prst="rect">
            <a:avLst/>
          </a:prstGeom>
        </p:spPr>
      </p:pic>
      <p:pic>
        <p:nvPicPr>
          <p:cNvPr id="6" name="Рисунок 5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912592"/>
            <a:ext cx="2627153" cy="1945408"/>
          </a:xfrm>
          <a:prstGeom prst="rect">
            <a:avLst/>
          </a:prstGeom>
        </p:spPr>
      </p:pic>
      <p:pic>
        <p:nvPicPr>
          <p:cNvPr id="7" name="Рисунок 6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847" y="4912592"/>
            <a:ext cx="2627153" cy="1945408"/>
          </a:xfrm>
          <a:prstGeom prst="rect">
            <a:avLst/>
          </a:prstGeom>
        </p:spPr>
      </p:pic>
      <p:pic>
        <p:nvPicPr>
          <p:cNvPr id="8" name="Рисунок 7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0"/>
            <a:ext cx="2627153" cy="1945408"/>
          </a:xfrm>
          <a:prstGeom prst="rect">
            <a:avLst/>
          </a:prstGeom>
        </p:spPr>
      </p:pic>
      <p:pic>
        <p:nvPicPr>
          <p:cNvPr id="9" name="Рисунок 8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4912592"/>
            <a:ext cx="2627153" cy="1945408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827584" y="476672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7596336" y="836712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4067944" y="764704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211960" y="5445224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Блок-схема: знак завершения 13"/>
          <p:cNvSpPr/>
          <p:nvPr/>
        </p:nvSpPr>
        <p:spPr>
          <a:xfrm>
            <a:off x="827584" y="5805264"/>
            <a:ext cx="986408" cy="432048"/>
          </a:xfrm>
          <a:prstGeom prst="flowChartTermina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задержка 14"/>
          <p:cNvSpPr/>
          <p:nvPr/>
        </p:nvSpPr>
        <p:spPr>
          <a:xfrm rot="5400000">
            <a:off x="7632340" y="5553236"/>
            <a:ext cx="504056" cy="1008112"/>
          </a:xfrm>
          <a:prstGeom prst="flowChartDela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depositphotos_44314337-stock-illustration-kangaroo-carto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1916832"/>
            <a:ext cx="2952327" cy="3024336"/>
          </a:xfrm>
          <a:prstGeom prst="rect">
            <a:avLst/>
          </a:prstGeom>
          <a:ln w="57150">
            <a:solidFill>
              <a:schemeClr val="accent6"/>
            </a:solidFill>
          </a:ln>
        </p:spPr>
      </p:pic>
      <p:sp>
        <p:nvSpPr>
          <p:cNvPr id="17" name="Стрелка вправо 16">
            <a:hlinkClick r:id="" action="ppaction://hlinkshowjump?jump=nextslide"/>
          </p:cNvPr>
          <p:cNvSpPr/>
          <p:nvPr/>
        </p:nvSpPr>
        <p:spPr>
          <a:xfrm>
            <a:off x="8244408" y="3429000"/>
            <a:ext cx="539552" cy="4846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0.03862 L 0.34479 -0.39144 " pathEditMode="fixed" rAng="0" ptsTypes="AA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" y="-2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5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3432"/>
            <a:ext cx="2627153" cy="1945408"/>
          </a:xfrm>
          <a:prstGeom prst="rect">
            <a:avLst/>
          </a:prstGeom>
        </p:spPr>
      </p:pic>
      <p:pic>
        <p:nvPicPr>
          <p:cNvPr id="5" name="Рисунок 4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847" y="0"/>
            <a:ext cx="2627153" cy="1945408"/>
          </a:xfrm>
          <a:prstGeom prst="rect">
            <a:avLst/>
          </a:prstGeom>
        </p:spPr>
      </p:pic>
      <p:pic>
        <p:nvPicPr>
          <p:cNvPr id="6" name="Рисунок 5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912592"/>
            <a:ext cx="2627153" cy="1945408"/>
          </a:xfrm>
          <a:prstGeom prst="rect">
            <a:avLst/>
          </a:prstGeom>
        </p:spPr>
      </p:pic>
      <p:pic>
        <p:nvPicPr>
          <p:cNvPr id="7" name="Рисунок 6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847" y="4912592"/>
            <a:ext cx="2627153" cy="1945408"/>
          </a:xfrm>
          <a:prstGeom prst="rect">
            <a:avLst/>
          </a:prstGeom>
        </p:spPr>
      </p:pic>
      <p:pic>
        <p:nvPicPr>
          <p:cNvPr id="8" name="Рисунок 7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0"/>
            <a:ext cx="2627153" cy="1945408"/>
          </a:xfrm>
          <a:prstGeom prst="rect">
            <a:avLst/>
          </a:prstGeom>
        </p:spPr>
      </p:pic>
      <p:pic>
        <p:nvPicPr>
          <p:cNvPr id="9" name="Рисунок 8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4912592"/>
            <a:ext cx="2627153" cy="1945408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827584" y="476672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7596336" y="836712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4067944" y="764704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139952" y="5445224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Блок-схема: знак завершения 13"/>
          <p:cNvSpPr/>
          <p:nvPr/>
        </p:nvSpPr>
        <p:spPr>
          <a:xfrm>
            <a:off x="827584" y="5805264"/>
            <a:ext cx="986408" cy="432048"/>
          </a:xfrm>
          <a:prstGeom prst="flowChartTermina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задержка 14"/>
          <p:cNvSpPr/>
          <p:nvPr/>
        </p:nvSpPr>
        <p:spPr>
          <a:xfrm rot="5400000">
            <a:off x="7632340" y="5553236"/>
            <a:ext cx="504056" cy="1008112"/>
          </a:xfrm>
          <a:prstGeom prst="flowChartDela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773465_sovetskie-ves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1880" y="2132856"/>
            <a:ext cx="2232248" cy="260428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7" name="Стрелка вправо 16">
            <a:hlinkClick r:id="rId7" action="ppaction://hlinksldjump"/>
          </p:cNvPr>
          <p:cNvSpPr/>
          <p:nvPr/>
        </p:nvSpPr>
        <p:spPr>
          <a:xfrm>
            <a:off x="8244408" y="3429000"/>
            <a:ext cx="539552" cy="4846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17919E-6 L -0.36632 0.3031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" y="1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5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5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3432"/>
            <a:ext cx="2627153" cy="1945408"/>
          </a:xfrm>
          <a:prstGeom prst="rect">
            <a:avLst/>
          </a:prstGeom>
        </p:spPr>
      </p:pic>
      <p:pic>
        <p:nvPicPr>
          <p:cNvPr id="5" name="Рисунок 4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847" y="0"/>
            <a:ext cx="2627153" cy="1945408"/>
          </a:xfrm>
          <a:prstGeom prst="rect">
            <a:avLst/>
          </a:prstGeom>
        </p:spPr>
      </p:pic>
      <p:pic>
        <p:nvPicPr>
          <p:cNvPr id="6" name="Рисунок 5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912592"/>
            <a:ext cx="2627153" cy="1945408"/>
          </a:xfrm>
          <a:prstGeom prst="rect">
            <a:avLst/>
          </a:prstGeom>
        </p:spPr>
      </p:pic>
      <p:pic>
        <p:nvPicPr>
          <p:cNvPr id="7" name="Рисунок 6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847" y="4912592"/>
            <a:ext cx="2627153" cy="1945408"/>
          </a:xfrm>
          <a:prstGeom prst="rect">
            <a:avLst/>
          </a:prstGeom>
        </p:spPr>
      </p:pic>
      <p:pic>
        <p:nvPicPr>
          <p:cNvPr id="8" name="Рисунок 7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0"/>
            <a:ext cx="2627153" cy="1945408"/>
          </a:xfrm>
          <a:prstGeom prst="rect">
            <a:avLst/>
          </a:prstGeom>
        </p:spPr>
      </p:pic>
      <p:pic>
        <p:nvPicPr>
          <p:cNvPr id="9" name="Рисунок 8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4912592"/>
            <a:ext cx="2627153" cy="1945408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827584" y="476672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7596336" y="836712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4067944" y="764704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211960" y="5445224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Блок-схема: знак завершения 13"/>
          <p:cNvSpPr/>
          <p:nvPr/>
        </p:nvSpPr>
        <p:spPr>
          <a:xfrm>
            <a:off x="827584" y="5805264"/>
            <a:ext cx="986408" cy="432048"/>
          </a:xfrm>
          <a:prstGeom prst="flowChartTermina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задержка 14"/>
          <p:cNvSpPr/>
          <p:nvPr/>
        </p:nvSpPr>
        <p:spPr>
          <a:xfrm rot="5400000">
            <a:off x="7632340" y="5553236"/>
            <a:ext cx="504056" cy="1008112"/>
          </a:xfrm>
          <a:prstGeom prst="flowChartDela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whee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40" y="1988840"/>
            <a:ext cx="2808312" cy="2808312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</p:spPr>
      </p:pic>
      <p:sp>
        <p:nvSpPr>
          <p:cNvPr id="17" name="Стрелка вправо 16">
            <a:hlinkClick r:id="rId7" action="ppaction://hlinksldjump"/>
          </p:cNvPr>
          <p:cNvSpPr/>
          <p:nvPr/>
        </p:nvSpPr>
        <p:spPr>
          <a:xfrm>
            <a:off x="8244408" y="3429000"/>
            <a:ext cx="539552" cy="4846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00508 L 0.00399 0.3278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5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5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3432"/>
            <a:ext cx="2627153" cy="1945408"/>
          </a:xfrm>
          <a:prstGeom prst="rect">
            <a:avLst/>
          </a:prstGeom>
        </p:spPr>
      </p:pic>
      <p:pic>
        <p:nvPicPr>
          <p:cNvPr id="5" name="Рисунок 4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847" y="0"/>
            <a:ext cx="2627153" cy="1945408"/>
          </a:xfrm>
          <a:prstGeom prst="rect">
            <a:avLst/>
          </a:prstGeom>
        </p:spPr>
      </p:pic>
      <p:pic>
        <p:nvPicPr>
          <p:cNvPr id="6" name="Рисунок 5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912592"/>
            <a:ext cx="2627153" cy="1945408"/>
          </a:xfrm>
          <a:prstGeom prst="rect">
            <a:avLst/>
          </a:prstGeom>
        </p:spPr>
      </p:pic>
      <p:pic>
        <p:nvPicPr>
          <p:cNvPr id="7" name="Рисунок 6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847" y="4912592"/>
            <a:ext cx="2627153" cy="1945408"/>
          </a:xfrm>
          <a:prstGeom prst="rect">
            <a:avLst/>
          </a:prstGeom>
        </p:spPr>
      </p:pic>
      <p:pic>
        <p:nvPicPr>
          <p:cNvPr id="8" name="Рисунок 7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0"/>
            <a:ext cx="2627153" cy="1945408"/>
          </a:xfrm>
          <a:prstGeom prst="rect">
            <a:avLst/>
          </a:prstGeom>
        </p:spPr>
      </p:pic>
      <p:pic>
        <p:nvPicPr>
          <p:cNvPr id="9" name="Рисунок 8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4912592"/>
            <a:ext cx="2627153" cy="1945408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827584" y="476672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7596336" y="836712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4067944" y="764704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211960" y="5445224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Блок-схема: знак завершения 13"/>
          <p:cNvSpPr/>
          <p:nvPr/>
        </p:nvSpPr>
        <p:spPr>
          <a:xfrm>
            <a:off x="827584" y="5805264"/>
            <a:ext cx="986408" cy="432048"/>
          </a:xfrm>
          <a:prstGeom prst="flowChartTermina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задержка 14"/>
          <p:cNvSpPr/>
          <p:nvPr/>
        </p:nvSpPr>
        <p:spPr>
          <a:xfrm rot="5400000">
            <a:off x="7632340" y="5553236"/>
            <a:ext cx="504056" cy="1008112"/>
          </a:xfrm>
          <a:prstGeom prst="flowChartDela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6ec538d64477df343ea3b10d46f77f5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1988840"/>
            <a:ext cx="2736304" cy="2803044"/>
          </a:xfrm>
          <a:prstGeom prst="rect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7" name="Стрелка вправо 16">
            <a:hlinkClick r:id="rId7" action="ppaction://hlinksldjump"/>
          </p:cNvPr>
          <p:cNvSpPr/>
          <p:nvPr/>
        </p:nvSpPr>
        <p:spPr>
          <a:xfrm>
            <a:off x="8244408" y="3429000"/>
            <a:ext cx="539552" cy="4846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83237E-6 L -0.35434 -0.3930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" y="-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5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3432"/>
            <a:ext cx="2627153" cy="1945408"/>
          </a:xfrm>
          <a:prstGeom prst="rect">
            <a:avLst/>
          </a:prstGeom>
        </p:spPr>
      </p:pic>
      <p:pic>
        <p:nvPicPr>
          <p:cNvPr id="5" name="Рисунок 4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847" y="0"/>
            <a:ext cx="2627153" cy="1945408"/>
          </a:xfrm>
          <a:prstGeom prst="rect">
            <a:avLst/>
          </a:prstGeom>
        </p:spPr>
      </p:pic>
      <p:pic>
        <p:nvPicPr>
          <p:cNvPr id="6" name="Рисунок 5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912592"/>
            <a:ext cx="2627153" cy="1945408"/>
          </a:xfrm>
          <a:prstGeom prst="rect">
            <a:avLst/>
          </a:prstGeom>
        </p:spPr>
      </p:pic>
      <p:pic>
        <p:nvPicPr>
          <p:cNvPr id="7" name="Рисунок 6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847" y="4912592"/>
            <a:ext cx="2627153" cy="1945408"/>
          </a:xfrm>
          <a:prstGeom prst="rect">
            <a:avLst/>
          </a:prstGeom>
        </p:spPr>
      </p:pic>
      <p:pic>
        <p:nvPicPr>
          <p:cNvPr id="8" name="Рисунок 7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0"/>
            <a:ext cx="2627153" cy="1945408"/>
          </a:xfrm>
          <a:prstGeom prst="rect">
            <a:avLst/>
          </a:prstGeom>
        </p:spPr>
      </p:pic>
      <p:pic>
        <p:nvPicPr>
          <p:cNvPr id="9" name="Рисунок 8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4912592"/>
            <a:ext cx="2627153" cy="1945408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827584" y="476672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7596336" y="836712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4067944" y="764704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211960" y="5445224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Блок-схема: знак завершения 13"/>
          <p:cNvSpPr/>
          <p:nvPr/>
        </p:nvSpPr>
        <p:spPr>
          <a:xfrm>
            <a:off x="827584" y="5805264"/>
            <a:ext cx="986408" cy="432048"/>
          </a:xfrm>
          <a:prstGeom prst="flowChartTermina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задержка 14"/>
          <p:cNvSpPr/>
          <p:nvPr/>
        </p:nvSpPr>
        <p:spPr>
          <a:xfrm rot="5400000">
            <a:off x="7632340" y="5553236"/>
            <a:ext cx="504056" cy="1008112"/>
          </a:xfrm>
          <a:prstGeom prst="flowChartDela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10117695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40" y="1988840"/>
            <a:ext cx="2880320" cy="288032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17" name="Стрелка вправо 16">
            <a:hlinkClick r:id="rId7" action="ppaction://hlinksldjump"/>
          </p:cNvPr>
          <p:cNvSpPr/>
          <p:nvPr/>
        </p:nvSpPr>
        <p:spPr>
          <a:xfrm>
            <a:off x="8244408" y="3429000"/>
            <a:ext cx="539552" cy="4846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10751 L 0 -0.4404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5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3432"/>
            <a:ext cx="2627153" cy="1945408"/>
          </a:xfrm>
          <a:prstGeom prst="rect">
            <a:avLst/>
          </a:prstGeom>
        </p:spPr>
      </p:pic>
      <p:pic>
        <p:nvPicPr>
          <p:cNvPr id="5" name="Рисунок 4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847" y="0"/>
            <a:ext cx="2627153" cy="1945408"/>
          </a:xfrm>
          <a:prstGeom prst="rect">
            <a:avLst/>
          </a:prstGeom>
        </p:spPr>
      </p:pic>
      <p:pic>
        <p:nvPicPr>
          <p:cNvPr id="6" name="Рисунок 5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912592"/>
            <a:ext cx="2627153" cy="1945408"/>
          </a:xfrm>
          <a:prstGeom prst="rect">
            <a:avLst/>
          </a:prstGeom>
        </p:spPr>
      </p:pic>
      <p:pic>
        <p:nvPicPr>
          <p:cNvPr id="7" name="Рисунок 6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847" y="4912592"/>
            <a:ext cx="2627153" cy="1945408"/>
          </a:xfrm>
          <a:prstGeom prst="rect">
            <a:avLst/>
          </a:prstGeom>
        </p:spPr>
      </p:pic>
      <p:pic>
        <p:nvPicPr>
          <p:cNvPr id="8" name="Рисунок 7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0"/>
            <a:ext cx="2627153" cy="1945408"/>
          </a:xfrm>
          <a:prstGeom prst="rect">
            <a:avLst/>
          </a:prstGeom>
        </p:spPr>
      </p:pic>
      <p:pic>
        <p:nvPicPr>
          <p:cNvPr id="9" name="Рисунок 8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4912592"/>
            <a:ext cx="2627153" cy="1945408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827584" y="476672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7596336" y="836712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4067944" y="764704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211960" y="5445224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Блок-схема: знак завершения 13"/>
          <p:cNvSpPr/>
          <p:nvPr/>
        </p:nvSpPr>
        <p:spPr>
          <a:xfrm>
            <a:off x="827584" y="5805264"/>
            <a:ext cx="986408" cy="432048"/>
          </a:xfrm>
          <a:prstGeom prst="flowChartTermina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задержка 14"/>
          <p:cNvSpPr/>
          <p:nvPr/>
        </p:nvSpPr>
        <p:spPr>
          <a:xfrm rot="5400000">
            <a:off x="7632340" y="5553236"/>
            <a:ext cx="504056" cy="1008112"/>
          </a:xfrm>
          <a:prstGeom prst="flowChartDela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 descr="b7abbf2c61a882d9ce6f5f97f321388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1988840"/>
            <a:ext cx="2235696" cy="2849270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</p:pic>
      <p:sp>
        <p:nvSpPr>
          <p:cNvPr id="16" name="Стрелка вправо 15">
            <a:hlinkClick r:id="rId7" action="ppaction://hlinksldjump"/>
          </p:cNvPr>
          <p:cNvSpPr/>
          <p:nvPr/>
        </p:nvSpPr>
        <p:spPr>
          <a:xfrm>
            <a:off x="8244408" y="3429000"/>
            <a:ext cx="539552" cy="4846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3954 L 0.35625 0.2934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5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5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1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900igr.net/up/datas/158445/011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l="13481" t="23971" r="51372" b="18556"/>
          <a:stretch>
            <a:fillRect/>
          </a:stretch>
        </p:blipFill>
        <p:spPr bwMode="auto">
          <a:xfrm>
            <a:off x="2195736" y="548680"/>
            <a:ext cx="4752528" cy="58285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3432"/>
            <a:ext cx="2627153" cy="1945408"/>
          </a:xfrm>
          <a:prstGeom prst="rect">
            <a:avLst/>
          </a:prstGeom>
        </p:spPr>
      </p:pic>
      <p:pic>
        <p:nvPicPr>
          <p:cNvPr id="5" name="Рисунок 4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847" y="0"/>
            <a:ext cx="2627153" cy="1945408"/>
          </a:xfrm>
          <a:prstGeom prst="rect">
            <a:avLst/>
          </a:prstGeom>
        </p:spPr>
      </p:pic>
      <p:pic>
        <p:nvPicPr>
          <p:cNvPr id="6" name="Рисунок 5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912592"/>
            <a:ext cx="2627153" cy="1945408"/>
          </a:xfrm>
          <a:prstGeom prst="rect">
            <a:avLst/>
          </a:prstGeom>
        </p:spPr>
      </p:pic>
      <p:pic>
        <p:nvPicPr>
          <p:cNvPr id="7" name="Рисунок 6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847" y="4912592"/>
            <a:ext cx="2627153" cy="1945408"/>
          </a:xfrm>
          <a:prstGeom prst="rect">
            <a:avLst/>
          </a:prstGeom>
        </p:spPr>
      </p:pic>
      <p:pic>
        <p:nvPicPr>
          <p:cNvPr id="8" name="Рисунок 7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0"/>
            <a:ext cx="2627153" cy="1945408"/>
          </a:xfrm>
          <a:prstGeom prst="rect">
            <a:avLst/>
          </a:prstGeom>
        </p:spPr>
      </p:pic>
      <p:pic>
        <p:nvPicPr>
          <p:cNvPr id="9" name="Рисунок 8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4912592"/>
            <a:ext cx="2627153" cy="1945408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827584" y="476672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7596336" y="836712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4067944" y="764704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211960" y="5445224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Блок-схема: знак завершения 13"/>
          <p:cNvSpPr/>
          <p:nvPr/>
        </p:nvSpPr>
        <p:spPr>
          <a:xfrm>
            <a:off x="827584" y="5805264"/>
            <a:ext cx="986408" cy="432048"/>
          </a:xfrm>
          <a:prstGeom prst="flowChartTermina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задержка 14"/>
          <p:cNvSpPr/>
          <p:nvPr/>
        </p:nvSpPr>
        <p:spPr>
          <a:xfrm rot="5400000">
            <a:off x="7632340" y="5553236"/>
            <a:ext cx="504056" cy="1008112"/>
          </a:xfrm>
          <a:prstGeom prst="flowChartDela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whee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87824" y="2060848"/>
            <a:ext cx="3240360" cy="2880320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</p:spPr>
      </p:pic>
      <p:sp>
        <p:nvSpPr>
          <p:cNvPr id="17" name="Стрелка вправо 16">
            <a:hlinkClick r:id="rId7" action="ppaction://hlinksldjump"/>
          </p:cNvPr>
          <p:cNvSpPr/>
          <p:nvPr/>
        </p:nvSpPr>
        <p:spPr>
          <a:xfrm>
            <a:off x="8244408" y="3429000"/>
            <a:ext cx="539552" cy="4846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00508 L 0.00399 0.3278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5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5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3432"/>
            <a:ext cx="2627153" cy="1945408"/>
          </a:xfrm>
          <a:prstGeom prst="rect">
            <a:avLst/>
          </a:prstGeom>
        </p:spPr>
      </p:pic>
      <p:pic>
        <p:nvPicPr>
          <p:cNvPr id="5" name="Рисунок 4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847" y="0"/>
            <a:ext cx="2627153" cy="1945408"/>
          </a:xfrm>
          <a:prstGeom prst="rect">
            <a:avLst/>
          </a:prstGeom>
        </p:spPr>
      </p:pic>
      <p:pic>
        <p:nvPicPr>
          <p:cNvPr id="6" name="Рисунок 5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912592"/>
            <a:ext cx="2627153" cy="1945408"/>
          </a:xfrm>
          <a:prstGeom prst="rect">
            <a:avLst/>
          </a:prstGeom>
        </p:spPr>
      </p:pic>
      <p:pic>
        <p:nvPicPr>
          <p:cNvPr id="7" name="Рисунок 6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847" y="4912592"/>
            <a:ext cx="2627153" cy="1945408"/>
          </a:xfrm>
          <a:prstGeom prst="rect">
            <a:avLst/>
          </a:prstGeom>
        </p:spPr>
      </p:pic>
      <p:pic>
        <p:nvPicPr>
          <p:cNvPr id="8" name="Рисунок 7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0"/>
            <a:ext cx="2627153" cy="1945408"/>
          </a:xfrm>
          <a:prstGeom prst="rect">
            <a:avLst/>
          </a:prstGeom>
        </p:spPr>
      </p:pic>
      <p:pic>
        <p:nvPicPr>
          <p:cNvPr id="9" name="Рисунок 8" descr="10_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4912592"/>
            <a:ext cx="2627153" cy="1945408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827584" y="476672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7596336" y="836712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4067944" y="764704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211960" y="5445224"/>
            <a:ext cx="720080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Блок-схема: знак завершения 13"/>
          <p:cNvSpPr/>
          <p:nvPr/>
        </p:nvSpPr>
        <p:spPr>
          <a:xfrm>
            <a:off x="827584" y="5805264"/>
            <a:ext cx="986408" cy="432048"/>
          </a:xfrm>
          <a:prstGeom prst="flowChartTermina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задержка 14"/>
          <p:cNvSpPr/>
          <p:nvPr/>
        </p:nvSpPr>
        <p:spPr>
          <a:xfrm rot="5400000">
            <a:off x="7632340" y="5553236"/>
            <a:ext cx="504056" cy="1008112"/>
          </a:xfrm>
          <a:prstGeom prst="flowChartDela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6ec538d64477df343ea3b10d46f77f5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2060849"/>
            <a:ext cx="3096344" cy="2736304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17" name="Стрелка вправо 16">
            <a:hlinkClick r:id="rId7" action="ppaction://hlinksldjump"/>
          </p:cNvPr>
          <p:cNvSpPr/>
          <p:nvPr/>
        </p:nvSpPr>
        <p:spPr>
          <a:xfrm>
            <a:off x="8244408" y="3429000"/>
            <a:ext cx="539552" cy="4846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83237E-6 L -0.35434 -0.3930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" y="-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5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komus.ru/medias/sys_master/root/h7b/h88/9305907462174.jpg"/>
          <p:cNvPicPr>
            <a:picLocks noChangeAspect="1" noChangeArrowheads="1"/>
          </p:cNvPicPr>
          <p:nvPr/>
        </p:nvPicPr>
        <p:blipFill>
          <a:blip r:embed="rId2" cstate="print"/>
          <a:srcRect l="19845" r="12116"/>
          <a:stretch>
            <a:fillRect/>
          </a:stretch>
        </p:blipFill>
        <p:spPr bwMode="auto">
          <a:xfrm>
            <a:off x="5220072" y="620688"/>
            <a:ext cx="3331562" cy="48965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komus.ru/medias/sys_master/root/h7b/h88/9305907462174.jpg"/>
          <p:cNvPicPr>
            <a:picLocks noChangeAspect="1" noChangeArrowheads="1"/>
          </p:cNvPicPr>
          <p:nvPr/>
        </p:nvPicPr>
        <p:blipFill>
          <a:blip r:embed="rId3" cstate="print"/>
          <a:srcRect l="19845" r="12116"/>
          <a:stretch>
            <a:fillRect/>
          </a:stretch>
        </p:blipFill>
        <p:spPr bwMode="auto">
          <a:xfrm>
            <a:off x="5220072" y="620688"/>
            <a:ext cx="3331562" cy="48965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91680" y="2276872"/>
            <a:ext cx="12241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15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tatic8.depositphotos.com/1000128/1054/i/950/depositphotos_10545569-stock-photo-piece-of-cheese-on-wh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5104567" cy="41764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tatic8.depositphotos.com/1000128/1054/i/950/depositphotos_10545569-stock-photo-piece-of-cheese-on-wh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12776"/>
            <a:ext cx="5104567" cy="417646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300192" y="2060848"/>
            <a:ext cx="12241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sz="15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corhelp.ru/wp-content/uploads/2015/03/Indyu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6161" y="1340768"/>
            <a:ext cx="5297839" cy="403244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corhelp.ru/wp-content/uploads/2015/03/Indyu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6161" y="1340768"/>
            <a:ext cx="5297839" cy="40324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19672" y="2132856"/>
            <a:ext cx="12241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15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obuchalka-dlya-detey.ru/wp-content/uploads/Ovoshhi-kartinki-dlya-detey-768x4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5646601" cy="34114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900igr.net/up/datas/158445/011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l="56585" t="24855" r="8931" b="19440"/>
          <a:stretch>
            <a:fillRect/>
          </a:stretch>
        </p:blipFill>
        <p:spPr bwMode="auto">
          <a:xfrm>
            <a:off x="2339752" y="548680"/>
            <a:ext cx="4754814" cy="57606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obuchalka-dlya-detey.ru/wp-content/uploads/Ovoshhi-kartinki-dlya-detey-768x4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5646601" cy="341148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76256" y="1988840"/>
            <a:ext cx="12241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15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ikolnye-kartinki.ru/img/picture/Nov/03/2f7efc784121d6d780fc8ac1c04023ca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412776"/>
            <a:ext cx="5000926" cy="352839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ikolnye-kartinki.ru/img/picture/Nov/03/2f7efc784121d6d780fc8ac1c04023ca/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412776"/>
            <a:ext cx="5000926" cy="352839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91680" y="1988840"/>
            <a:ext cx="12241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15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imgt.taimienphi.vn/cf/Images/ntt/2014/7/long-ghep-hinh-anh-khoi-lua-vao-toa-nha-bang-photoshop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08720"/>
            <a:ext cx="4029075" cy="532859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imgt.taimienphi.vn/cf/Images/ntt/2014/7/long-ghep-hinh-anh-khoi-lua-vao-toa-nha-bang-photoshop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836712"/>
            <a:ext cx="4029075" cy="532859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56176" y="2060848"/>
            <a:ext cx="12241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sz="15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imenno.ru/wp-content/uploads/2015/01/e%60skim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6067" y="1340768"/>
            <a:ext cx="6387933" cy="37890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imenno.ru/wp-content/uploads/2015/01/e%60skim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6067" y="1340768"/>
            <a:ext cx="6387933" cy="378904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87624" y="1988840"/>
            <a:ext cx="12241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15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tehnomarket-ural.ru/images/technomarket/pp/1520358066_724_128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5730980" cy="381916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tehnomarket-ural.ru/images/technomarket/pp/1520358066_724_128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5730980" cy="381916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300192" y="2060848"/>
            <a:ext cx="12241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15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simplepleasuresforspecialseniors.com/wp-content/uploads/2008/08/buy_oran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980728"/>
            <a:ext cx="4608512" cy="46085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900igr.net/up/datas/158445/011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l="9838" t="19550" r="5901" b="13251"/>
          <a:stretch>
            <a:fillRect/>
          </a:stretch>
        </p:blipFill>
        <p:spPr bwMode="auto">
          <a:xfrm>
            <a:off x="-5517" y="620688"/>
            <a:ext cx="9149517" cy="54726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simplepleasuresforspecialseniors.com/wp-content/uploads/2008/08/buy_oran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980728"/>
            <a:ext cx="4608512" cy="460851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19672" y="1988840"/>
            <a:ext cx="12241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15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2 (1).jpg"/>
          <p:cNvPicPr>
            <a:picLocks noChangeAspect="1"/>
          </p:cNvPicPr>
          <p:nvPr/>
        </p:nvPicPr>
        <p:blipFill>
          <a:blip r:embed="rId3" cstate="print"/>
          <a:srcRect l="10176" t="35300" r="5113" b="8001"/>
          <a:stretch>
            <a:fillRect/>
          </a:stretch>
        </p:blipFill>
        <p:spPr>
          <a:xfrm>
            <a:off x="0" y="1268760"/>
            <a:ext cx="9144000" cy="45902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2 (3).jpg"/>
          <p:cNvPicPr>
            <a:picLocks noChangeAspect="1"/>
          </p:cNvPicPr>
          <p:nvPr/>
        </p:nvPicPr>
        <p:blipFill>
          <a:blip r:embed="rId3" cstate="print"/>
          <a:srcRect l="3538" t="34250" r="1963" b="13251"/>
          <a:stretch>
            <a:fillRect/>
          </a:stretch>
        </p:blipFill>
        <p:spPr>
          <a:xfrm>
            <a:off x="0" y="1484784"/>
            <a:ext cx="9144001" cy="381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12160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31840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Ы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80312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47664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трелка вниз 8">
            <a:hlinkClick r:id="" action="ppaction://hlinkshowjump?jump=nextslide"/>
          </p:cNvPr>
          <p:cNvSpPr/>
          <p:nvPr/>
        </p:nvSpPr>
        <p:spPr>
          <a:xfrm>
            <a:off x="8388424" y="6237312"/>
            <a:ext cx="484632" cy="4743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4067944" y="692696"/>
            <a:ext cx="1008112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" name="Рисунок 9" descr="Рисунок1.png"/>
          <p:cNvPicPr>
            <a:picLocks noChangeAspect="1"/>
          </p:cNvPicPr>
          <p:nvPr/>
        </p:nvPicPr>
        <p:blipFill>
          <a:blip r:embed="rId3" cstate="print"/>
          <a:srcRect l="22222" t="20895" r="19444"/>
          <a:stretch>
            <a:fillRect/>
          </a:stretch>
        </p:blipFill>
        <p:spPr>
          <a:xfrm>
            <a:off x="4644008" y="2708920"/>
            <a:ext cx="1512168" cy="163560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69533E-6 L -0.09045 -0.3391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" y="-17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1026_220322.jpg"/>
          <p:cNvPicPr>
            <a:picLocks noChangeAspect="1"/>
          </p:cNvPicPr>
          <p:nvPr/>
        </p:nvPicPr>
        <p:blipFill>
          <a:blip r:embed="rId3" cstate="print"/>
          <a:srcRect l="11764" t="29000" r="20261" b="18501"/>
          <a:stretch>
            <a:fillRect/>
          </a:stretch>
        </p:blipFill>
        <p:spPr>
          <a:xfrm>
            <a:off x="1835696" y="548680"/>
            <a:ext cx="5472608" cy="5760640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узел 1"/>
          <p:cNvSpPr/>
          <p:nvPr/>
        </p:nvSpPr>
        <p:spPr>
          <a:xfrm>
            <a:off x="4355976" y="1052736"/>
            <a:ext cx="432048" cy="43204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Ы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00192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Рисунок2.png"/>
          <p:cNvPicPr>
            <a:picLocks noChangeAspect="1"/>
          </p:cNvPicPr>
          <p:nvPr/>
        </p:nvPicPr>
        <p:blipFill>
          <a:blip r:embed="rId3" cstate="print"/>
          <a:srcRect l="17717" t="15097" r="14502"/>
          <a:stretch>
            <a:fillRect/>
          </a:stretch>
        </p:blipFill>
        <p:spPr>
          <a:xfrm>
            <a:off x="7631832" y="2708920"/>
            <a:ext cx="1512168" cy="1619858"/>
          </a:xfrm>
          <a:prstGeom prst="rect">
            <a:avLst/>
          </a:prstGeom>
        </p:spPr>
      </p:pic>
      <p:sp>
        <p:nvSpPr>
          <p:cNvPr id="10" name="Стрелка вниз 9">
            <a:hlinkClick r:id="" action="ppaction://hlinkshowjump?jump=nextslide"/>
          </p:cNvPr>
          <p:cNvSpPr/>
          <p:nvPr/>
        </p:nvSpPr>
        <p:spPr>
          <a:xfrm>
            <a:off x="8388424" y="6237312"/>
            <a:ext cx="484632" cy="4743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-0.37014 -0.2965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" y="-14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1026_220407.jpg"/>
          <p:cNvPicPr>
            <a:picLocks noChangeAspect="1"/>
          </p:cNvPicPr>
          <p:nvPr/>
        </p:nvPicPr>
        <p:blipFill>
          <a:blip r:embed="rId3" cstate="print">
            <a:lum bright="30000" contrast="20000"/>
          </a:blip>
          <a:srcRect l="18845" t="21650" r="21677" b="12201"/>
          <a:stretch>
            <a:fillRect/>
          </a:stretch>
        </p:blipFill>
        <p:spPr>
          <a:xfrm>
            <a:off x="2555776" y="548680"/>
            <a:ext cx="3888432" cy="5688632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4067944" y="980728"/>
            <a:ext cx="986408" cy="4320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6136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Ы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08304" y="2708920"/>
            <a:ext cx="1512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Рисунок3.png"/>
          <p:cNvPicPr>
            <a:picLocks noChangeAspect="1"/>
          </p:cNvPicPr>
          <p:nvPr/>
        </p:nvPicPr>
        <p:blipFill>
          <a:blip r:embed="rId3" cstate="print"/>
          <a:srcRect l="21423" t="15097" r="20428"/>
          <a:stretch>
            <a:fillRect/>
          </a:stretch>
        </p:blipFill>
        <p:spPr>
          <a:xfrm>
            <a:off x="4427984" y="2708920"/>
            <a:ext cx="1368152" cy="1619858"/>
          </a:xfrm>
          <a:prstGeom prst="rect">
            <a:avLst/>
          </a:prstGeom>
        </p:spPr>
      </p:pic>
      <p:sp>
        <p:nvSpPr>
          <p:cNvPr id="10" name="Стрелка вниз 9">
            <a:hlinkClick r:id="" action="ppaction://hlinkshowjump?jump=nextslide"/>
          </p:cNvPr>
          <p:cNvSpPr/>
          <p:nvPr/>
        </p:nvSpPr>
        <p:spPr>
          <a:xfrm>
            <a:off x="8388424" y="6237312"/>
            <a:ext cx="484632" cy="4743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05781 -0.3280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-16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1026_220612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l="17429" t="25850" r="16013" b="13251"/>
          <a:stretch>
            <a:fillRect/>
          </a:stretch>
        </p:blipFill>
        <p:spPr>
          <a:xfrm>
            <a:off x="2267744" y="476672"/>
            <a:ext cx="4608512" cy="5831116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square" lIns="91440" tIns="45720" rIns="91440" bIns="45720">
        <a:spAutoFit/>
      </a:bodyPr>
      <a:lstStyle>
        <a:defPPr algn="ctr">
          <a:defRPr sz="9600" b="1" dirty="0" smtClean="0">
            <a:ln w="18000">
              <a:solidFill>
                <a:schemeClr val="accent2">
                  <a:satMod val="140000"/>
                </a:schemeClr>
              </a:solidFill>
              <a:prstDash val="solid"/>
              <a:miter lim="800000"/>
            </a:ln>
            <a:solidFill>
              <a:srgbClr val="FF0000"/>
            </a:solidFill>
            <a:latin typeface="Arial" pitchFamily="34" charset="0"/>
            <a:cs typeface="Arial" pitchFamily="34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2213</TotalTime>
  <Words>1025</Words>
  <Application>Microsoft Office PowerPoint</Application>
  <PresentationFormat>Экран (4:3)</PresentationFormat>
  <Paragraphs>348</Paragraphs>
  <Slides>115</Slides>
  <Notes>74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115</vt:i4>
      </vt:variant>
    </vt:vector>
  </HeadingPairs>
  <TitlesOfParts>
    <vt:vector size="116" baseType="lpstr">
      <vt:lpstr>Тема Office</vt:lpstr>
      <vt:lpstr>«Куйгорож в гостях                                               у гласных звуков»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273</cp:revision>
  <dcterms:created xsi:type="dcterms:W3CDTF">2018-10-24T20:39:03Z</dcterms:created>
  <dcterms:modified xsi:type="dcterms:W3CDTF">2018-11-19T18:40:58Z</dcterms:modified>
</cp:coreProperties>
</file>