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20" r:id="rId17"/>
    <p:sldId id="272" r:id="rId18"/>
    <p:sldId id="273" r:id="rId19"/>
    <p:sldId id="318" r:id="rId20"/>
    <p:sldId id="280" r:id="rId21"/>
    <p:sldId id="281" r:id="rId22"/>
    <p:sldId id="282" r:id="rId23"/>
    <p:sldId id="283" r:id="rId24"/>
    <p:sldId id="287" r:id="rId25"/>
    <p:sldId id="288" r:id="rId26"/>
    <p:sldId id="284" r:id="rId27"/>
    <p:sldId id="286" r:id="rId28"/>
    <p:sldId id="289" r:id="rId29"/>
    <p:sldId id="292" r:id="rId30"/>
    <p:sldId id="293" r:id="rId31"/>
    <p:sldId id="291" r:id="rId32"/>
    <p:sldId id="294" r:id="rId33"/>
    <p:sldId id="295" r:id="rId34"/>
    <p:sldId id="303" r:id="rId35"/>
    <p:sldId id="302" r:id="rId36"/>
    <p:sldId id="301" r:id="rId37"/>
    <p:sldId id="300" r:id="rId38"/>
    <p:sldId id="299" r:id="rId39"/>
    <p:sldId id="298" r:id="rId40"/>
    <p:sldId id="297" r:id="rId41"/>
    <p:sldId id="296" r:id="rId42"/>
    <p:sldId id="307" r:id="rId43"/>
    <p:sldId id="305" r:id="rId44"/>
    <p:sldId id="304" r:id="rId45"/>
    <p:sldId id="308" r:id="rId46"/>
    <p:sldId id="311" r:id="rId47"/>
    <p:sldId id="317" r:id="rId48"/>
    <p:sldId id="310" r:id="rId49"/>
    <p:sldId id="313" r:id="rId50"/>
    <p:sldId id="319" r:id="rId51"/>
    <p:sldId id="312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72400" cy="792087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  <a:latin typeface="Bookman Old Style" pitchFamily="18" charset="0"/>
              </a:rPr>
              <a:t>МИНИСТЕРСТВО ОБРАЗОВАНИЯ РМ</a:t>
            </a:r>
            <a:endParaRPr lang="en-US" sz="2000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6400800" cy="1728192"/>
          </a:xfrm>
        </p:spPr>
        <p:txBody>
          <a:bodyPr>
            <a:normAutofit fontScale="55000" lnSpcReduction="20000"/>
          </a:bodyPr>
          <a:lstStyle/>
          <a:p>
            <a:r>
              <a:rPr lang="ru-RU" sz="4400" i="1" dirty="0" smtClean="0">
                <a:solidFill>
                  <a:srgbClr val="002060"/>
                </a:solidFill>
                <a:latin typeface="Bookman Old Style" pitchFamily="18" charset="0"/>
              </a:rPr>
              <a:t>ПОРТФОЛИО                                                            Судаковой Натальи Павловны</a:t>
            </a:r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,               воспитателя                                                                                    муниципального автономного                     дошкольного образовательного учреждения 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      «Центр развития ребенка – детский сад №58»</a:t>
            </a:r>
          </a:p>
          <a:p>
            <a:endParaRPr lang="en-US" dirty="0"/>
          </a:p>
        </p:txBody>
      </p:sp>
      <p:pic>
        <p:nvPicPr>
          <p:cNvPr id="10245" name="Picture 5" descr="C:\Users\Gruppa 4\Downloads\IMG_20220716_214919.jpg"/>
          <p:cNvPicPr>
            <a:picLocks noChangeAspect="1" noChangeArrowheads="1"/>
          </p:cNvPicPr>
          <p:nvPr/>
        </p:nvPicPr>
        <p:blipFill>
          <a:blip r:embed="rId3" cstate="print"/>
          <a:srcRect t="16363" r="15152"/>
          <a:stretch>
            <a:fillRect/>
          </a:stretch>
        </p:blipFill>
        <p:spPr bwMode="auto">
          <a:xfrm>
            <a:off x="3131840" y="764704"/>
            <a:ext cx="2376264" cy="3096344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E:\Аттестация Судакова  22г\Новая папка\приказ регион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764704"/>
            <a:ext cx="3672408" cy="5040560"/>
          </a:xfrm>
          <a:prstGeom prst="rect">
            <a:avLst/>
          </a:prstGeom>
          <a:noFill/>
        </p:spPr>
      </p:pic>
      <p:pic>
        <p:nvPicPr>
          <p:cNvPr id="11267" name="Picture 3" descr="E:\Аттестация Судакова  22г\Новая папка\приказ регион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64704"/>
            <a:ext cx="3528392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E:\Аттестация Судакова  22г\Новая папка\доклад регион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908720"/>
            <a:ext cx="3600400" cy="5256584"/>
          </a:xfrm>
          <a:prstGeom prst="rect">
            <a:avLst/>
          </a:prstGeom>
          <a:noFill/>
        </p:spPr>
      </p:pic>
      <p:pic>
        <p:nvPicPr>
          <p:cNvPr id="4099" name="Picture 3" descr="E:\Аттестация Судакова  22г\Новая папка\справка реги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908720"/>
            <a:ext cx="3551571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000" i="1" dirty="0" smtClean="0">
                <a:solidFill>
                  <a:srgbClr val="0070C0"/>
                </a:solidFill>
                <a:latin typeface="Bookman Old Style" pitchFamily="18" charset="0"/>
              </a:rPr>
              <a:t>МУНИЦИПАЛЬНЫЙ УРОВЕНЬ:                  </a:t>
            </a:r>
            <a:r>
              <a:rPr lang="ru-RU" i="1" dirty="0" smtClean="0">
                <a:solidFill>
                  <a:srgbClr val="0070C0"/>
                </a:solidFill>
                <a:latin typeface="Bookman Old Style" pitchFamily="18" charset="0"/>
              </a:rPr>
              <a:t>«Внедрение в работу ДОО инновационных технологий по укреплению здоровья дошкольников средствами физической культуры и хореографии»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E:\Аттестация Судакова  22г\Новая папка\приказ мун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92696"/>
            <a:ext cx="3672408" cy="5472608"/>
          </a:xfrm>
          <a:prstGeom prst="rect">
            <a:avLst/>
          </a:prstGeom>
          <a:noFill/>
        </p:spPr>
      </p:pic>
      <p:pic>
        <p:nvPicPr>
          <p:cNvPr id="10243" name="Picture 3" descr="E:\Аттестация Судакова  22г\Новая папка\справка му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692696"/>
            <a:ext cx="3888432" cy="54994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E:\Аттестация Судакова  22г\Новая папка\проект мун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548680"/>
            <a:ext cx="3744416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Наставничество</a:t>
            </a:r>
            <a:endParaRPr lang="en-US" b="1" dirty="0">
              <a:latin typeface="Bookman Old Style" pitchFamily="18" charset="0"/>
            </a:endParaRPr>
          </a:p>
        </p:txBody>
      </p:sp>
      <p:pic>
        <p:nvPicPr>
          <p:cNvPr id="4" name="Picture 3" descr="E:\аттестации\аттестация Русяйкиной\Выписка школа молодого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3384376" cy="4608512"/>
          </a:xfrm>
          <a:prstGeom prst="rect">
            <a:avLst/>
          </a:prstGeom>
          <a:noFill/>
        </p:spPr>
      </p:pic>
      <p:pic>
        <p:nvPicPr>
          <p:cNvPr id="6146" name="Picture 2" descr="E:\Аттестация Судакова  22г\Новая папка\наставн прика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412776"/>
            <a:ext cx="3456384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latin typeface="Bookman Old Style" pitchFamily="18" charset="0"/>
            </a:endParaRPr>
          </a:p>
        </p:txBody>
      </p:sp>
      <p:pic>
        <p:nvPicPr>
          <p:cNvPr id="7170" name="Picture 2" descr="E:\Аттестация Судакова  22г\Новая папка\наставн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620688"/>
            <a:ext cx="3960440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lang="ru-RU" sz="4000" b="1" i="1" dirty="0" smtClean="0">
                <a:solidFill>
                  <a:srgbClr val="002060"/>
                </a:solidFill>
                <a:latin typeface="Bookman Old Style" pitchFamily="18" charset="0"/>
              </a:rPr>
              <a:t>Наличие публикаций, включая </a:t>
            </a:r>
            <a:r>
              <a:rPr lang="ru-RU" sz="4000" b="1" i="1" dirty="0" err="1" smtClean="0">
                <a:solidFill>
                  <a:srgbClr val="002060"/>
                </a:solidFill>
                <a:latin typeface="Bookman Old Style" pitchFamily="18" charset="0"/>
              </a:rPr>
              <a:t>интернет-публикации</a:t>
            </a:r>
            <a:endParaRPr lang="en-US" sz="4000" dirty="0">
              <a:latin typeface="Bookman Old Style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043608" y="1600200"/>
            <a:ext cx="7643192" cy="45259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000" i="1" dirty="0" smtClean="0">
                <a:solidFill>
                  <a:srgbClr val="0070C0"/>
                </a:solidFill>
                <a:latin typeface="Bookman Old Style" pitchFamily="18" charset="0"/>
              </a:rPr>
              <a:t>-    сборник статей «Педагогика и образование», статья «Читаем детям сказки интересно», 2019 г.;</a:t>
            </a:r>
          </a:p>
          <a:p>
            <a:pPr>
              <a:buFontTx/>
              <a:buChar char="-"/>
            </a:pPr>
            <a:r>
              <a:rPr lang="en-US" sz="2000" i="1" dirty="0" smtClean="0">
                <a:solidFill>
                  <a:srgbClr val="0070C0"/>
                </a:solidFill>
                <a:latin typeface="Bookman Old Style" pitchFamily="18" charset="0"/>
              </a:rPr>
              <a:t>nsportal.ru</a:t>
            </a:r>
            <a:r>
              <a:rPr lang="ru-RU" sz="2000" i="1" dirty="0" smtClean="0">
                <a:solidFill>
                  <a:srgbClr val="0070C0"/>
                </a:solidFill>
                <a:latin typeface="Bookman Old Style" pitchFamily="18" charset="0"/>
              </a:rPr>
              <a:t>, консультация «Сенсорное развитие детей, 2018 г.;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0070C0"/>
                </a:solidFill>
                <a:latin typeface="Bookman Old Style" pitchFamily="18" charset="0"/>
              </a:rPr>
              <a:t>ОБРУ.РФ, сборник «Образование сегодня: эффективные методики и технологии», статья «Развитие продуктивной деятельности в старшей группе ДОО», 2020 г.;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0070C0"/>
                </a:solidFill>
                <a:latin typeface="Bookman Old Style" pitchFamily="18" charset="0"/>
              </a:rPr>
              <a:t>сборник «Актуальные проблемы совершенствования современного образования», статья «Опыт, внедрение технологий ТРИЗ в повседневную работу воспитателя старшей группы детского сада», 2021 г.;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0070C0"/>
                </a:solidFill>
                <a:latin typeface="Bookman Old Style" pitchFamily="18" charset="0"/>
              </a:rPr>
              <a:t>сборник «Поликультурное образование: опыт и перспективы», статья «Нравственно-патриотическое воспитание старших дошкольников в контексте поликультурного образования», 2022 г.;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0070C0"/>
                </a:solidFill>
                <a:latin typeface="Bookman Old Style" pitchFamily="18" charset="0"/>
              </a:rPr>
              <a:t>электронный сборник «Лучшие практики Республики Мордовия», статья «Игровая деятельность как средство развития речи детей дошкольного возраста, 2019 г.</a:t>
            </a:r>
          </a:p>
          <a:p>
            <a:pPr>
              <a:buFontTx/>
              <a:buChar char="-"/>
            </a:pPr>
            <a:endParaRPr lang="en-US" sz="2000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94122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70C0"/>
                </a:solidFill>
                <a:latin typeface="Bookman Old Style" pitchFamily="18" charset="0"/>
              </a:rPr>
              <a:t>Международный уровень</a:t>
            </a:r>
            <a:endParaRPr lang="en-US" sz="3600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7" name="Picture 2" descr="C:\Users\Gruppa 4\Desktop\Аттестация Судакова  22г\грант судаковой\на печать 2\все печатать\f2bb8fd92706c59a6e7f37742ea6a5d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556792"/>
            <a:ext cx="6120680" cy="4176464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763688" y="1600201"/>
            <a:ext cx="6923112" cy="398904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70C0"/>
                </a:solidFill>
                <a:latin typeface="Bookman Old Style" pitchFamily="18" charset="0"/>
              </a:rPr>
              <a:t>Всероссийский уровень</a:t>
            </a:r>
            <a:endParaRPr lang="en-US" sz="3600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11" name="Picture 2" descr="C:\Users\Gruppa 4\Desktop\Аттестация Судакова  22г\судакова\svidetelstvo-3449580-222332 (2)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2"/>
            <a:ext cx="2448216" cy="3603741"/>
          </a:xfrm>
          <a:prstGeom prst="rect">
            <a:avLst/>
          </a:prstGeom>
          <a:noFill/>
        </p:spPr>
      </p:pic>
      <p:pic>
        <p:nvPicPr>
          <p:cNvPr id="12" name="Picture 4" descr="C:\Users\Gruppa 4\Downloads\diplom_110103 (1)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564904"/>
            <a:ext cx="2547275" cy="3528392"/>
          </a:xfrm>
          <a:prstGeom prst="rect">
            <a:avLst/>
          </a:prstGeom>
          <a:noFill/>
        </p:spPr>
      </p:pic>
      <p:pic>
        <p:nvPicPr>
          <p:cNvPr id="13" name="Picture 3" descr="C:\Users\Gruppa 4\Desktop\Аттестация Судакова  22г\судакова\загружено 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212976"/>
            <a:ext cx="2664296" cy="35139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6480720" cy="4946104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20000"/>
              </a:lnSpc>
            </a:pPr>
            <a:r>
              <a:rPr lang="ru-RU" sz="8000" i="1" dirty="0" smtClean="0">
                <a:solidFill>
                  <a:srgbClr val="002060"/>
                </a:solidFill>
                <a:latin typeface="Bookman Old Style" pitchFamily="18" charset="0"/>
              </a:rPr>
              <a:t>Дата рождения: 14.07.1982 г.</a:t>
            </a:r>
          </a:p>
          <a:p>
            <a:pPr algn="l">
              <a:lnSpc>
                <a:spcPct val="120000"/>
              </a:lnSpc>
            </a:pPr>
            <a:r>
              <a:rPr lang="ru-RU" sz="8000" i="1" dirty="0" smtClean="0">
                <a:solidFill>
                  <a:srgbClr val="002060"/>
                </a:solidFill>
                <a:latin typeface="Bookman Old Style" pitchFamily="18" charset="0"/>
              </a:rPr>
              <a:t>Профессиональное </a:t>
            </a:r>
            <a:r>
              <a:rPr lang="ru-RU" sz="8000" i="1" dirty="0" err="1" smtClean="0">
                <a:solidFill>
                  <a:srgbClr val="002060"/>
                </a:solidFill>
                <a:latin typeface="Bookman Old Style" pitchFamily="18" charset="0"/>
              </a:rPr>
              <a:t>образование:ГОУ</a:t>
            </a:r>
            <a:r>
              <a:rPr lang="ru-RU" sz="8000" i="1" dirty="0" smtClean="0">
                <a:solidFill>
                  <a:srgbClr val="002060"/>
                </a:solidFill>
                <a:latin typeface="Bookman Old Style" pitchFamily="18" charset="0"/>
              </a:rPr>
              <a:t> ВПО «Мордовский государственный педагогический институт им. М. Е. </a:t>
            </a:r>
            <a:r>
              <a:rPr lang="ru-RU" sz="8000" i="1" dirty="0" err="1" smtClean="0">
                <a:solidFill>
                  <a:srgbClr val="002060"/>
                </a:solidFill>
                <a:latin typeface="Bookman Old Style" pitchFamily="18" charset="0"/>
              </a:rPr>
              <a:t>Евсевьева</a:t>
            </a:r>
            <a:r>
              <a:rPr lang="ru-RU" sz="8000" i="1" dirty="0" smtClean="0">
                <a:solidFill>
                  <a:srgbClr val="002060"/>
                </a:solidFill>
                <a:latin typeface="Bookman Old Style" pitchFamily="18" charset="0"/>
              </a:rPr>
              <a:t>»</a:t>
            </a:r>
          </a:p>
          <a:p>
            <a:pPr algn="l">
              <a:lnSpc>
                <a:spcPct val="120000"/>
              </a:lnSpc>
            </a:pPr>
            <a:r>
              <a:rPr lang="ru-RU" sz="8000" i="1" dirty="0" smtClean="0">
                <a:solidFill>
                  <a:srgbClr val="002060"/>
                </a:solidFill>
                <a:latin typeface="Bookman Old Style" pitchFamily="18" charset="0"/>
              </a:rPr>
              <a:t>Специальность: «Филология. Русский язык и литература»</a:t>
            </a:r>
          </a:p>
          <a:p>
            <a:pPr algn="l">
              <a:lnSpc>
                <a:spcPct val="120000"/>
              </a:lnSpc>
            </a:pPr>
            <a:r>
              <a:rPr lang="ru-RU" sz="8000" i="1" dirty="0" smtClean="0">
                <a:solidFill>
                  <a:srgbClr val="002060"/>
                </a:solidFill>
                <a:latin typeface="Bookman Old Style" pitchFamily="18" charset="0"/>
              </a:rPr>
              <a:t>Квалификация: « </a:t>
            </a:r>
            <a:r>
              <a:rPr lang="ru-RU" sz="8000" i="1" dirty="0" err="1" smtClean="0">
                <a:solidFill>
                  <a:srgbClr val="002060"/>
                </a:solidFill>
                <a:latin typeface="Bookman Old Style" pitchFamily="18" charset="0"/>
              </a:rPr>
              <a:t>Учительрусского</a:t>
            </a:r>
            <a:r>
              <a:rPr lang="ru-RU" sz="8000" i="1" dirty="0" smtClean="0">
                <a:solidFill>
                  <a:srgbClr val="002060"/>
                </a:solidFill>
                <a:latin typeface="Bookman Old Style" pitchFamily="18" charset="0"/>
              </a:rPr>
              <a:t> языка и литературы»</a:t>
            </a:r>
          </a:p>
          <a:p>
            <a:pPr algn="l">
              <a:lnSpc>
                <a:spcPct val="120000"/>
              </a:lnSpc>
            </a:pPr>
            <a:r>
              <a:rPr lang="ru-RU" sz="8000" i="1" dirty="0" smtClean="0">
                <a:solidFill>
                  <a:srgbClr val="002060"/>
                </a:solidFill>
                <a:latin typeface="Bookman Old Style" pitchFamily="18" charset="0"/>
              </a:rPr>
              <a:t>Диплом: ВСБ № 0820585	</a:t>
            </a:r>
          </a:p>
          <a:p>
            <a:pPr algn="l">
              <a:lnSpc>
                <a:spcPct val="120000"/>
              </a:lnSpc>
            </a:pPr>
            <a:r>
              <a:rPr lang="ru-RU" sz="8000" i="1" dirty="0" smtClean="0">
                <a:solidFill>
                  <a:srgbClr val="002060"/>
                </a:solidFill>
                <a:latin typeface="Bookman Old Style" pitchFamily="18" charset="0"/>
              </a:rPr>
              <a:t>Дата выдачи: 23 июня 2004 г.</a:t>
            </a:r>
          </a:p>
          <a:p>
            <a:pPr algn="l">
              <a:lnSpc>
                <a:spcPct val="120000"/>
              </a:lnSpc>
            </a:pPr>
            <a:r>
              <a:rPr lang="ru-RU" sz="8000" i="1" dirty="0" smtClean="0">
                <a:solidFill>
                  <a:srgbClr val="002060"/>
                </a:solidFill>
                <a:latin typeface="Bookman Old Style" pitchFamily="18" charset="0"/>
              </a:rPr>
              <a:t>Общий трудовой стаж: 12 лет</a:t>
            </a:r>
          </a:p>
          <a:p>
            <a:pPr algn="l">
              <a:lnSpc>
                <a:spcPct val="120000"/>
              </a:lnSpc>
            </a:pPr>
            <a:r>
              <a:rPr lang="ru-RU" sz="8000" i="1" dirty="0" smtClean="0">
                <a:solidFill>
                  <a:srgbClr val="002060"/>
                </a:solidFill>
                <a:latin typeface="Bookman Old Style" pitchFamily="18" charset="0"/>
              </a:rPr>
              <a:t>Стаж педагогической работы (по специальности): 10 лет</a:t>
            </a:r>
          </a:p>
          <a:p>
            <a:pPr algn="l">
              <a:lnSpc>
                <a:spcPct val="120000"/>
              </a:lnSpc>
            </a:pPr>
            <a:r>
              <a:rPr lang="ru-RU" sz="8000" i="1" dirty="0" smtClean="0">
                <a:solidFill>
                  <a:srgbClr val="002060"/>
                </a:solidFill>
                <a:latin typeface="Bookman Old Style" pitchFamily="18" charset="0"/>
              </a:rPr>
              <a:t>Наличие квалификационной категории: высшая</a:t>
            </a:r>
          </a:p>
          <a:p>
            <a:pPr algn="l">
              <a:lnSpc>
                <a:spcPct val="120000"/>
              </a:lnSpc>
            </a:pPr>
            <a:r>
              <a:rPr lang="ru-RU" sz="8000" i="1" dirty="0" smtClean="0">
                <a:solidFill>
                  <a:srgbClr val="002060"/>
                </a:solidFill>
                <a:latin typeface="Bookman Old Style" pitchFamily="18" charset="0"/>
              </a:rPr>
              <a:t>Дата последней аттестации: 29.11.2017 г.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Gruppa 4\Desktop\shablon-otkrytka-zagotovka-listia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70C0"/>
                </a:solidFill>
                <a:latin typeface="Bookman Old Style" pitchFamily="18" charset="0"/>
              </a:rPr>
              <a:t>Муниципальный уровень</a:t>
            </a:r>
            <a:endParaRPr lang="en-US" sz="3600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4098" name="Picture 2" descr="C:\Users\Gruppa 4\Desktop\сборник стате_page-00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916832"/>
            <a:ext cx="2719769" cy="3888432"/>
          </a:xfrm>
          <a:prstGeom prst="rect">
            <a:avLst/>
          </a:prstGeom>
          <a:noFill/>
        </p:spPr>
      </p:pic>
      <p:pic>
        <p:nvPicPr>
          <p:cNvPr id="4099" name="Picture 3" descr="C:\Users\Gruppa 4\Desktop\сборник стате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916832"/>
            <a:ext cx="2800340" cy="3960440"/>
          </a:xfrm>
          <a:prstGeom prst="rect">
            <a:avLst/>
          </a:prstGeom>
          <a:noFill/>
        </p:spPr>
      </p:pic>
      <p:pic>
        <p:nvPicPr>
          <p:cNvPr id="4100" name="Picture 4" descr="C:\Users\Gruppa 4\Desktop\сборник стате_page-02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7253" y="1916832"/>
            <a:ext cx="2833219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Gruppa 4\Downloads\Судакова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04664"/>
            <a:ext cx="3888432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shablon-otkrytka-zagotovka-listia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Результаты участия обучающихся в:                           выставках, турнирах, соревнованиях, акциях, фестивалях, конкурсах</a:t>
            </a:r>
            <a:endParaRPr lang="en-US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E:\Аттестация Судакова  22г\Новая папка\конкурс дети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980728"/>
            <a:ext cx="3416229" cy="4741987"/>
          </a:xfrm>
          <a:prstGeom prst="rect">
            <a:avLst/>
          </a:prstGeom>
          <a:noFill/>
        </p:spPr>
      </p:pic>
      <p:pic>
        <p:nvPicPr>
          <p:cNvPr id="5123" name="Picture 3" descr="E:\Аттестация Судакова  22г\Новая папка\конкурс дети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80728"/>
            <a:ext cx="3309374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70C0"/>
                </a:solidFill>
                <a:latin typeface="Bookman Old Style" pitchFamily="18" charset="0"/>
              </a:rPr>
              <a:t>Всероссийский уровень</a:t>
            </a:r>
            <a:endParaRPr lang="en-US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8194" name="Picture 2" descr="C:\Users\Gruppa 4\Desktop\Аттестация Судакова  22г\грант судаковой\конкурсы дети\4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2880320" cy="4032448"/>
          </a:xfrm>
          <a:prstGeom prst="rect">
            <a:avLst/>
          </a:prstGeom>
          <a:noFill/>
        </p:spPr>
      </p:pic>
      <p:pic>
        <p:nvPicPr>
          <p:cNvPr id="8195" name="Picture 3" descr="C:\Users\Gruppa 4\Desktop\Аттестация Судакова  22г\грант судаковой\конкурсы дети\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348880"/>
            <a:ext cx="3005232" cy="4248472"/>
          </a:xfrm>
          <a:prstGeom prst="rect">
            <a:avLst/>
          </a:prstGeom>
          <a:noFill/>
        </p:spPr>
      </p:pic>
      <p:pic>
        <p:nvPicPr>
          <p:cNvPr id="6" name="Picture 6" descr="C:\Users\Gruppa 4\Desktop\Аттестация Судакова  22г\грант судаковой\для гранта\7 группа\pishkova-aleksandra68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5566" y="1782864"/>
            <a:ext cx="2664296" cy="3933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70C0"/>
                </a:solidFill>
                <a:latin typeface="Bookman Old Style" pitchFamily="18" charset="0"/>
              </a:rPr>
              <a:t>Региональный уровень</a:t>
            </a:r>
            <a:endParaRPr lang="en-US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9218" name="Picture 2" descr="C:\Users\Gruppa 4\Desktop\Аттестация Судакова  22г\грант судаковой\конкурсы дети\8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2664296" cy="3600400"/>
          </a:xfrm>
          <a:prstGeom prst="rect">
            <a:avLst/>
          </a:prstGeom>
          <a:noFill/>
        </p:spPr>
      </p:pic>
      <p:pic>
        <p:nvPicPr>
          <p:cNvPr id="9219" name="Picture 3" descr="C:\Users\Gruppa 4\Desktop\Аттестация Судакова  22г\грант судаковой\конкурсы дети\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564904"/>
            <a:ext cx="2922730" cy="4131840"/>
          </a:xfrm>
          <a:prstGeom prst="rect">
            <a:avLst/>
          </a:prstGeom>
          <a:noFill/>
        </p:spPr>
      </p:pic>
      <p:pic>
        <p:nvPicPr>
          <p:cNvPr id="6" name="Picture 2" descr="C:\Users\Gruppa 4\Desktop\Аттестация Судакова  22г\грант судаковой\для гранта\7 группа\55179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060848"/>
            <a:ext cx="2664296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70C0"/>
                </a:solidFill>
                <a:latin typeface="Bookman Old Style" pitchFamily="18" charset="0"/>
              </a:rPr>
              <a:t>Муниципальный уровень</a:t>
            </a:r>
            <a:endParaRPr lang="en-US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6146" name="Picture 2" descr="C:\Users\Gruppa 4\Desktop\Аттестация Судакова  22г\подгот гр 7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4392488" cy="2839856"/>
          </a:xfrm>
          <a:prstGeom prst="rect">
            <a:avLst/>
          </a:prstGeom>
          <a:noFill/>
        </p:spPr>
      </p:pic>
      <p:pic>
        <p:nvPicPr>
          <p:cNvPr id="6147" name="Picture 3" descr="C:\Users\Gruppa 4\Desktop\Аттестация Судакова  22г\грант судаковой\для гранта\7 группа\Судакова баринова Матве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73016"/>
            <a:ext cx="4248472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C:\Users\Gruppa 4\Desktop\Аттестация Судакова  22г\грант судаковой\для гранта\7 группа\IMG_586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573016"/>
            <a:ext cx="4248472" cy="3024336"/>
          </a:xfrm>
          <a:prstGeom prst="rect">
            <a:avLst/>
          </a:prstGeom>
          <a:noFill/>
        </p:spPr>
      </p:pic>
      <p:pic>
        <p:nvPicPr>
          <p:cNvPr id="5" name="Picture 4" descr="C:\Users\Gruppa 4\Desktop\Аттестация Судакова  22г\грант судаковой\для гранта\7 группа\IMG_58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60648"/>
            <a:ext cx="4104456" cy="2880320"/>
          </a:xfrm>
          <a:prstGeom prst="rect">
            <a:avLst/>
          </a:prstGeom>
          <a:noFill/>
        </p:spPr>
      </p:pic>
      <p:pic>
        <p:nvPicPr>
          <p:cNvPr id="6" name="Picture 3" descr="C:\Users\Gruppa 4\Desktop\Аттестация Судакова  22г\грант судаковой\для гранта\7 группа\IMG_58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60648"/>
            <a:ext cx="3960440" cy="2893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shablon-otkrytka-zagotovka-listia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65618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Наличие авторских программ, методических пособий</a:t>
            </a:r>
            <a:endParaRPr lang="en-US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shablon-otkrytka-zagotovka-listia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  <a:t> </a:t>
            </a:r>
            <a:b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en-US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512167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Представление инновационного педагогического опыта</a:t>
            </a:r>
            <a:endParaRPr lang="en-US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420888"/>
            <a:ext cx="7560840" cy="3217912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0070C0"/>
                </a:solidFill>
                <a:latin typeface="Bookman Old Style" pitchFamily="18" charset="0"/>
              </a:rPr>
              <a:t>https://upload2.schoolrm.ru/iblock/4f4/4f4006540f99b0d5fb7fecb2b7581616/Pedagogicheskiy-opyt-Sudakova-N.P..</a:t>
            </a:r>
            <a:r>
              <a:rPr lang="en-US" i="1" dirty="0" err="1" smtClean="0">
                <a:solidFill>
                  <a:srgbClr val="0070C0"/>
                </a:solidFill>
                <a:latin typeface="Bookman Old Style" pitchFamily="18" charset="0"/>
              </a:rPr>
              <a:t>pdf</a:t>
            </a:r>
            <a:endParaRPr lang="en-US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E:\Аттестация Судакова  22г\Новая папка\6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236187" y="-427875"/>
            <a:ext cx="3068960" cy="4301990"/>
          </a:xfrm>
          <a:prstGeom prst="rect">
            <a:avLst/>
          </a:prstGeom>
          <a:noFill/>
        </p:spPr>
      </p:pic>
      <p:pic>
        <p:nvPicPr>
          <p:cNvPr id="1027" name="Picture 3" descr="E:\Аттестация Судакова  22г\Новая папка\6.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241909" y="2734755"/>
            <a:ext cx="3003997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Международный уровень</a:t>
            </a:r>
            <a:endParaRPr lang="en-US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3314" name="Picture 2" descr="E:\Аттестация Судакова  22г\Новая папка\справка 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196752"/>
            <a:ext cx="3462234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Всероссийский уровень</a:t>
            </a:r>
            <a:endParaRPr lang="en-US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27" name="Picture 3" descr="E:\Аттестация Судакова  22г\судакова\4595-28AA-4DB5-D2CE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2520280" cy="3564396"/>
          </a:xfrm>
          <a:prstGeom prst="rect">
            <a:avLst/>
          </a:prstGeom>
          <a:noFill/>
        </p:spPr>
      </p:pic>
      <p:pic>
        <p:nvPicPr>
          <p:cNvPr id="1028" name="Picture 4" descr="C:\Users\Gruppa 4\Downloads\diplom_110099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988840"/>
            <a:ext cx="2598221" cy="3672408"/>
          </a:xfrm>
          <a:prstGeom prst="rect">
            <a:avLst/>
          </a:prstGeom>
          <a:noFill/>
        </p:spPr>
      </p:pic>
      <p:pic>
        <p:nvPicPr>
          <p:cNvPr id="1030" name="Picture 6" descr="C:\Users\Gruppa 4\Downloads\diplom_350048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3113584"/>
            <a:ext cx="2649167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:\Аттестация Судакова  22г\судакова\sertifikat_1924221045_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2376264" cy="3360388"/>
          </a:xfrm>
          <a:prstGeom prst="rect">
            <a:avLst/>
          </a:prstGeom>
          <a:noFill/>
        </p:spPr>
      </p:pic>
      <p:pic>
        <p:nvPicPr>
          <p:cNvPr id="3075" name="Picture 3" descr="C:\Users\Gruppa 4\Downloads\СЕРТИФИКАТ_08_04_ 1602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429000"/>
            <a:ext cx="4582746" cy="3240360"/>
          </a:xfrm>
          <a:prstGeom prst="rect">
            <a:avLst/>
          </a:prstGeom>
          <a:noFill/>
        </p:spPr>
      </p:pic>
      <p:pic>
        <p:nvPicPr>
          <p:cNvPr id="3" name="Picture 2" descr="E:\Аттестация Судакова  22г\все печатать\Diplom_ushinskij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260648"/>
            <a:ext cx="2520280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Региональный уровень</a:t>
            </a:r>
            <a:endParaRPr lang="en-US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4099" name="Picture 3" descr="C:\Users\Gruppa 4\Downloads\Сертификат участника Судаковой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268760"/>
            <a:ext cx="3408789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Bookman Old Style" pitchFamily="18" charset="0"/>
              </a:rPr>
              <a:t>Проведение открытых занятий, мастер-классов, мероприятий</a:t>
            </a:r>
            <a:endParaRPr lang="en-US" sz="3600" b="1" dirty="0">
              <a:latin typeface="Bookman Old Style" pitchFamily="18" charset="0"/>
            </a:endParaRPr>
          </a:p>
        </p:txBody>
      </p:sp>
      <p:pic>
        <p:nvPicPr>
          <p:cNvPr id="2050" name="Picture 2" descr="E:\Аттестация Судакова  22г\Новая папка\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556792"/>
            <a:ext cx="3384376" cy="4824536"/>
          </a:xfrm>
          <a:prstGeom prst="rect">
            <a:avLst/>
          </a:prstGeom>
          <a:noFill/>
        </p:spPr>
      </p:pic>
      <p:pic>
        <p:nvPicPr>
          <p:cNvPr id="2051" name="Picture 3" descr="E:\Аттестация Судакова  22г\Новая папка\7.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556792"/>
            <a:ext cx="3411201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shablon-otkrytka-zagotovka-listia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E:\аттестации\аттестация Русяйкиной\Программа марафона по ФЭМП 2019 год (мастер-классы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48680"/>
            <a:ext cx="4032448" cy="5688632"/>
          </a:xfrm>
          <a:prstGeom prst="rect">
            <a:avLst/>
          </a:prstGeom>
          <a:noFill/>
        </p:spPr>
      </p:pic>
      <p:pic>
        <p:nvPicPr>
          <p:cNvPr id="6" name="Picture 3" descr="E:\аттестации\аттестация Русяйкиной\Программа марафона по ФЭМП 2019 год (мастер-классы)_page-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548680"/>
            <a:ext cx="4223308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Gruppa 4\Desktop\Мастер-класс Судакова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76672"/>
            <a:ext cx="3096344" cy="4322512"/>
          </a:xfrm>
          <a:prstGeom prst="rect">
            <a:avLst/>
          </a:prstGeom>
          <a:noFill/>
        </p:spPr>
      </p:pic>
      <p:pic>
        <p:nvPicPr>
          <p:cNvPr id="5123" name="Picture 3" descr="C:\Users\Gruppa 4\Desktop\Мастер-класс Судакова_page-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060848"/>
            <a:ext cx="3247893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Экспертная деятельность</a:t>
            </a:r>
            <a:endParaRPr lang="en-US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6146" name="Picture 2" descr="C:\Users\Gruppa 4\Desktop\Документ Microsoft Office Word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268760"/>
            <a:ext cx="3384376" cy="4789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shablon-otkrytka-zagotovka-listia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Общественно-педагогическая  активность педагога: участие в комиссиях, педагогических сообществах, жюри конкурсов</a:t>
            </a:r>
            <a:endParaRPr lang="en-US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Gruppa 4\Desktop\Аттестация Судакова  22г\Пед опыт\Судакова Антиплагиа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6048672" cy="2726847"/>
          </a:xfrm>
          <a:prstGeom prst="rect">
            <a:avLst/>
          </a:prstGeom>
          <a:noFill/>
        </p:spPr>
      </p:pic>
      <p:pic>
        <p:nvPicPr>
          <p:cNvPr id="1027" name="Picture 3" descr="C:\Users\Gruppa 4\Desktop\Аттестация Судакова  22г\Пед опыт\Судакова Плагиат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212976"/>
            <a:ext cx="5616624" cy="28517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shablon-otkrytka-zagotovka-listia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764704"/>
            <a:ext cx="3600400" cy="5091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:\Аттестация Судакова  22г\судакова\43575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620688"/>
            <a:ext cx="2985824" cy="4221088"/>
          </a:xfrm>
          <a:prstGeom prst="rect">
            <a:avLst/>
          </a:prstGeom>
          <a:noFill/>
        </p:spPr>
      </p:pic>
      <p:pic>
        <p:nvPicPr>
          <p:cNvPr id="4098" name="Picture 2" descr="E:\Аттестация Судакова  22г\все печатать\ecef89a7382ed62dd5f7f21f33fae4e8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204864"/>
            <a:ext cx="2808312" cy="39696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70609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Позитивные результаты работы с обучающимися</a:t>
            </a:r>
            <a:endParaRPr lang="en-US" dirty="0">
              <a:latin typeface="Bookman Old Style" pitchFamily="18" charset="0"/>
            </a:endParaRPr>
          </a:p>
        </p:txBody>
      </p:sp>
      <p:pic>
        <p:nvPicPr>
          <p:cNvPr id="14338" name="Picture 2" descr="E:\Аттестация Судакова  22г\Новая папка\справка с восп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2448272" cy="3462525"/>
          </a:xfrm>
          <a:prstGeom prst="rect">
            <a:avLst/>
          </a:prstGeom>
          <a:noFill/>
        </p:spPr>
      </p:pic>
      <p:pic>
        <p:nvPicPr>
          <p:cNvPr id="14339" name="Picture 3" descr="E:\Аттестация Судакова  22г\Новая папка\справка с восп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132856"/>
            <a:ext cx="2647500" cy="3744416"/>
          </a:xfrm>
          <a:prstGeom prst="rect">
            <a:avLst/>
          </a:prstGeom>
          <a:noFill/>
        </p:spPr>
      </p:pic>
      <p:pic>
        <p:nvPicPr>
          <p:cNvPr id="14340" name="Picture 4" descr="E:\Аттестация Судакова  22г\Новая папка\справка с восп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924944"/>
            <a:ext cx="2596586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>Качество взаимодействия с родителями</a:t>
            </a:r>
            <a:endParaRPr lang="en-US" dirty="0">
              <a:latin typeface="Bookman Old Style" pitchFamily="18" charset="0"/>
            </a:endParaRPr>
          </a:p>
        </p:txBody>
      </p:sp>
      <p:pic>
        <p:nvPicPr>
          <p:cNvPr id="15362" name="Picture 2" descr="E:\Аттестация Судакова  22г\Новая папка\справка с родит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12776"/>
            <a:ext cx="3528392" cy="4653136"/>
          </a:xfrm>
          <a:prstGeom prst="rect">
            <a:avLst/>
          </a:prstGeom>
          <a:noFill/>
        </p:spPr>
      </p:pic>
      <p:pic>
        <p:nvPicPr>
          <p:cNvPr id="15363" name="Picture 3" descr="E:\Аттестация Судакова  22г\Новая папка\справка с родит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412777"/>
            <a:ext cx="3456384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Gruppa 4\Desktop\анкеты_page-00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764704"/>
            <a:ext cx="3312368" cy="5256584"/>
          </a:xfrm>
          <a:prstGeom prst="rect">
            <a:avLst/>
          </a:prstGeom>
          <a:noFill/>
        </p:spPr>
      </p:pic>
      <p:pic>
        <p:nvPicPr>
          <p:cNvPr id="1027" name="Picture 3" descr="C:\Users\Gruppa 4\Desktop\анкеты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764704"/>
            <a:ext cx="3528392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Bookman Old Style" pitchFamily="18" charset="0"/>
              </a:rPr>
              <a:t>Работа с детьми из социально-неблагополучных семей</a:t>
            </a:r>
            <a:endParaRPr lang="en-US" sz="3200" dirty="0">
              <a:latin typeface="Bookman Old Style" pitchFamily="18" charset="0"/>
            </a:endParaRPr>
          </a:p>
        </p:txBody>
      </p:sp>
      <p:pic>
        <p:nvPicPr>
          <p:cNvPr id="8194" name="Picture 2" descr="E:\Аттестация Судакова  22г\Новая папка\неблаг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340768"/>
            <a:ext cx="3595617" cy="5085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Bookman Old Style" pitchFamily="18" charset="0"/>
              </a:rPr>
              <a:t>Участие педагога в профессиональных конкурсах</a:t>
            </a:r>
            <a:endParaRPr lang="en-US" sz="3600" dirty="0">
              <a:latin typeface="Bookman Old Style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187624" y="1988840"/>
            <a:ext cx="7499176" cy="41373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i="1" dirty="0" smtClean="0">
                <a:solidFill>
                  <a:srgbClr val="0070C0"/>
                </a:solidFill>
                <a:latin typeface="Bookman Old Style" pitchFamily="18" charset="0"/>
              </a:rPr>
              <a:t>На международном уровне -1</a:t>
            </a:r>
          </a:p>
          <a:p>
            <a:pPr>
              <a:buNone/>
            </a:pPr>
            <a:r>
              <a:rPr lang="ru-RU" sz="2800" i="1" dirty="0" smtClean="0">
                <a:solidFill>
                  <a:srgbClr val="0070C0"/>
                </a:solidFill>
                <a:latin typeface="Bookman Old Style" pitchFamily="18" charset="0"/>
              </a:rPr>
              <a:t>На всероссийском уровне – 2</a:t>
            </a:r>
          </a:p>
          <a:p>
            <a:pPr>
              <a:buNone/>
            </a:pPr>
            <a:r>
              <a:rPr lang="ru-RU" sz="2800" i="1" dirty="0" smtClean="0">
                <a:solidFill>
                  <a:srgbClr val="0070C0"/>
                </a:solidFill>
                <a:latin typeface="Bookman Old Style" pitchFamily="18" charset="0"/>
              </a:rPr>
              <a:t>На республиканском уровне – 1</a:t>
            </a:r>
          </a:p>
          <a:p>
            <a:pPr>
              <a:buNone/>
            </a:pPr>
            <a:r>
              <a:rPr lang="ru-RU" sz="2800" i="1" dirty="0" smtClean="0">
                <a:solidFill>
                  <a:srgbClr val="0070C0"/>
                </a:solidFill>
                <a:latin typeface="Bookman Old Style" pitchFamily="18" charset="0"/>
              </a:rPr>
              <a:t>На муниципальном уровне - 1 </a:t>
            </a:r>
            <a:endParaRPr lang="en-US" sz="2800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Autofit/>
          </a:bodyPr>
          <a:lstStyle/>
          <a:p>
            <a:r>
              <a:rPr lang="ru-RU" sz="3600" i="1" dirty="0" smtClean="0">
                <a:solidFill>
                  <a:srgbClr val="002060"/>
                </a:solidFill>
                <a:latin typeface="Bookman Old Style" pitchFamily="18" charset="0"/>
              </a:rPr>
              <a:t>Международный уровень</a:t>
            </a:r>
            <a:endParaRPr lang="en-US" sz="3600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27" name="Picture 3" descr="E:\Аттестация Судакова  22г\все печатать\c7879ffef7c276a0d255920293db00df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484784"/>
            <a:ext cx="3528392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2060"/>
                </a:solidFill>
                <a:latin typeface="Bookman Old Style" pitchFamily="18" charset="0"/>
              </a:rPr>
              <a:t>Всероссийский уровень</a:t>
            </a:r>
            <a:endParaRPr lang="en-US" sz="3600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3074" name="Picture 2" descr="E:\Аттестация Судакова  22г\судакова\diplom_author_102597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340768"/>
            <a:ext cx="2808312" cy="3971367"/>
          </a:xfrm>
          <a:prstGeom prst="rect">
            <a:avLst/>
          </a:prstGeom>
          <a:noFill/>
        </p:spPr>
      </p:pic>
      <p:pic>
        <p:nvPicPr>
          <p:cNvPr id="3075" name="Picture 3" descr="E:\Аттестация Судакова  22г\судакова\Дипло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348880"/>
            <a:ext cx="2704413" cy="3825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2060"/>
                </a:solidFill>
                <a:latin typeface="Bookman Old Style" pitchFamily="18" charset="0"/>
              </a:rPr>
              <a:t>Республиканский уровень</a:t>
            </a:r>
            <a:endParaRPr lang="en-US" sz="3600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C:\Users\Gruppa 4\Downloads\cb193d2c0a489cda905a6f9d087a8f3e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216" t="6996" r="2713" b="2317"/>
          <a:stretch>
            <a:fillRect/>
          </a:stretch>
        </p:blipFill>
        <p:spPr bwMode="auto">
          <a:xfrm>
            <a:off x="2483768" y="1052736"/>
            <a:ext cx="3528392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1008112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Участие в инновационной (экспериментальной) деятельности</a:t>
            </a:r>
            <a:b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en-US" i="1" dirty="0"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204864"/>
            <a:ext cx="7560840" cy="3433936"/>
          </a:xfrm>
        </p:spPr>
        <p:txBody>
          <a:bodyPr>
            <a:normAutofit fontScale="92500"/>
          </a:bodyPr>
          <a:lstStyle/>
          <a:p>
            <a:r>
              <a:rPr lang="ru-RU" sz="4000" i="1" dirty="0" smtClean="0">
                <a:solidFill>
                  <a:srgbClr val="0070C0"/>
                </a:solidFill>
                <a:latin typeface="Bookman Old Style" pitchFamily="18" charset="0"/>
              </a:rPr>
              <a:t>ВСЕРОССИЙСКИЙ УРОВЕНЬ:                  </a:t>
            </a:r>
            <a:r>
              <a:rPr lang="ru-RU" i="1" dirty="0" smtClean="0">
                <a:solidFill>
                  <a:srgbClr val="0070C0"/>
                </a:solidFill>
                <a:latin typeface="Bookman Old Style" pitchFamily="18" charset="0"/>
              </a:rPr>
              <a:t>«Развитие качества дошкольного образования с использованием Инструментария мониторинга качества дошкольного образования на образовательной платформе «Вдохновение»»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2060"/>
                </a:solidFill>
                <a:latin typeface="Bookman Old Style" pitchFamily="18" charset="0"/>
              </a:rPr>
              <a:t>Муниципальный уровень</a:t>
            </a:r>
            <a:endParaRPr lang="en-US" sz="3600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4098" name="Picture 2" descr="E:\Аттестация Судакова  22г\судаков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484784"/>
            <a:ext cx="3816424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Bookman Old Style" pitchFamily="18" charset="0"/>
              </a:rPr>
              <a:t>Награды и поощрения</a:t>
            </a:r>
            <a:endParaRPr lang="en-US" sz="4000" b="1" i="1" dirty="0">
              <a:latin typeface="Bookman Old Style" pitchFamily="18" charset="0"/>
            </a:endParaRPr>
          </a:p>
        </p:txBody>
      </p:sp>
      <p:pic>
        <p:nvPicPr>
          <p:cNvPr id="2050" name="Picture 2" descr="E:\Аттестация Судакова  22г\все печатать\diplom_47156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2736"/>
            <a:ext cx="2520280" cy="3600400"/>
          </a:xfrm>
          <a:prstGeom prst="rect">
            <a:avLst/>
          </a:prstGeom>
          <a:noFill/>
        </p:spPr>
      </p:pic>
      <p:pic>
        <p:nvPicPr>
          <p:cNvPr id="2051" name="Picture 3" descr="E:\Аттестация Судакова  22г\судакова\55179 (2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772816"/>
            <a:ext cx="2546807" cy="3600400"/>
          </a:xfrm>
          <a:prstGeom prst="rect">
            <a:avLst/>
          </a:prstGeom>
          <a:noFill/>
        </p:spPr>
      </p:pic>
      <p:pic>
        <p:nvPicPr>
          <p:cNvPr id="2052" name="Picture 4" descr="E:\Аттестация Судакова  22г\судакова\227344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420888"/>
            <a:ext cx="2852424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Gruppa 4\Desktop\инновация\СвидетельствоВдохновение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476673"/>
            <a:ext cx="2668750" cy="3600400"/>
          </a:xfrm>
          <a:prstGeom prst="rect">
            <a:avLst/>
          </a:prstGeom>
          <a:noFill/>
        </p:spPr>
      </p:pic>
      <p:pic>
        <p:nvPicPr>
          <p:cNvPr id="5" name="Picture 2" descr="C:\Users\Gruppa 4\Downloads\Вдохновение выписка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564904"/>
            <a:ext cx="2736304" cy="4032448"/>
          </a:xfrm>
          <a:prstGeom prst="rect">
            <a:avLst/>
          </a:prstGeom>
          <a:noFill/>
        </p:spPr>
      </p:pic>
      <p:pic>
        <p:nvPicPr>
          <p:cNvPr id="6" name="Picture 3" descr="C:\Users\Gruppa 4\Downloads\1327152701_svidetelstvo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76672"/>
            <a:ext cx="2808312" cy="39693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E:\Аттестация Судакова  22г\Новая папка\приказ вдолхн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52736"/>
            <a:ext cx="3344221" cy="4669979"/>
          </a:xfrm>
          <a:prstGeom prst="rect">
            <a:avLst/>
          </a:prstGeom>
          <a:noFill/>
        </p:spPr>
      </p:pic>
      <p:pic>
        <p:nvPicPr>
          <p:cNvPr id="9219" name="Picture 3" descr="E:\Аттестация Судакова  22г\Новая папка\справка вдолх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052736"/>
            <a:ext cx="3312368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:\Аттестация Судакова  22г\Новая папка\доклад вдолхн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548680"/>
            <a:ext cx="3600400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ruppa 4\Desktop\shablon-otkrytka-zagotovka-listi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i="1" dirty="0" smtClean="0">
                <a:solidFill>
                  <a:srgbClr val="0070C0"/>
                </a:solidFill>
                <a:latin typeface="Bookman Old Style" pitchFamily="18" charset="0"/>
              </a:rPr>
              <a:t>РЕСПУБЛИКАНСКИЙ УРОВЕНЬ:                  «Внедрение в работу ДОО инновационных технологий и методов экологического воспитания дошкольников в условиях реализации ФГОС ДО»</a:t>
            </a:r>
          </a:p>
          <a:p>
            <a:pPr algn="ctr"/>
            <a:endParaRPr lang="en-US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360</Words>
  <Application>Microsoft Office PowerPoint</Application>
  <PresentationFormat>Экран (4:3)</PresentationFormat>
  <Paragraphs>55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Arial</vt:lpstr>
      <vt:lpstr>Bookman Old Style</vt:lpstr>
      <vt:lpstr>Calibri</vt:lpstr>
      <vt:lpstr>Georgia</vt:lpstr>
      <vt:lpstr>Тема Office</vt:lpstr>
      <vt:lpstr>МИНИСТЕРСТВО ОБРАЗОВАНИЯ РМ</vt:lpstr>
      <vt:lpstr>Презентация PowerPoint</vt:lpstr>
      <vt:lpstr>Представление инновационного педагогического опыта</vt:lpstr>
      <vt:lpstr>Презентация PowerPoint</vt:lpstr>
      <vt:lpstr>Участие в инновационной (экспериментальной)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Наставничество</vt:lpstr>
      <vt:lpstr>Презентация PowerPoint</vt:lpstr>
      <vt:lpstr> Наличие публикаций, включая интернет-публикации</vt:lpstr>
      <vt:lpstr>Международный уровень</vt:lpstr>
      <vt:lpstr>Всероссийский уровень</vt:lpstr>
      <vt:lpstr>Муниципальный уровень</vt:lpstr>
      <vt:lpstr>Презентация PowerPoint</vt:lpstr>
      <vt:lpstr>       Результаты участия обучающихся в:                           выставках, турнирах, соревнованиях, акциях, фестивалях, конкурсах</vt:lpstr>
      <vt:lpstr>Презентация PowerPoint</vt:lpstr>
      <vt:lpstr>Всероссийский уровень</vt:lpstr>
      <vt:lpstr>Региональный уровень</vt:lpstr>
      <vt:lpstr>Муниципальный уровень</vt:lpstr>
      <vt:lpstr>Презентация PowerPoint</vt:lpstr>
      <vt:lpstr>Наличие авторских программ, методических пособий</vt:lpstr>
      <vt:lpstr>          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 </vt:lpstr>
      <vt:lpstr>Презентация PowerPoint</vt:lpstr>
      <vt:lpstr>Международный уровень</vt:lpstr>
      <vt:lpstr>Всероссийский уровень</vt:lpstr>
      <vt:lpstr>Презентация PowerPoint</vt:lpstr>
      <vt:lpstr>Региональный уровень</vt:lpstr>
      <vt:lpstr> Проведение открытых занятий, мастер-классов, мероприятий</vt:lpstr>
      <vt:lpstr>Презентация PowerPoint</vt:lpstr>
      <vt:lpstr>Презентация PowerPoint</vt:lpstr>
      <vt:lpstr>Экспертная деятельность</vt:lpstr>
      <vt:lpstr>        Общественно-педагогическая  активность педагога: участие в комиссиях, педагогических сообществах, жюри конкурсов</vt:lpstr>
      <vt:lpstr>Презентация PowerPoint</vt:lpstr>
      <vt:lpstr>Презентация PowerPoint</vt:lpstr>
      <vt:lpstr>Позитивные результаты работы с обучающимися</vt:lpstr>
      <vt:lpstr>Качество взаимодействия с родителями</vt:lpstr>
      <vt:lpstr>Презентация PowerPoint</vt:lpstr>
      <vt:lpstr>Работа с детьми из социально-неблагополучных семей</vt:lpstr>
      <vt:lpstr>Участие педагога в профессиональных конкурсах</vt:lpstr>
      <vt:lpstr>Международный уровень</vt:lpstr>
      <vt:lpstr>Всероссийский уровень</vt:lpstr>
      <vt:lpstr>Республиканский уровень</vt:lpstr>
      <vt:lpstr>Муниципальный уровень</vt:lpstr>
      <vt:lpstr>Награды и поощрения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</dc:title>
  <dc:creator>Gruppa 4</dc:creator>
  <cp:lastModifiedBy>stvospital</cp:lastModifiedBy>
  <cp:revision>77</cp:revision>
  <dcterms:created xsi:type="dcterms:W3CDTF">2022-09-09T10:08:35Z</dcterms:created>
  <dcterms:modified xsi:type="dcterms:W3CDTF">2022-09-23T09:45:35Z</dcterms:modified>
</cp:coreProperties>
</file>