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6" r:id="rId1"/>
  </p:sldMasterIdLst>
  <p:sldIdLst>
    <p:sldId id="256" r:id="rId2"/>
    <p:sldId id="261" r:id="rId3"/>
    <p:sldId id="257" r:id="rId4"/>
    <p:sldId id="258" r:id="rId5"/>
    <p:sldId id="259" r:id="rId6"/>
    <p:sldId id="260" r:id="rId7"/>
    <p:sldId id="265" r:id="rId8"/>
    <p:sldId id="274" r:id="rId9"/>
    <p:sldId id="266" r:id="rId10"/>
    <p:sldId id="272" r:id="rId11"/>
    <p:sldId id="273" r:id="rId12"/>
    <p:sldId id="279" r:id="rId13"/>
    <p:sldId id="271" r:id="rId14"/>
    <p:sldId id="275" r:id="rId15"/>
    <p:sldId id="276" r:id="rId16"/>
    <p:sldId id="277" r:id="rId17"/>
    <p:sldId id="278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Rg st="1" end="15"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717" autoAdjust="0"/>
  </p:normalViewPr>
  <p:slideViewPr>
    <p:cSldViewPr>
      <p:cViewPr varScale="1">
        <p:scale>
          <a:sx n="106" d="100"/>
          <a:sy n="106" d="100"/>
        </p:scale>
        <p:origin x="1686" y="3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48" y="354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6" y="-8468"/>
            <a:ext cx="9169804" cy="6874935"/>
            <a:chOff x="-8466" y="-8468"/>
            <a:chExt cx="9169804" cy="6874935"/>
          </a:xfrm>
        </p:grpSpPr>
        <p:cxnSp>
          <p:nvCxnSpPr>
            <p:cNvPr id="17" name="Straight Connector 1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Freeform 1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1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2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2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2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Freeform 23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24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Freeform 2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274B34-3171-4EFB-B602-FF54C6C17A4D}" type="datetimeFigureOut">
              <a:rPr lang="ru-RU" smtClean="0"/>
              <a:pPr/>
              <a:t>14.02.2023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078BB-9CC1-40D6-A85A-053BDF46299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6303609"/>
      </p:ext>
    </p:extLst>
  </p:cSld>
  <p:clrMapOvr>
    <a:masterClrMapping/>
  </p:clrMapOvr>
  <p:transition spd="slow">
    <p:blinds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274B34-3171-4EFB-B602-FF54C6C17A4D}" type="datetimeFigureOut">
              <a:rPr lang="ru-RU" smtClean="0"/>
              <a:pPr/>
              <a:t>14.02.2023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078BB-9CC1-40D6-A85A-053BDF46299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81600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274B34-3171-4EFB-B602-FF54C6C17A4D}" type="datetimeFigureOut">
              <a:rPr lang="ru-RU" smtClean="0"/>
              <a:pPr/>
              <a:t>14.02.2023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078BB-9CC1-40D6-A85A-053BDF46299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4131316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274B34-3171-4EFB-B602-FF54C6C17A4D}" type="datetimeFigureOut">
              <a:rPr lang="ru-RU" smtClean="0"/>
              <a:pPr/>
              <a:t>14.02.2023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078BB-9CC1-40D6-A85A-053BDF46299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93247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274B34-3171-4EFB-B602-FF54C6C17A4D}" type="datetimeFigureOut">
              <a:rPr lang="ru-RU" smtClean="0"/>
              <a:pPr/>
              <a:t>14.02.2023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078BB-9CC1-40D6-A85A-053BDF46299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1391707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274B34-3171-4EFB-B602-FF54C6C17A4D}" type="datetimeFigureOut">
              <a:rPr lang="ru-RU" smtClean="0"/>
              <a:pPr/>
              <a:t>14.02.2023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078BB-9CC1-40D6-A85A-053BDF46299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5841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274B34-3171-4EFB-B602-FF54C6C17A4D}" type="datetimeFigureOut">
              <a:rPr lang="ru-RU" smtClean="0"/>
              <a:pPr/>
              <a:t>14.02.2023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078BB-9CC1-40D6-A85A-053BDF46299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5414289"/>
      </p:ext>
    </p:extLst>
  </p:cSld>
  <p:clrMapOvr>
    <a:masterClrMapping/>
  </p:clrMapOvr>
  <p:transition spd="slow">
    <p:blinds/>
  </p:transition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274B34-3171-4EFB-B602-FF54C6C17A4D}" type="datetimeFigureOut">
              <a:rPr lang="ru-RU" smtClean="0"/>
              <a:pPr/>
              <a:t>14.02.2023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078BB-9CC1-40D6-A85A-053BDF46299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9670465"/>
      </p:ext>
    </p:extLst>
  </p:cSld>
  <p:clrMapOvr>
    <a:masterClrMapping/>
  </p:clrMapOvr>
  <p:transition spd="slow">
    <p:blinds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274B34-3171-4EFB-B602-FF54C6C17A4D}" type="datetimeFigureOut">
              <a:rPr lang="ru-RU" smtClean="0"/>
              <a:pPr/>
              <a:t>14.02.2023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078BB-9CC1-40D6-A85A-053BDF46299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7441409"/>
      </p:ext>
    </p:extLst>
  </p:cSld>
  <p:clrMapOvr>
    <a:masterClrMapping/>
  </p:clrMapOvr>
  <p:transition spd="slow">
    <p:blinds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274B34-3171-4EFB-B602-FF54C6C17A4D}" type="datetimeFigureOut">
              <a:rPr lang="ru-RU" smtClean="0"/>
              <a:pPr/>
              <a:t>14.02.2023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078BB-9CC1-40D6-A85A-053BDF46299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5577176"/>
      </p:ext>
    </p:extLst>
  </p:cSld>
  <p:clrMapOvr>
    <a:masterClrMapping/>
  </p:clrMapOvr>
  <p:transition spd="slow">
    <p:blinds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274B34-3171-4EFB-B602-FF54C6C17A4D}" type="datetimeFigureOut">
              <a:rPr lang="ru-RU" smtClean="0"/>
              <a:pPr/>
              <a:t>14.02.2023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078BB-9CC1-40D6-A85A-053BDF46299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4488256"/>
      </p:ext>
    </p:extLst>
  </p:cSld>
  <p:clrMapOvr>
    <a:masterClrMapping/>
  </p:clrMapOvr>
  <p:transition spd="slow">
    <p:blinds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274B34-3171-4EFB-B602-FF54C6C17A4D}" type="datetimeFigureOut">
              <a:rPr lang="ru-RU" smtClean="0"/>
              <a:pPr/>
              <a:t>14.02.2023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078BB-9CC1-40D6-A85A-053BDF46299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9696645"/>
      </p:ext>
    </p:extLst>
  </p:cSld>
  <p:clrMapOvr>
    <a:masterClrMapping/>
  </p:clrMapOvr>
  <p:transition spd="slow">
    <p:blinds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274B34-3171-4EFB-B602-FF54C6C17A4D}" type="datetimeFigureOut">
              <a:rPr lang="ru-RU" smtClean="0"/>
              <a:pPr/>
              <a:t>14.02.2023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078BB-9CC1-40D6-A85A-053BDF46299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6700102"/>
      </p:ext>
    </p:extLst>
  </p:cSld>
  <p:clrMapOvr>
    <a:masterClrMapping/>
  </p:clrMapOvr>
  <p:transition spd="slow">
    <p:blinds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274B34-3171-4EFB-B602-FF54C6C17A4D}" type="datetimeFigureOut">
              <a:rPr lang="ru-RU" smtClean="0"/>
              <a:pPr/>
              <a:t>14.02.2023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078BB-9CC1-40D6-A85A-053BDF46299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9343886"/>
      </p:ext>
    </p:extLst>
  </p:cSld>
  <p:clrMapOvr>
    <a:masterClrMapping/>
  </p:clrMapOvr>
  <p:transition spd="slow">
    <p:blinds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274B34-3171-4EFB-B602-FF54C6C17A4D}" type="datetimeFigureOut">
              <a:rPr lang="ru-RU" smtClean="0"/>
              <a:pPr/>
              <a:t>14.02.2023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078BB-9CC1-40D6-A85A-053BDF46299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9653845"/>
      </p:ext>
    </p:extLst>
  </p:cSld>
  <p:clrMapOvr>
    <a:masterClrMapping/>
  </p:clrMapOvr>
  <p:transition spd="slow">
    <p:blinds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274B34-3171-4EFB-B602-FF54C6C17A4D}" type="datetimeFigureOut">
              <a:rPr lang="ru-RU" smtClean="0"/>
              <a:pPr/>
              <a:t>14.02.2023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078BB-9CC1-40D6-A85A-053BDF46299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2339247"/>
      </p:ext>
    </p:extLst>
  </p:cSld>
  <p:clrMapOvr>
    <a:masterClrMapping/>
  </p:clrMapOvr>
  <p:transition spd="slow">
    <p:blinds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467" y="-8468"/>
            <a:ext cx="9169805" cy="6874935"/>
            <a:chOff x="-8467" y="-8468"/>
            <a:chExt cx="9169805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274B34-3171-4EFB-B602-FF54C6C17A4D}" type="datetimeFigureOut">
              <a:rPr lang="ru-RU" smtClean="0"/>
              <a:pPr/>
              <a:t>14.02.2023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77E078BB-9CC1-40D6-A85A-053BDF46299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60846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  <p:sldLayoutId id="2147483718" r:id="rId12"/>
    <p:sldLayoutId id="2147483719" r:id="rId13"/>
    <p:sldLayoutId id="2147483720" r:id="rId14"/>
    <p:sldLayoutId id="2147483721" r:id="rId15"/>
    <p:sldLayoutId id="2147483722" r:id="rId16"/>
  </p:sldLayoutIdLst>
  <p:transition spd="slow">
    <p:blinds/>
  </p:transition>
  <p:timing>
    <p:tnLst>
      <p:par>
        <p:cTn id="1" dur="indefinite" restart="never" nodeType="tmRoot"/>
      </p:par>
    </p:tnLst>
  </p:timing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.png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.png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-459432"/>
            <a:ext cx="7772400" cy="2304256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rgbClr val="00B050"/>
                </a:solidFill>
                <a:latin typeface="Monotype Corsiva" pitchFamily="66" charset="0"/>
              </a:rPr>
              <a:t/>
            </a:r>
            <a:br>
              <a:rPr lang="ru-RU" dirty="0" smtClean="0">
                <a:solidFill>
                  <a:srgbClr val="00B050"/>
                </a:solidFill>
                <a:latin typeface="Monotype Corsiva" pitchFamily="66" charset="0"/>
              </a:rPr>
            </a:br>
            <a:r>
              <a:rPr lang="ru-RU" dirty="0" smtClean="0">
                <a:solidFill>
                  <a:srgbClr val="00B050"/>
                </a:solidFill>
                <a:latin typeface="Monotype Corsiva" pitchFamily="66" charset="0"/>
              </a:rPr>
              <a:t/>
            </a:r>
            <a:br>
              <a:rPr lang="ru-RU" dirty="0" smtClean="0">
                <a:solidFill>
                  <a:srgbClr val="00B050"/>
                </a:solidFill>
                <a:latin typeface="Monotype Corsiva" pitchFamily="66" charset="0"/>
              </a:rPr>
            </a:br>
            <a:r>
              <a:rPr lang="ru-RU" dirty="0" smtClean="0">
                <a:solidFill>
                  <a:srgbClr val="00B050"/>
                </a:solidFill>
                <a:latin typeface="Monotype Corsiva" pitchFamily="66" charset="0"/>
              </a:rPr>
              <a:t/>
            </a:r>
            <a:br>
              <a:rPr lang="ru-RU" dirty="0" smtClean="0">
                <a:solidFill>
                  <a:srgbClr val="00B050"/>
                </a:solidFill>
                <a:latin typeface="Monotype Corsiva" pitchFamily="66" charset="0"/>
              </a:rPr>
            </a:br>
            <a:r>
              <a:rPr lang="ru-RU" sz="4900" b="1" dirty="0" smtClean="0">
                <a:solidFill>
                  <a:schemeClr val="tx1"/>
                </a:solidFill>
                <a:latin typeface="Monotype Corsiva" pitchFamily="66" charset="0"/>
              </a:rPr>
              <a:t>Долгосрочный экологический  проект  в старшей  группе №7</a:t>
            </a:r>
            <a:endParaRPr lang="ru-RU" sz="4900" b="1" dirty="0">
              <a:solidFill>
                <a:schemeClr val="tx1"/>
              </a:solidFill>
              <a:latin typeface="Monotype Corsiva" pitchFamily="66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75656" y="2564904"/>
            <a:ext cx="6982544" cy="2664296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ru-RU" sz="4800" b="1" dirty="0" smtClean="0">
                <a:solidFill>
                  <a:srgbClr val="C00000"/>
                </a:solidFill>
                <a:latin typeface="Arial Black" pitchFamily="34" charset="0"/>
              </a:rPr>
              <a:t>«О чем молчат деревья»</a:t>
            </a:r>
          </a:p>
          <a:p>
            <a:pPr algn="ctr"/>
            <a:endParaRPr lang="ru-RU" sz="4800" b="1" dirty="0" smtClean="0">
              <a:solidFill>
                <a:srgbClr val="C00000"/>
              </a:solidFill>
              <a:latin typeface="Arial Black" pitchFamily="34" charset="0"/>
            </a:endParaRPr>
          </a:p>
          <a:p>
            <a:pPr algn="ctr"/>
            <a:r>
              <a:rPr lang="ru-RU" sz="2400" b="1" dirty="0" smtClean="0">
                <a:solidFill>
                  <a:schemeClr val="tx1"/>
                </a:solidFill>
                <a:latin typeface="Arial Black" pitchFamily="34" charset="0"/>
              </a:rPr>
              <a:t>                    </a:t>
            </a:r>
            <a:r>
              <a:rPr lang="ru-RU" sz="2600" b="1" dirty="0" smtClean="0">
                <a:solidFill>
                  <a:schemeClr val="tx1"/>
                </a:solidFill>
                <a:latin typeface="Arial Black" pitchFamily="34" charset="0"/>
              </a:rPr>
              <a:t>Подготовил: Козлова Л.В.</a:t>
            </a:r>
            <a:endParaRPr lang="ru-RU" sz="2600" b="1" dirty="0">
              <a:solidFill>
                <a:schemeClr val="tx1"/>
              </a:solidFill>
              <a:latin typeface="Arial Black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423" y="3717032"/>
            <a:ext cx="2286465" cy="272661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523" y="1981608"/>
            <a:ext cx="2376264" cy="1598639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1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599" y="404664"/>
            <a:ext cx="6347714" cy="1296144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  <a:latin typeface="Georgia" panose="02040502050405020303" pitchFamily="18" charset="0"/>
              </a:rPr>
              <a:t>Продуктивная деятельность</a:t>
            </a:r>
            <a:endParaRPr lang="ru-RU" sz="3200" b="1" dirty="0">
              <a:solidFill>
                <a:srgbClr val="FF0000"/>
              </a:solidFill>
              <a:latin typeface="Georgia" panose="02040502050405020303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772816"/>
            <a:ext cx="3818385" cy="403244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36" y="1772816"/>
            <a:ext cx="3816424" cy="403244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512" y="109935"/>
            <a:ext cx="2016224" cy="151886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73080" y="166370"/>
            <a:ext cx="2016224" cy="1518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6008482"/>
      </p:ext>
    </p:extLst>
  </p:cSld>
  <p:clrMapOvr>
    <a:masterClrMapping/>
  </p:clrMapOvr>
  <p:transition spd="slow">
    <p:blinds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23728" y="332656"/>
            <a:ext cx="5544616" cy="100811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  <a:latin typeface="Georgia" panose="02040502050405020303" pitchFamily="18" charset="0"/>
              </a:rPr>
              <a:t>Продуктивная деятельность</a:t>
            </a:r>
            <a:endParaRPr lang="ru-RU" sz="3200" b="1" dirty="0">
              <a:solidFill>
                <a:srgbClr val="FF0000"/>
              </a:solidFill>
              <a:latin typeface="Georgia" panose="02040502050405020303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1340768"/>
            <a:ext cx="4464496" cy="338437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5936" y="2762926"/>
            <a:ext cx="5061966" cy="392443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560" y="4869160"/>
            <a:ext cx="2376264" cy="159863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08104" y="1052736"/>
            <a:ext cx="2376264" cy="1598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111370"/>
      </p:ext>
    </p:extLst>
  </p:cSld>
  <p:clrMapOvr>
    <a:masterClrMapping/>
  </p:clrMapOvr>
  <p:transition spd="slow">
    <p:blinds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1" y="332656"/>
            <a:ext cx="6768753" cy="936104"/>
          </a:xfrm>
        </p:spPr>
        <p:txBody>
          <a:bodyPr>
            <a:normAutofit fontScale="90000"/>
          </a:bodyPr>
          <a:lstStyle/>
          <a:p>
            <a:pPr algn="r"/>
            <a:r>
              <a:rPr lang="ru-RU" b="1" dirty="0" smtClean="0">
                <a:solidFill>
                  <a:srgbClr val="FF0000"/>
                </a:solidFill>
                <a:latin typeface="Georgia" panose="02040502050405020303" pitchFamily="18" charset="0"/>
              </a:rPr>
              <a:t>Продуктивная деятельность</a:t>
            </a:r>
            <a:endParaRPr lang="ru-RU" b="1" dirty="0">
              <a:solidFill>
                <a:srgbClr val="FF0000"/>
              </a:solidFill>
              <a:latin typeface="Georgia" panose="02040502050405020303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124744"/>
            <a:ext cx="3312368" cy="223224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4015" y="1127098"/>
            <a:ext cx="3322320" cy="223224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3717032"/>
            <a:ext cx="3312368" cy="273630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7" y="3693543"/>
            <a:ext cx="3312368" cy="273630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35796" y="2787473"/>
            <a:ext cx="2520280" cy="1807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6118192"/>
      </p:ext>
    </p:extLst>
  </p:cSld>
  <p:clrMapOvr>
    <a:masterClrMapping/>
  </p:clrMapOvr>
  <p:transition spd="slow">
    <p:blinds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1547664" y="332656"/>
            <a:ext cx="6347714" cy="2027312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  <a:latin typeface="Georgia" panose="02040502050405020303" pitchFamily="18" charset="0"/>
                <a:cs typeface="Aharoni" pitchFamily="2" charset="-79"/>
              </a:rPr>
              <a:t>Экспериментально– исследовательская  деятельность</a:t>
            </a:r>
            <a:endParaRPr lang="ru-RU" sz="3200" b="1" dirty="0">
              <a:solidFill>
                <a:srgbClr val="FF0000"/>
              </a:solidFill>
              <a:latin typeface="Georgia" panose="02040502050405020303" pitchFamily="18" charset="0"/>
              <a:cs typeface="Aharoni" pitchFamily="2" charset="-79"/>
            </a:endParaRPr>
          </a:p>
        </p:txBody>
      </p:sp>
      <p:pic>
        <p:nvPicPr>
          <p:cNvPr id="1026" name="Picture 2" descr="https://ds04.infourok.ru/uploads/ex/0f2f/000b80de-eb99b6ad/hello_html_7b6ff7b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636912"/>
            <a:ext cx="4104456" cy="374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7935" y="2708919"/>
            <a:ext cx="3888432" cy="357039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504" y="229731"/>
            <a:ext cx="2376264" cy="1598639"/>
          </a:xfrm>
          <a:prstGeom prst="rect">
            <a:avLst/>
          </a:prstGeom>
        </p:spPr>
      </p:pic>
    </p:spTree>
  </p:cSld>
  <p:clrMapOvr>
    <a:masterClrMapping/>
  </p:clrMapOvr>
  <p:transition spd="slow" advClick="0" advTm="19000">
    <p:zoom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91680" y="476672"/>
            <a:ext cx="5265633" cy="1584176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  <a:latin typeface="Georgia" panose="02040502050405020303" pitchFamily="18" charset="0"/>
              </a:rPr>
              <a:t>Работа с родителями</a:t>
            </a:r>
            <a:endParaRPr lang="ru-RU" sz="3200" b="1" dirty="0">
              <a:solidFill>
                <a:srgbClr val="FF0000"/>
              </a:solidFill>
              <a:latin typeface="Georgia" panose="02040502050405020303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592" y="1124744"/>
            <a:ext cx="2967299" cy="288032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8979" y="1112980"/>
            <a:ext cx="2952328" cy="289208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5576" y="4149080"/>
            <a:ext cx="7128792" cy="252028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43808" y="2924944"/>
            <a:ext cx="2520280" cy="180743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72119" y="116632"/>
            <a:ext cx="1895442" cy="1364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149403"/>
      </p:ext>
    </p:extLst>
  </p:cSld>
  <p:clrMapOvr>
    <a:masterClrMapping/>
  </p:clrMapOvr>
  <p:transition spd="slow">
    <p:blinds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07704" y="332656"/>
            <a:ext cx="5040560" cy="2232248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  <a:latin typeface="Georgia" panose="02040502050405020303" pitchFamily="18" charset="0"/>
              </a:rPr>
              <a:t>Работа с родителями</a:t>
            </a:r>
            <a:br>
              <a:rPr lang="ru-RU" sz="3200" b="1" dirty="0" smtClean="0">
                <a:solidFill>
                  <a:srgbClr val="FF0000"/>
                </a:solidFill>
                <a:latin typeface="Georgia" panose="02040502050405020303" pitchFamily="18" charset="0"/>
              </a:rPr>
            </a:br>
            <a:r>
              <a:rPr lang="ru-RU" sz="3200" b="1" dirty="0" smtClean="0">
                <a:solidFill>
                  <a:srgbClr val="FF0000"/>
                </a:solidFill>
                <a:latin typeface="Georgia" panose="02040502050405020303" pitchFamily="18" charset="0"/>
              </a:rPr>
              <a:t/>
            </a:r>
            <a:br>
              <a:rPr lang="ru-RU" sz="3200" b="1" dirty="0" smtClean="0">
                <a:solidFill>
                  <a:srgbClr val="FF0000"/>
                </a:solidFill>
                <a:latin typeface="Georgia" panose="02040502050405020303" pitchFamily="18" charset="0"/>
              </a:rPr>
            </a:br>
            <a:r>
              <a:rPr lang="ru-RU" sz="1800" b="1" dirty="0" smtClean="0">
                <a:solidFill>
                  <a:srgbClr val="FF0000"/>
                </a:solidFill>
                <a:latin typeface="Georgia" panose="02040502050405020303" pitchFamily="18" charset="0"/>
              </a:rPr>
              <a:t>Дипломы родителей, участвовавших в онлайн-викторине</a:t>
            </a:r>
            <a:endParaRPr lang="ru-RU" sz="1800" b="1" dirty="0">
              <a:solidFill>
                <a:srgbClr val="FF0000"/>
              </a:solidFill>
              <a:latin typeface="Georgia" panose="02040502050405020303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060848"/>
            <a:ext cx="2736304" cy="187220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9304" y="4061303"/>
            <a:ext cx="2733966" cy="187866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2316" y="2079284"/>
            <a:ext cx="2718738" cy="187220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7088" y="4077072"/>
            <a:ext cx="2733966" cy="187866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4083533"/>
            <a:ext cx="2733966" cy="187220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9846" y="2079284"/>
            <a:ext cx="2707645" cy="184101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210181"/>
            <a:ext cx="2350724" cy="1598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517360"/>
      </p:ext>
    </p:extLst>
  </p:cSld>
  <p:clrMapOvr>
    <a:masterClrMapping/>
  </p:clrMapOvr>
  <p:transition spd="slow">
    <p:blinds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79712" y="404664"/>
            <a:ext cx="5472607" cy="1296144"/>
          </a:xfrm>
        </p:spPr>
        <p:txBody>
          <a:bodyPr>
            <a:normAutofit fontScale="90000"/>
          </a:bodyPr>
          <a:lstStyle/>
          <a:p>
            <a:r>
              <a:rPr lang="ru-RU" sz="3200" b="1" dirty="0" smtClean="0">
                <a:solidFill>
                  <a:srgbClr val="FF0000"/>
                </a:solidFill>
                <a:latin typeface="Georgia" panose="02040502050405020303" pitchFamily="18" charset="0"/>
              </a:rPr>
              <a:t>Итог проекта</a:t>
            </a:r>
            <a:br>
              <a:rPr lang="ru-RU" sz="3200" b="1" dirty="0" smtClean="0">
                <a:solidFill>
                  <a:srgbClr val="FF0000"/>
                </a:solidFill>
                <a:latin typeface="Georgia" panose="02040502050405020303" pitchFamily="18" charset="0"/>
              </a:rPr>
            </a:br>
            <a:r>
              <a:rPr lang="ru-RU" sz="3200" b="1" dirty="0" smtClean="0">
                <a:solidFill>
                  <a:srgbClr val="FF0000"/>
                </a:solidFill>
                <a:latin typeface="Georgia" panose="02040502050405020303" pitchFamily="18" charset="0"/>
              </a:rPr>
              <a:t/>
            </a:r>
            <a:br>
              <a:rPr lang="ru-RU" sz="3200" b="1" dirty="0" smtClean="0">
                <a:solidFill>
                  <a:srgbClr val="FF0000"/>
                </a:solidFill>
                <a:latin typeface="Georgia" panose="02040502050405020303" pitchFamily="18" charset="0"/>
              </a:rPr>
            </a:br>
            <a:r>
              <a:rPr lang="ru-RU" sz="2000" b="1" dirty="0" smtClean="0">
                <a:solidFill>
                  <a:srgbClr val="FF0000"/>
                </a:solidFill>
                <a:latin typeface="Georgia" panose="02040502050405020303" pitchFamily="18" charset="0"/>
              </a:rPr>
              <a:t>составление «Круга пользы дерева»</a:t>
            </a:r>
            <a:endParaRPr lang="ru-RU" sz="2000" b="1" dirty="0">
              <a:solidFill>
                <a:srgbClr val="FF0000"/>
              </a:solidFill>
              <a:latin typeface="Georgia" panose="02040502050405020303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1916832"/>
            <a:ext cx="7992888" cy="453650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10181"/>
            <a:ext cx="2350724" cy="159863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0152" y="214746"/>
            <a:ext cx="2376264" cy="1598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9922100"/>
      </p:ext>
    </p:extLst>
  </p:cSld>
  <p:clrMapOvr>
    <a:masterClrMapping/>
  </p:clrMapOvr>
  <p:transition spd="slow">
    <p:blinds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3647" y="2060848"/>
            <a:ext cx="5553665" cy="2808312"/>
          </a:xfrm>
        </p:spPr>
        <p:txBody>
          <a:bodyPr>
            <a:noAutofit/>
          </a:bodyPr>
          <a:lstStyle/>
          <a:p>
            <a:r>
              <a:rPr lang="ru-RU" sz="5400" b="1" dirty="0" smtClean="0">
                <a:solidFill>
                  <a:srgbClr val="FF0000"/>
                </a:solidFill>
                <a:latin typeface="Georgia" panose="02040502050405020303" pitchFamily="18" charset="0"/>
              </a:rPr>
              <a:t>СПАСИБО  ЗА   ВНИМАНИЕ !</a:t>
            </a:r>
            <a:endParaRPr lang="ru-RU" sz="5400" b="1" dirty="0">
              <a:solidFill>
                <a:srgbClr val="FF0000"/>
              </a:solidFill>
              <a:latin typeface="Georgia" panose="02040502050405020303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8520" y="222392"/>
            <a:ext cx="2376264" cy="159863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6176" y="3573016"/>
            <a:ext cx="2286465" cy="2726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3612939"/>
      </p:ext>
    </p:extLst>
  </p:cSld>
  <p:clrMapOvr>
    <a:masterClrMapping/>
  </p:clrMapOvr>
  <p:transition spd="slow">
    <p:blinds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46"/>
          </a:xfrm>
        </p:spPr>
        <p:txBody>
          <a:bodyPr/>
          <a:lstStyle/>
          <a:p>
            <a:pPr algn="ctr"/>
            <a:r>
              <a:rPr lang="ru-RU" dirty="0" smtClean="0"/>
              <a:t> </a:t>
            </a:r>
            <a:r>
              <a:rPr lang="ru-RU" dirty="0" smtClean="0">
                <a:solidFill>
                  <a:srgbClr val="FF0000"/>
                </a:solidFill>
                <a:latin typeface="Arial Black" pitchFamily="34" charset="0"/>
              </a:rPr>
              <a:t>Актуальность</a:t>
            </a:r>
            <a:endParaRPr lang="ru-RU" sz="36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457200" y="1071547"/>
            <a:ext cx="8229600" cy="2645485"/>
          </a:xfrm>
        </p:spPr>
        <p:txBody>
          <a:bodyPr>
            <a:normAutofit/>
          </a:bodyPr>
          <a:lstStyle/>
          <a:p>
            <a:r>
              <a:rPr lang="ru-RU" b="1" dirty="0" smtClean="0">
                <a:latin typeface="Georgia" panose="02040502050405020303" pitchFamily="18" charset="0"/>
              </a:rPr>
              <a:t>Дети старшей группы часто ломают  ветки деревьев. Беседы и объяснения воспитателя, почему этого делать нельзя, положительного результата не принесли. Вспомнила китайскую пословицу: «Расскажи – и я забуду, покажи – и я запомню, дай попробовать и я пойму». Поэтому проектно-исследовательская деятельность заняла свое место в системе работы группы, ведь каждый ребенок - маленький исследователь, который с радостью и удивлением открывает для себя окружающий мир.</a:t>
            </a:r>
          </a:p>
          <a:p>
            <a:endParaRPr lang="ru-RU" b="1" dirty="0">
              <a:latin typeface="Georgia" panose="02040502050405020303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9672" y="3712909"/>
            <a:ext cx="5760640" cy="295232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126567"/>
            <a:ext cx="1666528" cy="944980"/>
          </a:xfrm>
          <a:prstGeom prst="rect">
            <a:avLst/>
          </a:prstGeom>
        </p:spPr>
      </p:pic>
    </p:spTree>
  </p:cSld>
  <p:clrMapOvr>
    <a:masterClrMapping/>
  </p:clrMapOvr>
  <p:transition spd="slow" advClick="0" advTm="25000">
    <p:blind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907704" y="524342"/>
            <a:ext cx="5572164" cy="785818"/>
          </a:xfrm>
        </p:spPr>
        <p:txBody>
          <a:bodyPr>
            <a:normAutofit/>
          </a:bodyPr>
          <a:lstStyle/>
          <a:p>
            <a:pPr algn="ctr"/>
            <a:r>
              <a:rPr lang="ru-RU" sz="3600" dirty="0" smtClean="0">
                <a:solidFill>
                  <a:srgbClr val="FF0000"/>
                </a:solidFill>
                <a:latin typeface="Arial Black" pitchFamily="34" charset="0"/>
              </a:rPr>
              <a:t>Цель проекта</a:t>
            </a:r>
            <a:endParaRPr lang="ru-RU" sz="36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467544" y="1737330"/>
            <a:ext cx="8229600" cy="1643073"/>
          </a:xfrm>
        </p:spPr>
        <p:txBody>
          <a:bodyPr>
            <a:normAutofit fontScale="92500" lnSpcReduction="20000"/>
          </a:bodyPr>
          <a:lstStyle/>
          <a:p>
            <a:r>
              <a:rPr lang="ru-RU" sz="1900" b="1" dirty="0" smtClean="0">
                <a:latin typeface="Georgia" panose="02040502050405020303" pitchFamily="18" charset="0"/>
              </a:rPr>
              <a:t>Расширение и обобщение знаний детей о разнообразии деревьев, о их пользе :в процессе бесед, наблюдений, чтений познавательной литературы, экспериментирования, повышение экологической культуры детей, родителей и педагогов, привлечение внимания к проблеме сохранения природы, информирование о значимости лесных экосистем, об основных мерах их защиты.  </a:t>
            </a:r>
            <a:endParaRPr lang="ru-RU" sz="1900" b="1" dirty="0" smtClean="0">
              <a:latin typeface="Georgia" panose="02040502050405020303" pitchFamily="18" charset="0"/>
            </a:endParaRPr>
          </a:p>
          <a:p>
            <a:endParaRPr lang="ru-RU" b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1721" y="3380403"/>
            <a:ext cx="2808312" cy="310236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57" y="93009"/>
            <a:ext cx="2376264" cy="1598639"/>
          </a:xfrm>
          <a:prstGeom prst="rect">
            <a:avLst/>
          </a:prstGeom>
        </p:spPr>
      </p:pic>
    </p:spTree>
  </p:cSld>
  <p:clrMapOvr>
    <a:masterClrMapping/>
  </p:clrMapOvr>
  <p:transition spd="slow" advClick="0" advTm="10000">
    <p:cover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3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25470"/>
          </a:xfrm>
        </p:spPr>
        <p:txBody>
          <a:bodyPr>
            <a:normAutofit/>
          </a:bodyPr>
          <a:lstStyle/>
          <a:p>
            <a:pPr algn="ctr"/>
            <a:r>
              <a:rPr lang="ru-RU" sz="3600" dirty="0" smtClean="0">
                <a:solidFill>
                  <a:srgbClr val="FF0000"/>
                </a:solidFill>
                <a:latin typeface="Arial Black" pitchFamily="34" charset="0"/>
              </a:rPr>
              <a:t>Задачи проекта</a:t>
            </a:r>
            <a:endParaRPr lang="ru-RU" sz="36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457200" y="1481329"/>
            <a:ext cx="8229600" cy="4305126"/>
          </a:xfrm>
        </p:spPr>
        <p:txBody>
          <a:bodyPr>
            <a:normAutofit/>
          </a:bodyPr>
          <a:lstStyle/>
          <a:p>
            <a:r>
              <a:rPr lang="ru-RU" b="1" dirty="0" smtClean="0">
                <a:latin typeface="Georgia" panose="02040502050405020303" pitchFamily="18" charset="0"/>
              </a:rPr>
              <a:t>- формировать у детей представление о деревьях и их пользе для человека</a:t>
            </a:r>
          </a:p>
          <a:p>
            <a:r>
              <a:rPr lang="ru-RU" b="1" dirty="0" smtClean="0">
                <a:latin typeface="Georgia" panose="02040502050405020303" pitchFamily="18" charset="0"/>
              </a:rPr>
              <a:t>-развивать познавательный интерес ко всему живому, любознательность, наблюдательность, желание получать новые знания; </a:t>
            </a:r>
          </a:p>
          <a:p>
            <a:r>
              <a:rPr lang="ru-RU" b="1" dirty="0" smtClean="0">
                <a:latin typeface="Georgia" panose="02040502050405020303" pitchFamily="18" charset="0"/>
              </a:rPr>
              <a:t>-привлечь родителей к участию в проекте для воспитания экологической культуры в семье.</a:t>
            </a:r>
          </a:p>
          <a:p>
            <a:endParaRPr lang="ru-RU" b="1" dirty="0">
              <a:latin typeface="Georgia" panose="02040502050405020303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1680" y="3933056"/>
            <a:ext cx="5688632" cy="259228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36" y="116632"/>
            <a:ext cx="2014784" cy="1364697"/>
          </a:xfrm>
          <a:prstGeom prst="rect">
            <a:avLst/>
          </a:prstGeom>
        </p:spPr>
      </p:pic>
    </p:spTree>
  </p:cSld>
  <p:clrMapOvr>
    <a:masterClrMapping/>
  </p:clrMapOvr>
  <p:transition spd="slow" advClick="0" advTm="18000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6900882" cy="1011222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rgbClr val="FF0000"/>
                </a:solidFill>
                <a:latin typeface="Arial Black" pitchFamily="34" charset="0"/>
              </a:rPr>
              <a:t>Ожидаемый</a:t>
            </a:r>
            <a:br>
              <a:rPr lang="ru-RU" dirty="0" smtClean="0">
                <a:solidFill>
                  <a:srgbClr val="FF0000"/>
                </a:solidFill>
                <a:latin typeface="Arial Black" pitchFamily="34" charset="0"/>
              </a:rPr>
            </a:br>
            <a:r>
              <a:rPr lang="ru-RU" dirty="0" smtClean="0">
                <a:solidFill>
                  <a:srgbClr val="FF0000"/>
                </a:solidFill>
                <a:latin typeface="Arial Black" pitchFamily="34" charset="0"/>
              </a:rPr>
              <a:t> результат</a:t>
            </a:r>
            <a:endParaRPr lang="ru-RU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1187624" y="1556792"/>
            <a:ext cx="6170458" cy="4752528"/>
          </a:xfrm>
        </p:spPr>
        <p:txBody>
          <a:bodyPr>
            <a:normAutofit fontScale="77500" lnSpcReduction="20000"/>
          </a:bodyPr>
          <a:lstStyle/>
          <a:p>
            <a:pPr lvl="0"/>
            <a:r>
              <a:rPr lang="ru-RU" sz="2100" b="1" dirty="0" smtClean="0">
                <a:latin typeface="Georgia" panose="02040502050405020303" pitchFamily="18" charset="0"/>
              </a:rPr>
              <a:t>Дети получили представления о разнообразных функция деревьев, об использовании его человеком.</a:t>
            </a:r>
          </a:p>
          <a:p>
            <a:pPr lvl="0"/>
            <a:r>
              <a:rPr lang="ru-RU" sz="2100" b="1" dirty="0" smtClean="0">
                <a:latin typeface="Georgia" panose="02040502050405020303" pitchFamily="18" charset="0"/>
              </a:rPr>
              <a:t>Знакомы с деревьями, растущими на территории детского сада и их функциями.</a:t>
            </a:r>
          </a:p>
          <a:p>
            <a:pPr lvl="0"/>
            <a:r>
              <a:rPr lang="ru-RU" sz="2100" b="1" dirty="0" smtClean="0">
                <a:latin typeface="Georgia" panose="02040502050405020303" pitchFamily="18" charset="0"/>
              </a:rPr>
              <a:t> Ознакомлены с некоторыми целебными свойствами деревьев,  для здоровья человека.</a:t>
            </a:r>
          </a:p>
          <a:p>
            <a:pPr lvl="0"/>
            <a:r>
              <a:rPr lang="ru-RU" sz="2100" b="1" dirty="0" smtClean="0">
                <a:latin typeface="Georgia" panose="02040502050405020303" pitchFamily="18" charset="0"/>
              </a:rPr>
              <a:t>Родителями оказана помощь в оформлении гербария «Листочки наших деревьев»</a:t>
            </a:r>
          </a:p>
          <a:p>
            <a:pPr lvl="0"/>
            <a:r>
              <a:rPr lang="ru-RU" sz="2100" b="1" dirty="0" smtClean="0">
                <a:latin typeface="Georgia" panose="02040502050405020303" pitchFamily="18" charset="0"/>
              </a:rPr>
              <a:t>Многие родители знают и применяют целебные свойства деревьев для оздоровления детей .</a:t>
            </a:r>
          </a:p>
          <a:p>
            <a:r>
              <a:rPr lang="ru-RU" sz="2100" b="1" dirty="0" smtClean="0">
                <a:latin typeface="Georgia" panose="02040502050405020303" pitchFamily="18" charset="0"/>
              </a:rPr>
              <a:t> Оформлена выставка поделки из природного материала.</a:t>
            </a:r>
          </a:p>
          <a:p>
            <a:r>
              <a:rPr lang="ru-RU" sz="2100" b="1" dirty="0" smtClean="0">
                <a:latin typeface="Georgia" panose="02040502050405020303" pitchFamily="18" charset="0"/>
              </a:rPr>
              <a:t> Педагоги осуществляют инновационную деятельность повышают    профессиональный уровень, расширяют свой экологический кругозор.</a:t>
            </a:r>
          </a:p>
          <a:p>
            <a:endParaRPr lang="ru-RU" dirty="0">
              <a:latin typeface="Georgia" panose="02040502050405020303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309608"/>
            <a:ext cx="1800200" cy="1810354"/>
          </a:xfrm>
          <a:prstGeom prst="rect">
            <a:avLst/>
          </a:prstGeom>
        </p:spPr>
      </p:pic>
    </p:spTree>
  </p:cSld>
  <p:clrMapOvr>
    <a:masterClrMapping/>
  </p:clrMapOvr>
  <p:transition spd="slow" advClick="0" advTm="25000">
    <p:checke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2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2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2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2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331640" y="692696"/>
            <a:ext cx="5904656" cy="864096"/>
          </a:xfrm>
        </p:spPr>
        <p:txBody>
          <a:bodyPr>
            <a:normAutofit/>
          </a:bodyPr>
          <a:lstStyle/>
          <a:p>
            <a:pPr algn="r"/>
            <a:r>
              <a:rPr lang="ru-RU" sz="3600" dirty="0" smtClean="0">
                <a:solidFill>
                  <a:srgbClr val="FF0000"/>
                </a:solidFill>
                <a:latin typeface="Arial Black" pitchFamily="34" charset="0"/>
              </a:rPr>
              <a:t>Значимость проекта</a:t>
            </a:r>
            <a:r>
              <a:rPr lang="ru-RU" dirty="0" smtClean="0">
                <a:solidFill>
                  <a:srgbClr val="FF0000"/>
                </a:solidFill>
                <a:latin typeface="Arial Black" pitchFamily="34" charset="0"/>
              </a:rPr>
              <a:t> </a:t>
            </a:r>
            <a:endParaRPr lang="ru-RU" sz="36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1115616" y="1556792"/>
            <a:ext cx="5972188" cy="3168352"/>
          </a:xfrm>
        </p:spPr>
        <p:txBody>
          <a:bodyPr>
            <a:normAutofit/>
          </a:bodyPr>
          <a:lstStyle/>
          <a:p>
            <a:r>
              <a:rPr lang="ru-RU" b="1" dirty="0" smtClean="0">
                <a:latin typeface="Georgia" panose="02040502050405020303" pitchFamily="18" charset="0"/>
              </a:rPr>
              <a:t>Формирование у детей экологического мышления.</a:t>
            </a:r>
          </a:p>
          <a:p>
            <a:r>
              <a:rPr lang="ru-RU" b="1" dirty="0" smtClean="0">
                <a:latin typeface="Georgia" panose="02040502050405020303" pitchFamily="18" charset="0"/>
              </a:rPr>
              <a:t>Развитие умственных способностей детей, которые проявляются в умении экспериментировать, анализировать, делать выводы.</a:t>
            </a:r>
          </a:p>
          <a:p>
            <a:r>
              <a:rPr lang="ru-RU" b="1" dirty="0" smtClean="0">
                <a:latin typeface="Georgia" panose="02040502050405020303" pitchFamily="18" charset="0"/>
              </a:rPr>
              <a:t>Понимание необходимости бережного и заботливого отношение к природе.</a:t>
            </a:r>
          </a:p>
          <a:p>
            <a:pPr>
              <a:buNone/>
            </a:pPr>
            <a:endParaRPr lang="ru-RU" dirty="0" smtClean="0"/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6632"/>
            <a:ext cx="1895424" cy="177262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37031" y="3807089"/>
            <a:ext cx="2016224" cy="188560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4149080"/>
            <a:ext cx="2141131" cy="2510590"/>
          </a:xfrm>
          <a:prstGeom prst="rect">
            <a:avLst/>
          </a:prstGeom>
        </p:spPr>
      </p:pic>
    </p:spTree>
  </p:cSld>
  <p:clrMapOvr>
    <a:masterClrMapping/>
  </p:clrMapOvr>
  <p:transition spd="slow" advClick="0" advTm="15000">
    <p:cover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400" decel="100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400" decel="100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400" decel="100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400" decel="100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00" accel="1000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00" accel="1000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400" decel="100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400" decel="100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400" decel="100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400" decel="100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00" accel="1000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00" accel="1000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400" decel="100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400" decel="100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400" decel="100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400" decel="100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00" accel="1000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00" accel="1000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5472122" cy="1082660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  <a:latin typeface="Georgia" panose="02040502050405020303" pitchFamily="18" charset="0"/>
              </a:rPr>
              <a:t>Образовательная деятельность</a:t>
            </a:r>
            <a:endParaRPr lang="ru-RU" sz="3200" b="1" dirty="0">
              <a:solidFill>
                <a:srgbClr val="FF0000"/>
              </a:solidFill>
              <a:latin typeface="Georgia" panose="02040502050405020303" pitchFamily="18" charset="0"/>
            </a:endParaRPr>
          </a:p>
        </p:txBody>
      </p:sp>
      <p:sp>
        <p:nvSpPr>
          <p:cNvPr id="8" name="Содержимое 7"/>
          <p:cNvSpPr>
            <a:spLocks noGrp="1"/>
          </p:cNvSpPr>
          <p:nvPr>
            <p:ph idx="1"/>
          </p:nvPr>
        </p:nvSpPr>
        <p:spPr>
          <a:xfrm>
            <a:off x="457200" y="1357298"/>
            <a:ext cx="6043626" cy="5000660"/>
          </a:xfrm>
        </p:spPr>
        <p:txBody>
          <a:bodyPr>
            <a:normAutofit/>
          </a:bodyPr>
          <a:lstStyle/>
          <a:p>
            <a:r>
              <a:rPr lang="ru-RU" b="1" u="sng" dirty="0" smtClean="0">
                <a:latin typeface="Georgia" panose="02040502050405020303" pitchFamily="18" charset="0"/>
              </a:rPr>
              <a:t>Чтение</a:t>
            </a:r>
            <a:r>
              <a:rPr lang="ru-RU" b="1" dirty="0" smtClean="0">
                <a:latin typeface="Georgia" panose="02040502050405020303" pitchFamily="18" charset="0"/>
              </a:rPr>
              <a:t> художественной литературы, нравственных сказок по теме. </a:t>
            </a:r>
          </a:p>
          <a:p>
            <a:r>
              <a:rPr lang="ru-RU" b="1" u="sng" dirty="0" smtClean="0">
                <a:latin typeface="Georgia" panose="02040502050405020303" pitchFamily="18" charset="0"/>
              </a:rPr>
              <a:t>Рассматривание</a:t>
            </a:r>
            <a:r>
              <a:rPr lang="ru-RU" b="1" dirty="0" smtClean="0">
                <a:latin typeface="Georgia" panose="02040502050405020303" pitchFamily="18" charset="0"/>
              </a:rPr>
              <a:t> иллюстраций деревьев в разные времена года.</a:t>
            </a:r>
          </a:p>
          <a:p>
            <a:r>
              <a:rPr lang="ru-RU" b="1" u="sng" dirty="0" smtClean="0">
                <a:latin typeface="Georgia" panose="02040502050405020303" pitchFamily="18" charset="0"/>
              </a:rPr>
              <a:t>Наблюдения </a:t>
            </a:r>
            <a:r>
              <a:rPr lang="ru-RU" b="1" dirty="0" smtClean="0">
                <a:latin typeface="Georgia" panose="02040502050405020303" pitchFamily="18" charset="0"/>
              </a:rPr>
              <a:t>за деревьями на территории детского сада.</a:t>
            </a:r>
          </a:p>
          <a:p>
            <a:r>
              <a:rPr lang="ru-RU" b="1" u="sng" dirty="0" smtClean="0">
                <a:latin typeface="Georgia" panose="02040502050405020303" pitchFamily="18" charset="0"/>
              </a:rPr>
              <a:t>Беседы:</a:t>
            </a:r>
            <a:endParaRPr lang="ru-RU" b="1" dirty="0" smtClean="0">
              <a:latin typeface="Georgia" panose="02040502050405020303" pitchFamily="18" charset="0"/>
            </a:endParaRPr>
          </a:p>
          <a:p>
            <a:r>
              <a:rPr lang="ru-RU" b="1" dirty="0" smtClean="0">
                <a:latin typeface="Georgia" panose="02040502050405020303" pitchFamily="18" charset="0"/>
              </a:rPr>
              <a:t>«Для чего дереву солнце», «Как человек использует деревья» «Деревья доктора», «Где деревьям лучше живется - в лесу или в городе», «Чем питаются деревья», «Деревья –наши друзья?» </a:t>
            </a:r>
          </a:p>
          <a:p>
            <a:r>
              <a:rPr lang="ru-RU" b="1" u="sng" dirty="0" smtClean="0">
                <a:latin typeface="Georgia" panose="02040502050405020303" pitchFamily="18" charset="0"/>
              </a:rPr>
              <a:t>Составление «Круга пользы»</a:t>
            </a:r>
          </a:p>
          <a:p>
            <a:endParaRPr lang="ru-RU" b="1" dirty="0">
              <a:latin typeface="Georgia" panose="02040502050405020303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24128" y="332656"/>
            <a:ext cx="3168352" cy="246166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2200" y="3501008"/>
            <a:ext cx="2286465" cy="2726614"/>
          </a:xfrm>
          <a:prstGeom prst="rect">
            <a:avLst/>
          </a:prstGeom>
        </p:spPr>
      </p:pic>
    </p:spTree>
  </p:cSld>
  <p:clrMapOvr>
    <a:masterClrMapping/>
  </p:clrMapOvr>
  <p:transition spd="slow" advClick="0" advTm="28000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907704" y="116632"/>
            <a:ext cx="4824536" cy="1152128"/>
          </a:xfrm>
        </p:spPr>
        <p:txBody>
          <a:bodyPr/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  <a:latin typeface="Georgia" panose="02040502050405020303" pitchFamily="18" charset="0"/>
              </a:rPr>
              <a:t>Образовательная деятельность</a:t>
            </a:r>
            <a:endParaRPr lang="ru-RU" sz="3200" b="1" dirty="0">
              <a:solidFill>
                <a:srgbClr val="FF0000"/>
              </a:solidFill>
              <a:latin typeface="Georgia" panose="02040502050405020303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99592" y="1628799"/>
            <a:ext cx="5688632" cy="504057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Georgia" panose="02040502050405020303" pitchFamily="18" charset="0"/>
              </a:rPr>
              <a:t>Игры  и библиотека по экологии                             </a:t>
            </a:r>
            <a:endParaRPr lang="ru-RU" b="1" dirty="0">
              <a:solidFill>
                <a:srgbClr val="FF0000"/>
              </a:solidFill>
              <a:latin typeface="Georgia" panose="02040502050405020303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82981" y="2533443"/>
            <a:ext cx="4401573" cy="388843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386980" y="2532985"/>
            <a:ext cx="4402488" cy="388843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520" y="247254"/>
            <a:ext cx="2016224" cy="1669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126995"/>
      </p:ext>
    </p:extLst>
  </p:cSld>
  <p:clrMapOvr>
    <a:masterClrMapping/>
  </p:clrMapOvr>
  <p:transition spd="slow">
    <p:blinds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39552" y="244035"/>
            <a:ext cx="5186370" cy="108266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b="1" dirty="0" smtClean="0">
                <a:solidFill>
                  <a:srgbClr val="FF0000"/>
                </a:solidFill>
                <a:latin typeface="Georgia" panose="02040502050405020303" pitchFamily="18" charset="0"/>
              </a:rPr>
              <a:t>Игровая деятельность</a:t>
            </a:r>
            <a:endParaRPr lang="ru-RU" sz="3600" b="1" dirty="0">
              <a:solidFill>
                <a:srgbClr val="FF0000"/>
              </a:solidFill>
              <a:latin typeface="Georgia" panose="02040502050405020303" pitchFamily="18" charset="0"/>
            </a:endParaRPr>
          </a:p>
        </p:txBody>
      </p:sp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457200" y="1500175"/>
            <a:ext cx="3900486" cy="3286147"/>
          </a:xfrm>
        </p:spPr>
        <p:txBody>
          <a:bodyPr>
            <a:normAutofit/>
          </a:bodyPr>
          <a:lstStyle/>
          <a:p>
            <a:r>
              <a:rPr lang="ru-RU" b="1" u="sng" dirty="0" smtClean="0">
                <a:latin typeface="Georgia" panose="02040502050405020303" pitchFamily="18" charset="0"/>
              </a:rPr>
              <a:t>Экологические игры:</a:t>
            </a:r>
            <a:endParaRPr lang="ru-RU" b="1" dirty="0" smtClean="0">
              <a:latin typeface="Georgia" panose="02040502050405020303" pitchFamily="18" charset="0"/>
            </a:endParaRPr>
          </a:p>
          <a:p>
            <a:r>
              <a:rPr lang="ru-RU" b="1" dirty="0" smtClean="0">
                <a:latin typeface="Georgia" panose="02040502050405020303" pitchFamily="18" charset="0"/>
              </a:rPr>
              <a:t>«Слово на ладошке», «Похлопали – потопали»;</a:t>
            </a:r>
          </a:p>
          <a:p>
            <a:r>
              <a:rPr lang="ru-RU" b="1" dirty="0" smtClean="0">
                <a:latin typeface="Georgia" panose="02040502050405020303" pitchFamily="18" charset="0"/>
              </a:rPr>
              <a:t>«Найди дерево по листочку»,«Что сначала, что потом»;</a:t>
            </a:r>
          </a:p>
          <a:p>
            <a:r>
              <a:rPr lang="ru-RU" b="1" dirty="0" smtClean="0">
                <a:latin typeface="Georgia" panose="02040502050405020303" pitchFamily="18" charset="0"/>
              </a:rPr>
              <a:t>«Четвертый лишний».</a:t>
            </a:r>
            <a:endParaRPr lang="ru-RU" b="1" dirty="0">
              <a:latin typeface="Georgia" panose="02040502050405020303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0032" y="785365"/>
            <a:ext cx="3528392" cy="288032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3474" y="3872379"/>
            <a:ext cx="3456384" cy="266429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3836375"/>
            <a:ext cx="3510390" cy="273630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32737" y="672245"/>
            <a:ext cx="2016224" cy="1650280"/>
          </a:xfrm>
          <a:prstGeom prst="rect">
            <a:avLst/>
          </a:prstGeom>
        </p:spPr>
      </p:pic>
    </p:spTree>
  </p:cSld>
  <p:clrMapOvr>
    <a:masterClrMapping/>
  </p:clrMapOvr>
  <p:transition spd="slow" advClick="0" advTm="19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 build="p"/>
    </p:bldLst>
  </p:timing>
</p:sld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Аспект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715</TotalTime>
  <Words>382</Words>
  <Application>Microsoft Office PowerPoint</Application>
  <PresentationFormat>Экран (4:3)</PresentationFormat>
  <Paragraphs>46</Paragraphs>
  <Slides>17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5" baseType="lpstr">
      <vt:lpstr>Aharoni</vt:lpstr>
      <vt:lpstr>Arial</vt:lpstr>
      <vt:lpstr>Arial Black</vt:lpstr>
      <vt:lpstr>Georgia</vt:lpstr>
      <vt:lpstr>Monotype Corsiva</vt:lpstr>
      <vt:lpstr>Trebuchet MS</vt:lpstr>
      <vt:lpstr>Wingdings 3</vt:lpstr>
      <vt:lpstr>Аспект</vt:lpstr>
      <vt:lpstr>   Долгосрочный экологический  проект  в старшей  группе №7</vt:lpstr>
      <vt:lpstr> Актуальность</vt:lpstr>
      <vt:lpstr>Цель проекта</vt:lpstr>
      <vt:lpstr>Задачи проекта</vt:lpstr>
      <vt:lpstr>Ожидаемый  результат</vt:lpstr>
      <vt:lpstr>Значимость проекта </vt:lpstr>
      <vt:lpstr>Образовательная деятельность</vt:lpstr>
      <vt:lpstr>Образовательная деятельность</vt:lpstr>
      <vt:lpstr>Игровая деятельность</vt:lpstr>
      <vt:lpstr>Продуктивная деятельность</vt:lpstr>
      <vt:lpstr>Продуктивная деятельность</vt:lpstr>
      <vt:lpstr>Продуктивная деятельность</vt:lpstr>
      <vt:lpstr>Экспериментально– исследовательская  деятельность</vt:lpstr>
      <vt:lpstr>Работа с родителями</vt:lpstr>
      <vt:lpstr>Работа с родителями  Дипломы родителей, участвовавших в онлайн-викторине</vt:lpstr>
      <vt:lpstr>Итог проекта  составление «Круга пользы дерева»</vt:lpstr>
      <vt:lpstr>СПАСИБО  ЗА   ВНИМАНИЕ !</vt:lpstr>
    </vt:vector>
  </TitlesOfParts>
  <Company>Reanimator Extreme Edition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Экологический проект</dc:title>
  <dc:creator>Босс</dc:creator>
  <cp:lastModifiedBy>Hewlett-Packard Company</cp:lastModifiedBy>
  <cp:revision>76</cp:revision>
  <dcterms:created xsi:type="dcterms:W3CDTF">2016-10-25T15:20:17Z</dcterms:created>
  <dcterms:modified xsi:type="dcterms:W3CDTF">2023-02-14T18:31:46Z</dcterms:modified>
</cp:coreProperties>
</file>