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27"/>
  </p:notesMasterIdLst>
  <p:sldIdLst>
    <p:sldId id="269" r:id="rId2"/>
    <p:sldId id="258" r:id="rId3"/>
    <p:sldId id="259" r:id="rId4"/>
    <p:sldId id="260" r:id="rId5"/>
    <p:sldId id="439" r:id="rId6"/>
    <p:sldId id="441" r:id="rId7"/>
    <p:sldId id="442" r:id="rId8"/>
    <p:sldId id="444" r:id="rId9"/>
    <p:sldId id="448" r:id="rId10"/>
    <p:sldId id="271" r:id="rId11"/>
    <p:sldId id="445" r:id="rId12"/>
    <p:sldId id="369" r:id="rId13"/>
    <p:sldId id="276" r:id="rId14"/>
    <p:sldId id="440" r:id="rId15"/>
    <p:sldId id="395" r:id="rId16"/>
    <p:sldId id="434" r:id="rId17"/>
    <p:sldId id="443" r:id="rId18"/>
    <p:sldId id="437" r:id="rId19"/>
    <p:sldId id="424" r:id="rId20"/>
    <p:sldId id="425" r:id="rId21"/>
    <p:sldId id="325" r:id="rId22"/>
    <p:sldId id="403" r:id="rId23"/>
    <p:sldId id="446" r:id="rId24"/>
    <p:sldId id="374" r:id="rId25"/>
    <p:sldId id="404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995" autoAdjust="0"/>
    <p:restoredTop sz="91320" autoAdjust="0"/>
  </p:normalViewPr>
  <p:slideViewPr>
    <p:cSldViewPr>
      <p:cViewPr varScale="1">
        <p:scale>
          <a:sx n="66" d="100"/>
          <a:sy n="66" d="100"/>
        </p:scale>
        <p:origin x="-1530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1" d="100"/>
        <a:sy n="71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757FC5B-6ECD-48EB-8EA2-BD04D770C284}" type="datetimeFigureOut">
              <a:rPr lang="ru-RU"/>
              <a:pPr>
                <a:defRPr/>
              </a:pPr>
              <a:t>01.03.2022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5439D7B-E672-4C4D-A0B0-B85497384F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84E31D-7000-4997-B18D-B3F3D4370F4A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43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C881B9-DB75-433A-AD94-A22AF64515EC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560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290E6E-01C6-473D-AB0B-6F07D1427289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560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542395-F85B-4853-95DE-699C4B08BBFC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588BA-85EA-483B-8B29-53E862C841C0}" type="datetimeFigureOut">
              <a:rPr lang="ru-RU"/>
              <a:pPr>
                <a:defRPr/>
              </a:pPr>
              <a:t>01.03.2022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0C8B3-EE14-4AB6-BE58-16999F1D4E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F39D0-2A83-4C82-9E0A-F335431069CA}" type="datetimeFigureOut">
              <a:rPr lang="ru-RU"/>
              <a:pPr>
                <a:defRPr/>
              </a:pPr>
              <a:t>01.03.2022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C8B1F-0FB6-4E51-B081-93EE66BD88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EB715-4C00-4686-B93F-24587ADB3C07}" type="datetimeFigureOut">
              <a:rPr lang="ru-RU"/>
              <a:pPr>
                <a:defRPr/>
              </a:pPr>
              <a:t>01.03.2022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545B2-DAB6-405C-ABA2-5ED2CC85F8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1085B-19FC-4C6E-8461-FD82243B9E10}" type="datetimeFigureOut">
              <a:rPr lang="ru-RU"/>
              <a:pPr>
                <a:defRPr/>
              </a:pPr>
              <a:t>01.03.2022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D0C04-126B-458B-8823-AEF665313C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DF607-F180-4A4E-A00D-75961D9FD4AD}" type="datetimeFigureOut">
              <a:rPr lang="ru-RU"/>
              <a:pPr>
                <a:defRPr/>
              </a:pPr>
              <a:t>01.03.2022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DE565-8D8D-4AE8-B7BA-AF370222C4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8FF4E-B00A-4203-BBCD-8010766D75EF}" type="datetimeFigureOut">
              <a:rPr lang="ru-RU"/>
              <a:pPr>
                <a:defRPr/>
              </a:pPr>
              <a:t>01.03.2022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BFEF9-6DD2-411C-9108-A00BB657F8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32506-014D-4EC5-A011-28E22AF2FD02}" type="datetimeFigureOut">
              <a:rPr lang="ru-RU"/>
              <a:pPr>
                <a:defRPr/>
              </a:pPr>
              <a:t>01.03.2022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2C5E5-46F8-4A1C-8C28-C0C1483A2F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EF247-44D4-40CD-B3A2-1808F8C429C3}" type="datetimeFigureOut">
              <a:rPr lang="ru-RU"/>
              <a:pPr>
                <a:defRPr/>
              </a:pPr>
              <a:t>01.03.2022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2B75A-A93D-41ED-A5CC-7D1279EA15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3805F-9B96-4107-A8EC-2CA5D2257415}" type="datetimeFigureOut">
              <a:rPr lang="ru-RU"/>
              <a:pPr>
                <a:defRPr/>
              </a:pPr>
              <a:t>01.03.2022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8271C-D132-41F9-8982-5A3C4278EB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7460A-2712-46DE-8E40-174EAA92C23B}" type="datetimeFigureOut">
              <a:rPr lang="ru-RU"/>
              <a:pPr>
                <a:defRPr/>
              </a:pPr>
              <a:t>01.03.2022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943EC-4D31-4700-A84B-EB71B93C1A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52DD5-CF6C-447C-B67F-B0FF745511FB}" type="datetimeFigureOut">
              <a:rPr lang="ru-RU"/>
              <a:pPr>
                <a:defRPr/>
              </a:pPr>
              <a:t>01.03.2022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4B5B4-984D-4AA3-BF49-B138BE2A8A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C887959-03B2-4E7F-B028-9ADB537ABFE5}" type="datetimeFigureOut">
              <a:rPr lang="ru-RU"/>
              <a:pPr>
                <a:defRPr/>
              </a:pPr>
              <a:t>01.03.2022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9F4B7E8-BCFC-49D4-BA4E-FB4591656B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6" r:id="rId2"/>
    <p:sldLayoutId id="2147483825" r:id="rId3"/>
    <p:sldLayoutId id="2147483824" r:id="rId4"/>
    <p:sldLayoutId id="2147483823" r:id="rId5"/>
    <p:sldLayoutId id="2147483822" r:id="rId6"/>
    <p:sldLayoutId id="2147483821" r:id="rId7"/>
    <p:sldLayoutId id="2147483820" r:id="rId8"/>
    <p:sldLayoutId id="2147483819" r:id="rId9"/>
    <p:sldLayoutId id="2147483818" r:id="rId10"/>
    <p:sldLayoutId id="214748381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playlist?list=PLnZ9t4Q3-vemYvdDF9B_HmspoJ44FVdGc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svetlins.schoolrm.ru/sveden/employees/30900/406161/?bitrix_include_areas=N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playlist?list=PLnZ9t4Q3-vemYvdDF9B_HmspoJ44FVdGc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dirty="0" smtClean="0"/>
              <a:t>Министерство образования РМ</a:t>
            </a:r>
            <a:endParaRPr lang="ru-RU" sz="4000" b="1" dirty="0">
              <a:ln w="5080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3196" y="1562088"/>
            <a:ext cx="5643602" cy="4525963"/>
          </a:xfrm>
        </p:spPr>
        <p:txBody>
          <a:bodyPr rtlCol="0"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6600" b="1" dirty="0" err="1" smtClean="0">
                <a:ln w="50800"/>
              </a:rPr>
              <a:t>Портфолио</a:t>
            </a:r>
            <a:r>
              <a:rPr lang="ru-RU" sz="6600" b="1" dirty="0" smtClean="0">
                <a:ln w="50800"/>
              </a:rPr>
              <a:t> </a:t>
            </a:r>
            <a:endParaRPr lang="ru-RU" sz="3600" b="1" dirty="0" smtClean="0">
              <a:ln w="50800"/>
            </a:endParaRP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dirty="0" smtClean="0">
                <a:ln w="50800"/>
              </a:rPr>
              <a:t>Андроновой Ольги Михайловны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dirty="0" smtClean="0">
                <a:ln w="50800"/>
              </a:rPr>
              <a:t>воспитателя 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dirty="0" smtClean="0">
                <a:ln w="50800"/>
              </a:rPr>
              <a:t>МБДОУ «Инсарский детский сад «Светлячок» комбинированного вида» 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b="1" dirty="0" smtClean="0">
              <a:ln w="5080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2500306"/>
            <a:ext cx="2928958" cy="3571876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42852"/>
            <a:ext cx="8501122" cy="857256"/>
          </a:xfrm>
        </p:spPr>
        <p:txBody>
          <a:bodyPr rtlCol="0">
            <a:normAutofit fontScale="9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 smtClean="0">
                <a:ln w="50800"/>
              </a:rPr>
              <a:t>Результаты участия воспитанников  в:</a:t>
            </a:r>
            <a:br>
              <a:rPr lang="ru-RU" sz="2800" b="1" dirty="0" smtClean="0">
                <a:ln w="50800"/>
              </a:rPr>
            </a:br>
            <a:r>
              <a:rPr lang="ru-RU" sz="2800" b="1" dirty="0" smtClean="0">
                <a:ln w="50800"/>
              </a:rPr>
              <a:t> конкурсах, выставках, соревнованиях, акциях, фестивалях</a:t>
            </a:r>
            <a:endParaRPr lang="ru-RU" sz="2800" b="1" dirty="0">
              <a:ln w="5080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28728" y="2143116"/>
            <a:ext cx="66437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Всероссийский уровень: 1</a:t>
            </a:r>
          </a:p>
          <a:p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уровень: 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Ольга\Desktop\Screenshot_20220208-130739_Driv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3108" y="285728"/>
            <a:ext cx="4857784" cy="628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КВАЛИФИКАЦИЯ\Грамота Лапаева Ван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024596" cy="4214842"/>
          </a:xfrm>
          <a:prstGeom prst="rect">
            <a:avLst/>
          </a:prstGeom>
          <a:noFill/>
        </p:spPr>
      </p:pic>
      <p:pic>
        <p:nvPicPr>
          <p:cNvPr id="1027" name="Picture 3" descr="D:\КВАЛИФИКАЦИЯ\Грамота  Мирошкина В2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428736"/>
            <a:ext cx="2867867" cy="3857652"/>
          </a:xfrm>
          <a:prstGeom prst="rect">
            <a:avLst/>
          </a:prstGeom>
          <a:noFill/>
        </p:spPr>
      </p:pic>
      <p:pic>
        <p:nvPicPr>
          <p:cNvPr id="1028" name="Picture 4" descr="D:\КВАЛИФИКАЦИЯ\Грамота Ященко А. 20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0456" y="2714596"/>
            <a:ext cx="2983544" cy="38576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214290"/>
            <a:ext cx="9144000" cy="1060472"/>
          </a:xfrm>
          <a:prstGeom prst="rect">
            <a:avLst/>
          </a:prstGeom>
        </p:spPr>
        <p:txBody>
          <a:bodyPr anchor="ctr">
            <a:normAutofit fontScale="90000" lnSpcReduction="2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ln w="50800"/>
                <a:latin typeface="+mj-lt"/>
                <a:ea typeface="+mj-ea"/>
                <a:cs typeface="+mj-cs"/>
              </a:rPr>
              <a:t>Выступления </a:t>
            </a:r>
            <a:r>
              <a:rPr lang="ru-RU" sz="2800" b="1" dirty="0">
                <a:ln w="50800"/>
                <a:latin typeface="+mj-lt"/>
                <a:ea typeface="+mj-ea"/>
                <a:cs typeface="+mj-cs"/>
              </a:rPr>
              <a:t>на заседаниях методических советов, научно-практических конференциях, педагогических чтениях, семинарах, секциях, </a:t>
            </a:r>
            <a:r>
              <a:rPr lang="ru-RU" sz="2800" b="1" dirty="0" smtClean="0">
                <a:ln w="50800"/>
                <a:latin typeface="+mj-lt"/>
                <a:ea typeface="+mj-ea"/>
                <a:cs typeface="+mj-cs"/>
              </a:rPr>
              <a:t>форумах (</a:t>
            </a:r>
            <a:r>
              <a:rPr lang="ru-RU" sz="2800" b="1" dirty="0" err="1" smtClean="0">
                <a:ln w="50800"/>
                <a:latin typeface="+mj-lt"/>
                <a:ea typeface="+mj-ea"/>
                <a:cs typeface="+mj-cs"/>
              </a:rPr>
              <a:t>очно</a:t>
            </a:r>
            <a:r>
              <a:rPr lang="ru-RU" sz="2800" b="1" dirty="0" smtClean="0">
                <a:ln w="50800"/>
                <a:latin typeface="+mj-lt"/>
                <a:ea typeface="+mj-ea"/>
                <a:cs typeface="+mj-cs"/>
              </a:rPr>
              <a:t>)</a:t>
            </a:r>
            <a:endParaRPr lang="ru-RU" sz="2800" b="1" dirty="0">
              <a:ln w="50800"/>
              <a:latin typeface="+mj-lt"/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00100" y="2143117"/>
            <a:ext cx="74295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уровень: 1</a:t>
            </a:r>
          </a:p>
          <a:p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организации: 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4" descr="Грамота  Капкаев Т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166" y="214290"/>
            <a:ext cx="6429420" cy="6429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Справка 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14290"/>
            <a:ext cx="7772400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4348" y="2071678"/>
            <a:ext cx="72152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уровень: 1</a:t>
            </a:r>
          </a:p>
          <a:p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Уровень  образовательной организации : 3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214290"/>
            <a:ext cx="82153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50800"/>
                <a:latin typeface="+mn-lt"/>
              </a:rPr>
              <a:t>Проведение открытых занятий, мастер классов, мероприятий</a:t>
            </a:r>
            <a:endParaRPr lang="ru-RU" sz="24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4" descr="Заставка к видео(3)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4724400"/>
          </a:xfrm>
        </p:spPr>
      </p:pic>
      <p:sp>
        <p:nvSpPr>
          <p:cNvPr id="4" name="Прямоугольник 3"/>
          <p:cNvSpPr/>
          <p:nvPr/>
        </p:nvSpPr>
        <p:spPr>
          <a:xfrm>
            <a:off x="2500298" y="535782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hlinkClick r:id="rId3"/>
              </a:rPr>
              <a:t>https://www.youtube.com/playlist?list=PLnZ9t4Q3-vemYvdDF9B_HmspoJ44FVdGc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МОЁ\Готовый справки по аттестации Андронова\площадка 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7075" y="142852"/>
            <a:ext cx="7688263" cy="6715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928670"/>
          </a:xfrm>
        </p:spPr>
        <p:txBody>
          <a:bodyPr rtlCol="0"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 smtClean="0">
                <a:ln w="50800"/>
              </a:rPr>
              <a:t>Позитивные результаты работы с воспитанниками</a:t>
            </a:r>
            <a:endParaRPr lang="ru-RU" sz="2800" b="1" dirty="0">
              <a:ln w="50800"/>
            </a:endParaRPr>
          </a:p>
        </p:txBody>
      </p:sp>
      <p:pic>
        <p:nvPicPr>
          <p:cNvPr id="5122" name="Picture 2" descr="F:\МОЁ\Готовый справки по аттестации Андронова\площадка 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785794"/>
            <a:ext cx="4357685" cy="6072206"/>
          </a:xfrm>
          <a:prstGeom prst="rect">
            <a:avLst/>
          </a:prstGeom>
          <a:noFill/>
        </p:spPr>
      </p:pic>
      <p:pic>
        <p:nvPicPr>
          <p:cNvPr id="5123" name="Picture 3" descr="F:\МОЁ\Готовый справки по аттестации Андронова\площадка 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785795"/>
            <a:ext cx="4714876" cy="6072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5" y="285728"/>
            <a:ext cx="8229600" cy="857256"/>
          </a:xfrm>
        </p:spPr>
        <p:txBody>
          <a:bodyPr rtlCol="0">
            <a:normAutofit fontScale="9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/>
            </a:r>
            <a:b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</a:br>
            <a:r>
              <a:rPr lang="ru-RU" b="1" dirty="0">
                <a:ln w="50800"/>
                <a:solidFill>
                  <a:schemeClr val="bg1">
                    <a:shade val="50000"/>
                  </a:schemeClr>
                </a:solidFill>
              </a:rPr>
              <a:t/>
            </a:r>
            <a:br>
              <a:rPr lang="ru-RU" b="1" dirty="0">
                <a:ln w="50800"/>
                <a:solidFill>
                  <a:schemeClr val="bg1">
                    <a:shade val="50000"/>
                  </a:schemeClr>
                </a:solidFill>
              </a:rPr>
            </a:br>
            <a:r>
              <a:rPr lang="ru-RU" b="1" dirty="0" smtClean="0">
                <a:ln w="50800"/>
              </a:rPr>
              <a:t>Общие сведения о педагоге</a:t>
            </a:r>
            <a:br>
              <a:rPr lang="ru-RU" b="1" dirty="0" smtClean="0">
                <a:ln w="50800"/>
              </a:rPr>
            </a:b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 </a:t>
            </a:r>
            <a:b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</a:br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071546"/>
            <a:ext cx="8643998" cy="5572164"/>
          </a:xfrm>
        </p:spPr>
        <p:txBody>
          <a:bodyPr rtlCol="0"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100" b="1" dirty="0" smtClean="0">
                <a:ln w="50800"/>
                <a:latin typeface="Georgia"/>
              </a:rPr>
              <a:t> </a:t>
            </a:r>
            <a:r>
              <a:rPr lang="ru-RU" sz="2000" b="1" dirty="0" smtClean="0">
                <a:ln w="50800"/>
                <a:latin typeface="Times New Roman" pitchFamily="18" charset="0"/>
                <a:cs typeface="Times New Roman" pitchFamily="18" charset="0"/>
              </a:rPr>
              <a:t>Дата </a:t>
            </a:r>
            <a:r>
              <a:rPr lang="ru-RU" sz="2000" b="1" dirty="0">
                <a:ln w="50800"/>
                <a:latin typeface="Times New Roman" pitchFamily="18" charset="0"/>
                <a:cs typeface="Times New Roman" pitchFamily="18" charset="0"/>
              </a:rPr>
              <a:t>рождения  </a:t>
            </a:r>
            <a:r>
              <a:rPr lang="ru-RU" sz="2000" dirty="0">
                <a:ln w="50800"/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b="1" dirty="0" smtClean="0">
                <a:ln w="50800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16 января 1991 года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000" dirty="0" smtClean="0">
                <a:ln w="5080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n w="50800"/>
                <a:latin typeface="Times New Roman" pitchFamily="18" charset="0"/>
                <a:cs typeface="Times New Roman" pitchFamily="18" charset="0"/>
              </a:rPr>
              <a:t>Занимаемая должность </a:t>
            </a:r>
            <a:r>
              <a:rPr lang="ru-RU" sz="2000" dirty="0" smtClean="0">
                <a:ln w="50800"/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b="1" dirty="0" smtClean="0">
                <a:ln w="50800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  <a:p>
            <a:pPr marL="0" inden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     Профессиональное образование: 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lnSpc>
                <a:spcPct val="80000"/>
              </a:lnSpc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МГПИ им. М.Е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№ диплома 31435, дата выдачи  29  июня 2013 г.,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 специальности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«Олигофренопедагогика»,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 дополнительной  специальностью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«Логопедия»;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квалификация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учитель - </a:t>
            </a:r>
            <a:r>
              <a:rPr lang="ru-RU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олигофренопедагог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и учитель-логопед</a:t>
            </a:r>
          </a:p>
          <a:p>
            <a:pPr marL="0" inden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ln w="50800"/>
                <a:latin typeface="Times New Roman" pitchFamily="18" charset="0"/>
                <a:cs typeface="Times New Roman" pitchFamily="18" charset="0"/>
              </a:rPr>
              <a:t>    Профессиональной переподготовки :  </a:t>
            </a:r>
          </a:p>
          <a:p>
            <a:pPr marL="0" indent="0">
              <a:lnSpc>
                <a:spcPct val="80000"/>
              </a:lnSpc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ГБОУ ДПО (ПК) "Центр непрерывного повышения профессионального мастерства педагогических работников - «Педагог 13.ру», №  134118000007 по программе «Педагогика и методика дошкольного образования», дата выдачи – 11 ноября  2019 г.,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квалификация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000" b="1" dirty="0" smtClean="0">
                <a:ln w="50800"/>
                <a:latin typeface="Times New Roman" pitchFamily="18" charset="0"/>
                <a:cs typeface="Times New Roman" pitchFamily="18" charset="0"/>
              </a:rPr>
              <a:t>Педагогический </a:t>
            </a:r>
            <a:r>
              <a:rPr lang="ru-RU" sz="2000" b="1" dirty="0">
                <a:ln w="50800"/>
                <a:latin typeface="Times New Roman" pitchFamily="18" charset="0"/>
                <a:cs typeface="Times New Roman" pitchFamily="18" charset="0"/>
              </a:rPr>
              <a:t>стаж -  </a:t>
            </a:r>
            <a:r>
              <a:rPr lang="ru-RU" sz="2000" b="1" dirty="0" smtClean="0">
                <a:ln w="50800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10 лет</a:t>
            </a:r>
            <a:endParaRPr lang="ru-RU" sz="2000" b="1" dirty="0">
              <a:ln w="50800"/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000" b="1" dirty="0" smtClean="0">
                <a:ln w="50800"/>
                <a:latin typeface="Times New Roman" pitchFamily="18" charset="0"/>
                <a:cs typeface="Times New Roman" pitchFamily="18" charset="0"/>
              </a:rPr>
              <a:t>Стаж </a:t>
            </a:r>
            <a:r>
              <a:rPr lang="ru-RU" sz="2000" b="1" dirty="0">
                <a:ln w="50800"/>
                <a:latin typeface="Times New Roman" pitchFamily="18" charset="0"/>
                <a:cs typeface="Times New Roman" pitchFamily="18" charset="0"/>
              </a:rPr>
              <a:t>работы в данном учреждении -  </a:t>
            </a:r>
            <a:r>
              <a:rPr lang="ru-RU" sz="2000" b="1" dirty="0" smtClean="0">
                <a:ln w="50800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 года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000" b="1" dirty="0" smtClean="0">
                <a:ln w="50800"/>
                <a:latin typeface="Times New Roman" pitchFamily="18" charset="0"/>
                <a:cs typeface="Times New Roman" pitchFamily="18" charset="0"/>
              </a:rPr>
              <a:t>Стаж работы в данной должности -  </a:t>
            </a:r>
            <a:r>
              <a:rPr lang="ru-RU" sz="2000" b="1" dirty="0" smtClean="0">
                <a:ln w="50800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 года</a:t>
            </a:r>
            <a:endParaRPr lang="ru-RU" sz="2000" b="1" dirty="0">
              <a:ln w="50800"/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000" b="1" dirty="0" smtClean="0">
                <a:ln w="50800"/>
                <a:latin typeface="Times New Roman" pitchFamily="18" charset="0"/>
                <a:cs typeface="Times New Roman" pitchFamily="18" charset="0"/>
              </a:rPr>
              <a:t>Прохождение </a:t>
            </a:r>
            <a:r>
              <a:rPr lang="ru-RU" sz="2000" b="1" dirty="0">
                <a:ln w="50800"/>
                <a:latin typeface="Times New Roman" pitchFamily="18" charset="0"/>
                <a:cs typeface="Times New Roman" pitchFamily="18" charset="0"/>
              </a:rPr>
              <a:t>курсов повышения квалификации</a:t>
            </a:r>
            <a:r>
              <a:rPr lang="ru-RU" sz="2000" b="1" i="1" dirty="0">
                <a:ln w="5080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n w="50800"/>
                <a:latin typeface="Times New Roman" pitchFamily="18" charset="0"/>
                <a:cs typeface="Times New Roman" pitchFamily="18" charset="0"/>
              </a:rPr>
              <a:t> –  </a:t>
            </a:r>
            <a:r>
              <a:rPr lang="ru-RU" sz="2000" b="1" dirty="0" smtClean="0">
                <a:ln w="50800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2021 г.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b="1" dirty="0" smtClean="0">
              <a:ln w="50800"/>
              <a:solidFill>
                <a:srgbClr val="FFFF0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dirty="0">
              <a:ln w="508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928670"/>
          </a:xfrm>
        </p:spPr>
        <p:txBody>
          <a:bodyPr rtlCol="0"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 smtClean="0">
                <a:ln w="50800"/>
              </a:rPr>
              <a:t>Качество взаимодействия с родителями</a:t>
            </a:r>
            <a:endParaRPr lang="ru-RU" sz="2800" b="1" dirty="0">
              <a:ln w="50800"/>
            </a:endParaRPr>
          </a:p>
        </p:txBody>
      </p:sp>
      <p:pic>
        <p:nvPicPr>
          <p:cNvPr id="1026" name="Picture 2" descr="F:\МОЁ\Готовый справки по аттестации Андронова\площад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4356"/>
            <a:ext cx="4357686" cy="6143644"/>
          </a:xfrm>
          <a:prstGeom prst="rect">
            <a:avLst/>
          </a:prstGeom>
          <a:noFill/>
        </p:spPr>
      </p:pic>
      <p:pic>
        <p:nvPicPr>
          <p:cNvPr id="1027" name="Picture 3" descr="F:\МОЁ\Готовый справки по аттестации Андронова\площадка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714356"/>
            <a:ext cx="4714876" cy="6143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186767" cy="1060472"/>
          </a:xfrm>
        </p:spPr>
        <p:txBody>
          <a:bodyPr rtlCol="0"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 smtClean="0">
                <a:ln w="50800"/>
              </a:rPr>
              <a:t> </a:t>
            </a:r>
            <a:endParaRPr lang="ru-RU" sz="2800" b="1" dirty="0">
              <a:ln w="50800"/>
            </a:endParaRPr>
          </a:p>
        </p:txBody>
      </p:sp>
      <p:pic>
        <p:nvPicPr>
          <p:cNvPr id="2050" name="Picture 2" descr="F:\МОЁ\Готовый справки по аттестации Андронова\площадка 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4429124" cy="6286544"/>
          </a:xfrm>
          <a:prstGeom prst="rect">
            <a:avLst/>
          </a:prstGeom>
          <a:noFill/>
        </p:spPr>
      </p:pic>
      <p:pic>
        <p:nvPicPr>
          <p:cNvPr id="2051" name="Picture 3" descr="F:\МОЁ\Готовый справки по аттестации Андронова\площадка 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14290"/>
            <a:ext cx="4643438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4422"/>
          </a:xfrm>
        </p:spPr>
        <p:txBody>
          <a:bodyPr rtlCol="0"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 smtClean="0">
                <a:ln w="50800"/>
              </a:rPr>
              <a:t> Участие педагога в профессиональных конкурсах</a:t>
            </a:r>
            <a:endParaRPr lang="ru-RU" sz="2800" b="1" dirty="0">
              <a:ln w="50800"/>
            </a:endParaRPr>
          </a:p>
        </p:txBody>
      </p:sp>
      <p:sp>
        <p:nvSpPr>
          <p:cNvPr id="45058" name="Содержимое 6"/>
          <p:cNvSpPr>
            <a:spLocks noGrp="1"/>
          </p:cNvSpPr>
          <p:nvPr>
            <p:ph idx="1"/>
          </p:nvPr>
        </p:nvSpPr>
        <p:spPr>
          <a:xfrm>
            <a:off x="714348" y="1714488"/>
            <a:ext cx="8258202" cy="3404009"/>
          </a:xfrm>
        </p:spPr>
        <p:txBody>
          <a:bodyPr wrap="square">
            <a:spAutoFit/>
          </a:bodyPr>
          <a:lstStyle/>
          <a:p>
            <a:pPr>
              <a:buFont typeface="Arial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i="1" dirty="0" smtClean="0"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</a:t>
            </a:r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Всероссийский уровень: лауреат </a:t>
            </a:r>
          </a:p>
          <a:p>
            <a:pPr>
              <a:buNone/>
            </a:pPr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уровень: участие </a:t>
            </a:r>
          </a:p>
          <a:p>
            <a:pPr>
              <a:buNone/>
            </a:pPr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b="1" dirty="0" smtClean="0">
              <a:latin typeface="Times New Roman" pitchFamily="18" charset="0"/>
              <a:ea typeface="Lucida Sans Unicode" pitchFamily="34" charset="0"/>
              <a:cs typeface="Times New Roman" pitchFamily="18" charset="0"/>
            </a:endParaRP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b="1" i="1" dirty="0" smtClean="0">
              <a:solidFill>
                <a:srgbClr val="FF0000"/>
              </a:solidFill>
              <a:ea typeface="Lucida Sans Unicode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500174"/>
            <a:ext cx="3214710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 descr="diplom 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3357562"/>
            <a:ext cx="2928958" cy="3500438"/>
          </a:xfrm>
          <a:prstGeom prst="rect">
            <a:avLst/>
          </a:prstGeom>
        </p:spPr>
      </p:pic>
      <p:pic>
        <p:nvPicPr>
          <p:cNvPr id="4" name="Picture 2" descr="C:\Users\Ольга\Desktop\20211201_191154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214810" y="214290"/>
            <a:ext cx="4709203" cy="30718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4" descr="2022-01-11_14-45-57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2910" y="571480"/>
            <a:ext cx="3600456" cy="4857784"/>
          </a:xfrm>
        </p:spPr>
      </p:pic>
      <p:pic>
        <p:nvPicPr>
          <p:cNvPr id="5" name="Содержимое 4" descr="2022-01-11_15-03-1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500562" y="1571612"/>
            <a:ext cx="3429024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939784"/>
          </a:xfrm>
        </p:spPr>
        <p:txBody>
          <a:bodyPr rtlCol="0"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 smtClean="0">
                <a:ln w="50800"/>
              </a:rPr>
              <a:t>Награды и поощрения</a:t>
            </a:r>
            <a:endParaRPr lang="ru-RU" sz="2800" b="1" dirty="0">
              <a:ln w="50800"/>
            </a:endParaRPr>
          </a:p>
        </p:txBody>
      </p:sp>
      <p:sp>
        <p:nvSpPr>
          <p:cNvPr id="47106" name="Прямоугольник 3"/>
          <p:cNvSpPr>
            <a:spLocks noChangeArrowheads="1"/>
          </p:cNvSpPr>
          <p:nvPr/>
        </p:nvSpPr>
        <p:spPr bwMode="auto">
          <a:xfrm>
            <a:off x="642938" y="1143000"/>
            <a:ext cx="7786687" cy="7417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b="1" i="1" dirty="0">
              <a:solidFill>
                <a:srgbClr val="FFFF00"/>
              </a:solidFill>
              <a:latin typeface="Times New Roman" pitchFamily="18" charset="0"/>
              <a:ea typeface="Lucida Sans Unicode" pitchFamily="34" charset="0"/>
              <a:cs typeface="Times New Roman" pitchFamily="18" charset="0"/>
            </a:endParaRP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b="1" i="1" dirty="0">
              <a:solidFill>
                <a:srgbClr val="FFFF00"/>
              </a:solidFill>
              <a:latin typeface="Times New Roman" pitchFamily="18" charset="0"/>
              <a:ea typeface="Lucida Sans Unicode" pitchFamily="34" charset="0"/>
              <a:cs typeface="Times New Roman" pitchFamily="18" charset="0"/>
            </a:endParaRP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800" b="1" i="1" dirty="0">
              <a:solidFill>
                <a:srgbClr val="FFFF00"/>
              </a:solidFill>
              <a:latin typeface="Times New Roman" pitchFamily="18" charset="0"/>
              <a:ea typeface="Lucida Sans Unicode" pitchFamily="34" charset="0"/>
              <a:cs typeface="Times New Roman" pitchFamily="18" charset="0"/>
            </a:endParaRP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800" b="1" dirty="0">
              <a:solidFill>
                <a:schemeClr val="accent2"/>
              </a:solidFill>
              <a:latin typeface="Times New Roman" pitchFamily="18" charset="0"/>
              <a:ea typeface="Lucida Sans Unicode" pitchFamily="34" charset="0"/>
              <a:cs typeface="Times New Roman" pitchFamily="18" charset="0"/>
            </a:endParaRP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800" b="1" dirty="0">
              <a:solidFill>
                <a:schemeClr val="accent2"/>
              </a:solidFill>
              <a:latin typeface="Times New Roman" pitchFamily="18" charset="0"/>
              <a:ea typeface="Lucida Sans Unicode" pitchFamily="34" charset="0"/>
              <a:cs typeface="Times New Roman" pitchFamily="18" charset="0"/>
            </a:endParaRP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800" b="1" dirty="0">
              <a:solidFill>
                <a:schemeClr val="accent2"/>
              </a:solidFill>
              <a:latin typeface="Times New Roman" pitchFamily="18" charset="0"/>
              <a:ea typeface="Lucida Sans Unicode" pitchFamily="34" charset="0"/>
              <a:cs typeface="Times New Roman" pitchFamily="18" charset="0"/>
            </a:endParaRP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i="1" dirty="0"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</a:t>
            </a:r>
            <a:endParaRPr lang="ru-RU" sz="2800" i="1" dirty="0">
              <a:latin typeface="Times New Roman" pitchFamily="18" charset="0"/>
              <a:ea typeface="Lucida Sans Unicode" pitchFamily="34" charset="0"/>
              <a:cs typeface="Times New Roman" pitchFamily="18" charset="0"/>
            </a:endParaRP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i="1" dirty="0">
              <a:ea typeface="Lucida Sans Unicode" pitchFamily="34" charset="0"/>
              <a:cs typeface="Times New Roman" pitchFamily="18" charset="0"/>
            </a:endParaRP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i="1" dirty="0">
              <a:ea typeface="Lucida Sans Unicode" pitchFamily="34" charset="0"/>
              <a:cs typeface="Times New Roman" pitchFamily="18" charset="0"/>
            </a:endParaRP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i="1" dirty="0">
              <a:ea typeface="Lucida Sans Unicode" pitchFamily="34" charset="0"/>
              <a:cs typeface="Times New Roman" pitchFamily="18" charset="0"/>
            </a:endParaRP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i="1" dirty="0">
              <a:ea typeface="Lucida Sans Unicode" pitchFamily="34" charset="0"/>
              <a:cs typeface="Times New Roman" pitchFamily="18" charset="0"/>
            </a:endParaRP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i="1" dirty="0">
              <a:ea typeface="Lucida Sans Unicode" pitchFamily="34" charset="0"/>
              <a:cs typeface="Times New Roman" pitchFamily="18" charset="0"/>
            </a:endParaRP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i="1" dirty="0">
              <a:ea typeface="Lucida Sans Unicode" pitchFamily="34" charset="0"/>
              <a:cs typeface="Times New Roman" pitchFamily="18" charset="0"/>
            </a:endParaRP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i="1" dirty="0">
              <a:ea typeface="Lucida Sans Unicode" pitchFamily="34" charset="0"/>
              <a:cs typeface="Times New Roman" pitchFamily="18" charset="0"/>
            </a:endParaRP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i="1" dirty="0">
              <a:ea typeface="Lucida Sans Unicode" pitchFamily="34" charset="0"/>
              <a:cs typeface="Times New Roman" pitchFamily="18" charset="0"/>
            </a:endParaRP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i="1" dirty="0">
              <a:ea typeface="Lucida Sans Unicode" pitchFamily="34" charset="0"/>
              <a:cs typeface="Times New Roman" pitchFamily="18" charset="0"/>
            </a:endParaRP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b="1" i="1" dirty="0">
              <a:solidFill>
                <a:srgbClr val="FF0000"/>
              </a:solidFill>
              <a:ea typeface="Lucida Sans Unicode" pitchFamily="34" charset="0"/>
              <a:cs typeface="Times New Roman" pitchFamily="18" charset="0"/>
            </a:endParaRP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b="1" i="1" dirty="0">
              <a:solidFill>
                <a:srgbClr val="FF0000"/>
              </a:solidFill>
              <a:ea typeface="Lucida Sans Unicode" pitchFamily="34" charset="0"/>
              <a:cs typeface="Times New Roman" pitchFamily="18" charset="0"/>
            </a:endParaRP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b="1" i="1" dirty="0">
              <a:solidFill>
                <a:srgbClr val="FF0000"/>
              </a:solidFill>
              <a:ea typeface="Lucida Sans Unicode" pitchFamily="34" charset="0"/>
              <a:cs typeface="Times New Roman" pitchFamily="18" charset="0"/>
            </a:endParaRPr>
          </a:p>
        </p:txBody>
      </p:sp>
      <p:pic>
        <p:nvPicPr>
          <p:cNvPr id="4" name="Содержимое 4" descr="2022-01-11_14-25-04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4282" y="857232"/>
            <a:ext cx="3962400" cy="5576343"/>
          </a:xfrm>
        </p:spPr>
      </p:pic>
      <p:pic>
        <p:nvPicPr>
          <p:cNvPr id="5" name="Picture 2" descr="C:\Users\Ольга\Desktop\Downloads\2022-02-05_16-49-3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928670"/>
            <a:ext cx="4038600" cy="5548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1000124"/>
          </a:xfrm>
        </p:spPr>
        <p:txBody>
          <a:bodyPr rtlCol="0">
            <a:normAutofit fontScale="9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dirty="0" smtClean="0">
                <a:ln w="50800"/>
              </a:rPr>
              <a:t>Представление педагогического опыта</a:t>
            </a:r>
            <a:endParaRPr lang="ru-RU" sz="4000" b="1" dirty="0">
              <a:ln w="5080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484313"/>
            <a:ext cx="9144000" cy="5373687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400" b="1">
                <a:solidFill>
                  <a:srgbClr val="09070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	</a:t>
            </a:r>
          </a:p>
          <a:p>
            <a:pPr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ru-RU" sz="2000" b="1" dirty="0">
              <a:solidFill>
                <a:srgbClr val="090703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7411" name="Прямоугольник 4"/>
          <p:cNvSpPr>
            <a:spLocks noChangeArrowheads="1"/>
          </p:cNvSpPr>
          <p:nvPr/>
        </p:nvSpPr>
        <p:spPr bwMode="auto">
          <a:xfrm>
            <a:off x="428596" y="3857628"/>
            <a:ext cx="842962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034" y="1785926"/>
            <a:ext cx="81439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«Применение здоровьесберегающих технологий в работе с детьми дошкольного возраста»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00100" y="4500570"/>
            <a:ext cx="65008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https://dsvetlins.schoolrm.ru/sveden/employees/30900/406161/?bitrix_include_areas=N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225536"/>
          </a:xfrm>
        </p:spPr>
        <p:txBody>
          <a:bodyPr rtlCol="0"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 smtClean="0">
                <a:ln w="50800"/>
              </a:rPr>
              <a:t>Участие в инновационной (экспериментальной) деятельности</a:t>
            </a:r>
            <a:endParaRPr lang="ru-RU" sz="2800" b="1" dirty="0">
              <a:ln w="50800"/>
            </a:endParaRPr>
          </a:p>
        </p:txBody>
      </p:sp>
      <p:pic>
        <p:nvPicPr>
          <p:cNvPr id="5" name="Содержимое 6" descr="приказ опорная площадка 1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2400" y="1071546"/>
            <a:ext cx="4348162" cy="5557854"/>
          </a:xfrm>
        </p:spPr>
      </p:pic>
      <p:pic>
        <p:nvPicPr>
          <p:cNvPr id="6" name="Содержимое 7" descr="приказ опорная площадка 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438" y="1071546"/>
            <a:ext cx="4340477" cy="55578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3" descr="Грамота  Капкаев Т21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214290"/>
            <a:ext cx="4429156" cy="6215106"/>
          </a:xfrm>
          <a:prstGeom prst="rect">
            <a:avLst/>
          </a:prstGeom>
        </p:spPr>
      </p:pic>
      <p:pic>
        <p:nvPicPr>
          <p:cNvPr id="4" name="Рисунок 3" descr="Грамота  Капкаев Т21 0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314" y="214290"/>
            <a:ext cx="4143404" cy="62151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льга\Desktop\Downloads\2022-02-04_01-36-4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0076" y="0"/>
            <a:ext cx="923407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Заставка к видео(3)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562600"/>
          </a:xfrm>
        </p:spPr>
      </p:pic>
      <p:sp>
        <p:nvSpPr>
          <p:cNvPr id="4" name="Прямоугольник 3"/>
          <p:cNvSpPr/>
          <p:nvPr/>
        </p:nvSpPr>
        <p:spPr>
          <a:xfrm>
            <a:off x="2571736" y="571501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hlinkClick r:id="rId3"/>
              </a:rPr>
              <a:t>https://www.youtube.com/playlist?list=PLnZ9t4Q3-vemYvdDF9B_HmspoJ44FVdGc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928670"/>
          </a:xfrm>
        </p:spPr>
        <p:txBody>
          <a:bodyPr rtlCol="0"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 smtClean="0">
                <a:ln w="50800"/>
              </a:rPr>
              <a:t>Наличие публикаций</a:t>
            </a:r>
            <a:endParaRPr lang="ru-RU" sz="2800" b="1" dirty="0">
              <a:ln w="50800"/>
            </a:endParaRPr>
          </a:p>
        </p:txBody>
      </p:sp>
      <p:pic>
        <p:nvPicPr>
          <p:cNvPr id="3" name="Picture 2" descr="C:\Users\Ольга\Desktop\Screenshot_20220301-125406_Driv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9" y="714356"/>
            <a:ext cx="5000660" cy="5857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Ольга\Desktop\20220209_2104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428604"/>
            <a:ext cx="4214842" cy="5911873"/>
          </a:xfrm>
          <a:prstGeom prst="rect">
            <a:avLst/>
          </a:prstGeom>
          <a:noFill/>
        </p:spPr>
      </p:pic>
      <p:pic>
        <p:nvPicPr>
          <p:cNvPr id="5" name="Содержимое 4" descr="Screenshot_20220111-140837_Chrom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4282" y="1066800"/>
            <a:ext cx="4429156" cy="570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3346</TotalTime>
  <Words>269</Words>
  <Application>Microsoft Office PowerPoint</Application>
  <PresentationFormat>Экран (4:3)</PresentationFormat>
  <Paragraphs>67</Paragraphs>
  <Slides>25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Министерство образования РМ</vt:lpstr>
      <vt:lpstr>  Общие сведения о педагоге   </vt:lpstr>
      <vt:lpstr>Представление педагогического опыта</vt:lpstr>
      <vt:lpstr>Участие в инновационной (экспериментальной) деятельности</vt:lpstr>
      <vt:lpstr>Слайд 5</vt:lpstr>
      <vt:lpstr>Слайд 6</vt:lpstr>
      <vt:lpstr>Слайд 7</vt:lpstr>
      <vt:lpstr>Наличие публикаций</vt:lpstr>
      <vt:lpstr>Слайд 9</vt:lpstr>
      <vt:lpstr>Результаты участия воспитанников  в:  конкурсах, выставках, соревнованиях, акциях, фестивалях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Позитивные результаты работы с воспитанниками</vt:lpstr>
      <vt:lpstr>Качество взаимодействия с родителями</vt:lpstr>
      <vt:lpstr> </vt:lpstr>
      <vt:lpstr> Участие педагога в профессиональных конкурсах</vt:lpstr>
      <vt:lpstr>Слайд 23</vt:lpstr>
      <vt:lpstr>Слайд 24</vt:lpstr>
      <vt:lpstr>Награды и поощрения</vt:lpstr>
    </vt:vector>
  </TitlesOfParts>
  <Company>Krokoz™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Окунькова Татьяна Александровна  воспитатель МБДОУ «Инсарский детский сад  «Золотой ключик» комбинированного вида»</dc:title>
  <dc:creator>Admin</dc:creator>
  <cp:lastModifiedBy>Ольга</cp:lastModifiedBy>
  <cp:revision>336</cp:revision>
  <dcterms:created xsi:type="dcterms:W3CDTF">2012-01-05T10:17:40Z</dcterms:created>
  <dcterms:modified xsi:type="dcterms:W3CDTF">2022-03-01T10:27:50Z</dcterms:modified>
</cp:coreProperties>
</file>