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1"/>
    <p:sldMasterId id="2147483684" r:id="rId2"/>
  </p:sldMasterIdLst>
  <p:notesMasterIdLst>
    <p:notesMasterId r:id="rId27"/>
  </p:notesMasterIdLst>
  <p:handoutMasterIdLst>
    <p:handoutMasterId r:id="rId28"/>
  </p:handoutMasterIdLst>
  <p:sldIdLst>
    <p:sldId id="470" r:id="rId3"/>
    <p:sldId id="474" r:id="rId4"/>
    <p:sldId id="475" r:id="rId5"/>
    <p:sldId id="476" r:id="rId6"/>
    <p:sldId id="478" r:id="rId7"/>
    <p:sldId id="480" r:id="rId8"/>
    <p:sldId id="482" r:id="rId9"/>
    <p:sldId id="483" r:id="rId10"/>
    <p:sldId id="518" r:id="rId11"/>
    <p:sldId id="484" r:id="rId12"/>
    <p:sldId id="519" r:id="rId13"/>
    <p:sldId id="485" r:id="rId14"/>
    <p:sldId id="487" r:id="rId15"/>
    <p:sldId id="489" r:id="rId16"/>
    <p:sldId id="520" r:id="rId17"/>
    <p:sldId id="521" r:id="rId18"/>
    <p:sldId id="526" r:id="rId19"/>
    <p:sldId id="527" r:id="rId20"/>
    <p:sldId id="522" r:id="rId21"/>
    <p:sldId id="508" r:id="rId22"/>
    <p:sldId id="512" r:id="rId23"/>
    <p:sldId id="523" r:id="rId24"/>
    <p:sldId id="513" r:id="rId25"/>
    <p:sldId id="525" r:id="rId2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>
          <p15:clr>
            <a:srgbClr val="A4A3A4"/>
          </p15:clr>
        </p15:guide>
        <p15:guide id="2" orient="horz" pos="3475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2880">
          <p15:clr>
            <a:srgbClr val="A4A3A4"/>
          </p15:clr>
        </p15:guide>
        <p15:guide id="6" pos="5511">
          <p15:clr>
            <a:srgbClr val="A4A3A4"/>
          </p15:clr>
        </p15:guide>
        <p15:guide id="7" pos="249">
          <p15:clr>
            <a:srgbClr val="A4A3A4"/>
          </p15:clr>
        </p15:guide>
        <p15:guide id="8" pos="521">
          <p15:clr>
            <a:srgbClr val="A4A3A4"/>
          </p15:clr>
        </p15:guide>
        <p15:guide id="9" pos="5239">
          <p15:clr>
            <a:srgbClr val="A4A3A4"/>
          </p15:clr>
        </p15:guide>
        <p15:guide id="10" pos="3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00000"/>
    <a:srgbClr val="660033"/>
    <a:srgbClr val="DD523B"/>
    <a:srgbClr val="E26C58"/>
    <a:srgbClr val="EB9A8D"/>
    <a:srgbClr val="EDA397"/>
    <a:srgbClr val="E68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4" autoAdjust="0"/>
    <p:restoredTop sz="94576" autoAdjust="0"/>
  </p:normalViewPr>
  <p:slideViewPr>
    <p:cSldViewPr>
      <p:cViewPr varScale="1">
        <p:scale>
          <a:sx n="114" d="100"/>
          <a:sy n="114" d="100"/>
        </p:scale>
        <p:origin x="1926" y="114"/>
      </p:cViewPr>
      <p:guideLst>
        <p:guide orient="horz" pos="2886"/>
        <p:guide orient="horz" pos="3475"/>
        <p:guide orient="horz" pos="3884"/>
        <p:guide orient="horz" pos="2160"/>
        <p:guide pos="2880"/>
        <p:guide pos="5511"/>
        <p:guide pos="249"/>
        <p:guide pos="521"/>
        <p:guide pos="5239"/>
        <p:guide pos="31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1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4DB916-F241-4683-8520-4A49FE2DB6A9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B1E5167-D2A5-4311-870B-0F23071AE446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9ED313-ABEB-4BB2-BEBE-2EB8A2288AB3}" type="datetimeFigureOut">
              <a:rPr lang="en-US"/>
              <a:pPr>
                <a:defRPr/>
              </a:pPr>
              <a:t>3/18/2020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247F5D3-12DF-4A6E-B0CC-5DE712F9861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087" y="2928934"/>
            <a:ext cx="7489825" cy="1000131"/>
          </a:xfrm>
        </p:spPr>
        <p:txBody>
          <a:bodyPr>
            <a:noAutofit/>
          </a:bodyPr>
          <a:lstStyle>
            <a:lvl1pPr>
              <a:defRPr sz="4000" b="1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569" y="4295773"/>
            <a:ext cx="7501344" cy="571504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F330-B993-4D0B-ADB9-BF4A607D0B08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64BD3-09C8-4E0E-9A76-30BE81FB445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A452D-C33A-4E5A-9CB0-B7B8C368A080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6368-EA41-4D2F-9CBF-2477F309005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1507D-65BF-4E84-881A-2A4BEABA2D5C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4A90-8BAD-4146-86E8-6008B74D1F9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Footer Here</a:t>
            </a:r>
            <a:endParaRPr lang="en-US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38192-54D2-4B28-ACF4-EE4573A91EEA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ECBC8B-F76A-43D9-917A-23B135E87EEF}" type="datetimeFigureOut">
              <a:rPr lang="fr-FR" smtClean="0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F97C-8795-4358-8EE7-91233A3268C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1714480" y="1700213"/>
            <a:ext cx="6602434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602432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94"/>
          <p:cNvSpPr>
            <a:spLocks noGrp="1"/>
          </p:cNvSpPr>
          <p:nvPr>
            <p:ph type="sldNum" sz="quarter" idx="10"/>
          </p:nvPr>
        </p:nvSpPr>
        <p:spPr>
          <a:xfrm>
            <a:off x="7759700" y="6356350"/>
            <a:ext cx="1114425" cy="365125"/>
          </a:xfrm>
        </p:spPr>
        <p:txBody>
          <a:bodyPr/>
          <a:lstStyle>
            <a:lvl1pPr>
              <a:defRPr>
                <a:solidFill>
                  <a:srgbClr val="DD523B"/>
                </a:solidFill>
              </a:defRPr>
            </a:lvl1pPr>
          </a:lstStyle>
          <a:p>
            <a:fld id="{05F3B3B4-EF11-4426-A19F-154766A075C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Footer Placeholder 97"/>
          <p:cNvSpPr>
            <a:spLocks noGrp="1"/>
          </p:cNvSpPr>
          <p:nvPr>
            <p:ph type="ftr" sz="quarter" idx="11"/>
          </p:nvPr>
        </p:nvSpPr>
        <p:spPr>
          <a:xfrm>
            <a:off x="3556000" y="6356350"/>
            <a:ext cx="2895600" cy="365125"/>
          </a:xfrm>
        </p:spPr>
        <p:txBody>
          <a:bodyPr/>
          <a:lstStyle>
            <a:lvl1pPr>
              <a:defRPr>
                <a:solidFill>
                  <a:srgbClr val="DD523B"/>
                </a:solidFill>
              </a:defRPr>
            </a:lvl1pPr>
          </a:lstStyle>
          <a:p>
            <a:pPr>
              <a:defRPr/>
            </a:pPr>
            <a:r>
              <a:rPr lang="en-US"/>
              <a:t>Your Footer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9147176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1714480" y="1700213"/>
            <a:ext cx="6602434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602432" cy="857232"/>
          </a:xfrm>
        </p:spPr>
        <p:txBody>
          <a:bodyPr>
            <a:normAutofit/>
          </a:bodyPr>
          <a:lstStyle>
            <a:lvl1pPr>
              <a:defRPr sz="3600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94"/>
          <p:cNvSpPr>
            <a:spLocks noGrp="1"/>
          </p:cNvSpPr>
          <p:nvPr>
            <p:ph type="sldNum" sz="quarter" idx="10"/>
          </p:nvPr>
        </p:nvSpPr>
        <p:spPr>
          <a:xfrm>
            <a:off x="7759700" y="6356350"/>
            <a:ext cx="1114425" cy="365125"/>
          </a:xfrm>
        </p:spPr>
        <p:txBody>
          <a:bodyPr/>
          <a:lstStyle>
            <a:lvl1pPr>
              <a:defRPr>
                <a:solidFill>
                  <a:srgbClr val="DD523B"/>
                </a:solidFill>
              </a:defRPr>
            </a:lvl1pPr>
          </a:lstStyle>
          <a:p>
            <a:fld id="{05F3B3B4-EF11-4426-A19F-154766A075C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6" name="Footer Placeholder 97"/>
          <p:cNvSpPr>
            <a:spLocks noGrp="1"/>
          </p:cNvSpPr>
          <p:nvPr>
            <p:ph type="ftr" sz="quarter" idx="11"/>
          </p:nvPr>
        </p:nvSpPr>
        <p:spPr>
          <a:xfrm>
            <a:off x="3556000" y="6356350"/>
            <a:ext cx="2895600" cy="365125"/>
          </a:xfrm>
        </p:spPr>
        <p:txBody>
          <a:bodyPr/>
          <a:lstStyle>
            <a:lvl1pPr>
              <a:defRPr>
                <a:solidFill>
                  <a:srgbClr val="DD523B"/>
                </a:solidFill>
              </a:defRPr>
            </a:lvl1pPr>
          </a:lstStyle>
          <a:p>
            <a:pPr>
              <a:defRPr/>
            </a:pPr>
            <a:r>
              <a:rPr lang="en-US"/>
              <a:t>Your Footer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A488F-0634-4667-BFEF-37D9B796413D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56249-0CC7-47CD-947B-48CEA1E3C60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6FB1-90C9-4ADD-AE02-591A86C1ED33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7C948-4D6C-468E-A537-8FBCDB88132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7D3C-2EF7-45F1-9BAC-1AA27063D3F8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D02A8-1C8A-4F55-A8A8-72329ABE0E8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C8FA-7BEE-4D13-A5DC-02D66F38686E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A3C79-0EB5-4355-BA48-A67157BDAC5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9303-D0FB-4BE7-A526-0A05917235ED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4F713-4D25-44A1-ACA7-E2CF31FB76D9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D8A5-2023-479C-8F45-591E3A13611D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6C7D4-0FE7-45D4-B59B-071DD8704CD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643E-EFF0-4051-A1D4-3EDAD2550DF5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B11C1-5390-4EDD-BE3B-F40C41F403D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CBC8B-F76A-43D9-917A-23B135E87EEF}" type="datetimeFigureOut">
              <a:rPr lang="fr-FR"/>
              <a:pPr>
                <a:defRPr/>
              </a:pPr>
              <a:t>18/03/2020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ACF97C-8795-4358-8EE7-91233A3268C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7" name="Rectangle 6"/>
          <p:cNvSpPr/>
          <p:nvPr/>
        </p:nvSpPr>
        <p:spPr>
          <a:xfrm rot="5400000">
            <a:off x="8473282" y="5799931"/>
            <a:ext cx="1839912" cy="2762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  <a:endParaRPr lang="fr-FR" altLang="ru-RU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Your Date Here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Your Footer Here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5727742-699E-462E-BA31-EC33044EF129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8" name="Rectangle 7"/>
          <p:cNvSpPr/>
          <p:nvPr/>
        </p:nvSpPr>
        <p:spPr>
          <a:xfrm rot="5400000">
            <a:off x="8473282" y="5799931"/>
            <a:ext cx="1839912" cy="27622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91" r:id="rId2"/>
    <p:sldLayoutId id="2147484118" r:id="rId3"/>
    <p:sldLayoutId id="2147484119" r:id="rId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55;&#1088;&#1080;&#1083;&#1086;&#1078;&#1077;&#1085;&#1080;&#1077;/&#1042;&#1099;&#1087;&#1086;&#1088;&#1083;&#1085;&#1077;&#1085;&#1080;&#1077;%20&#1088;&#1072;&#1079;&#1088;&#1103;&#1076;&#1086;&#1074;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55;&#1088;&#1080;&#1083;&#1086;&#1078;&#1077;&#1085;&#1080;&#1103;/&#1054;&#1073;&#1097;.&#1087;&#1077;&#1076;&#1072;&#1075;.%20&#1076;&#1077;&#1103;&#1090;&#1077;&#1083;&#1100;&#1085;&#1086;&#1089;&#1090;&#1100;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2911" y="0"/>
            <a:ext cx="8072494" cy="5357826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2200" cap="none" dirty="0">
                <a:ln>
                  <a:solidFill>
                    <a:schemeClr val="tx1"/>
                  </a:solidFill>
                </a:ln>
                <a:effectLst/>
                <a:latin typeface="Bookman Old Style" pitchFamily="18" charset="0"/>
              </a:rPr>
              <a:t>Министерство образования РМ</a:t>
            </a:r>
            <a:br>
              <a:rPr lang="ru-RU" sz="2200" cap="none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ru-RU" sz="2000" b="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ru-RU" sz="2000" b="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</a:t>
            </a:r>
            <a:br>
              <a:rPr lang="ru-RU" sz="800" b="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800" b="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</a:t>
            </a:r>
            <a:r>
              <a:rPr lang="ru-RU" sz="2000" b="0" cap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3600" cap="none" dirty="0">
                <a:ln>
                  <a:solidFill>
                    <a:schemeClr val="tx1"/>
                  </a:solidFill>
                </a:ln>
                <a:effectLst/>
                <a:latin typeface="Bookman Old Style" pitchFamily="18" charset="0"/>
              </a:rPr>
              <a:t>Портфолио</a:t>
            </a:r>
            <a:br>
              <a:rPr lang="ru-RU" sz="3600" cap="none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br>
              <a:rPr lang="ru-RU" sz="2800" cap="none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br>
              <a:rPr lang="ru-RU" sz="2800" cap="none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</a:br>
            <a:r>
              <a:rPr lang="ru-RU" sz="2800" cap="none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latin typeface="Bookman Old Style" pitchFamily="18" charset="0"/>
              </a:rPr>
              <a:t>Никольский Евгений Викторович</a:t>
            </a:r>
            <a:endParaRPr lang="en-US" sz="2800" i="1" u="sng" cap="none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19458" name="Subtitle 4"/>
          <p:cNvSpPr>
            <a:spLocks noGrp="1"/>
          </p:cNvSpPr>
          <p:nvPr>
            <p:ph type="subTitle" idx="1"/>
          </p:nvPr>
        </p:nvSpPr>
        <p:spPr>
          <a:xfrm>
            <a:off x="2051720" y="4221163"/>
            <a:ext cx="7011766" cy="936029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Тренер-преподаватель МБУДО «Ичалковская ДЮСШ»      Ичалковского муниципального района </a:t>
            </a:r>
          </a:p>
          <a:p>
            <a:pPr eaLnBrk="1" hangingPunct="1">
              <a:defRPr/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Республики Мордовия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357188" y="6010275"/>
            <a:ext cx="831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 2020г.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481" name="Picture 1" descr="C:\Users\Админ\Desktop\0b02c81849f15b8f96e5a9b35854f3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000108"/>
            <a:ext cx="178854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827584" y="1989137"/>
            <a:ext cx="4176464" cy="2447975"/>
          </a:xfrm>
        </p:spPr>
        <p:txBody>
          <a:bodyPr>
            <a:normAutofit fontScale="85000" lnSpcReduction="20000"/>
          </a:bodyPr>
          <a:lstStyle/>
          <a:p>
            <a:pPr algn="ctr">
              <a:buFont typeface="Arial" charset="0"/>
              <a:buNone/>
            </a:pPr>
            <a:r>
              <a:rPr lang="ru-RU" altLang="ru-RU" sz="1400" b="1" dirty="0">
                <a:solidFill>
                  <a:srgbClr val="800000"/>
                </a:solidFill>
                <a:latin typeface="Bookman Old Style" pitchFamily="18" charset="0"/>
              </a:rPr>
              <a:t>     </a:t>
            </a:r>
          </a:p>
          <a:p>
            <a:pPr algn="ctr">
              <a:buFont typeface="Arial" charset="0"/>
              <a:buNone/>
            </a:pPr>
            <a:endParaRPr lang="ru-RU" altLang="ru-RU" sz="18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>
              <a:buFont typeface="Arial" charset="0"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Bookman Old Style" pitchFamily="18" charset="0"/>
              </a:rPr>
              <a:t>     В соответствии с положением о Единой         Всероссийской классификации, на основании приказа № 125 от 02.04.2019 г. по Министерству спорта, молодежной политики и  туризма присвоены следующие разряды:</a:t>
            </a:r>
          </a:p>
          <a:p>
            <a:pPr>
              <a:buFont typeface="Arial" charset="0"/>
              <a:buNone/>
            </a:pPr>
            <a:r>
              <a:rPr lang="ru-RU" altLang="ru-RU" sz="1800" b="1" dirty="0">
                <a:solidFill>
                  <a:srgbClr val="800000"/>
                </a:solidFill>
                <a:latin typeface="Bookman Old Style" pitchFamily="18" charset="0"/>
              </a:rPr>
              <a:t>     </a:t>
            </a:r>
            <a:r>
              <a:rPr lang="ru-RU" altLang="ru-RU" sz="1800" b="1" dirty="0">
                <a:solidFill>
                  <a:srgbClr val="FF0000"/>
                </a:solidFill>
                <a:latin typeface="Bookman Old Style" pitchFamily="18" charset="0"/>
              </a:rPr>
              <a:t>1.  Афонин Никита-КМС</a:t>
            </a:r>
          </a:p>
          <a:p>
            <a:pPr>
              <a:buFont typeface="Arial" charset="0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Bookman Old Style" pitchFamily="18" charset="0"/>
              </a:rPr>
              <a:t>     2.  Рузавин Владислав-КМС</a:t>
            </a:r>
          </a:p>
          <a:p>
            <a:pPr>
              <a:buFont typeface="Arial" charset="0"/>
              <a:buNone/>
            </a:pPr>
            <a:endParaRPr lang="ru-RU" altLang="ru-RU" sz="18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>
              <a:buFont typeface="Arial" charset="0"/>
              <a:buNone/>
            </a:pPr>
            <a:endParaRPr lang="ru-RU" altLang="ru-RU" sz="18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>
              <a:buFont typeface="Arial" charset="0"/>
              <a:buNone/>
            </a:pPr>
            <a:endParaRPr lang="ru-RU" altLang="ru-RU" sz="18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 algn="ctr">
              <a:buFont typeface="Arial" charset="0"/>
              <a:buNone/>
            </a:pPr>
            <a:endParaRPr lang="ru-RU" altLang="ru-RU" sz="1400" b="1" dirty="0">
              <a:solidFill>
                <a:srgbClr val="800000"/>
              </a:solidFill>
              <a:latin typeface="Bookman Old Style" pitchFamily="18" charset="0"/>
              <a:hlinkClick r:id="rId2" action="ppaction://hlinkfile"/>
            </a:endParaRPr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pPr algn="r">
              <a:defRPr/>
            </a:pPr>
            <a:r>
              <a:rPr lang="ru-RU" altLang="ru-RU" sz="2800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                    </a:t>
            </a:r>
            <a:r>
              <a:rPr lang="ru-RU" altLang="ru-RU" sz="28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6</a:t>
            </a:r>
            <a:r>
              <a:rPr lang="ru-RU" altLang="ru-RU" sz="2800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.</a:t>
            </a:r>
            <a:r>
              <a:rPr lang="ru-RU" altLang="ru-RU" sz="2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Выполнение     воспитанниками требований </a:t>
            </a:r>
            <a:br>
              <a:rPr lang="ru-RU" altLang="ru-RU" sz="2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для присвоения спортивных </a:t>
            </a:r>
            <a:br>
              <a:rPr lang="ru-RU" altLang="ru-RU" sz="2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званий и разрядов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BB8FC4-A936-460E-960E-CF0D48CDC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76872"/>
            <a:ext cx="352839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71868"/>
            <a:ext cx="7921625" cy="129644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Проведение открытых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мастер-классов, открытых занятий мероприятий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1C2E412-6487-4A85-AF36-3F0EDCBE4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64957"/>
            <a:ext cx="3055133" cy="4321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1835696" y="2276872"/>
            <a:ext cx="7067550" cy="2982912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</a:pPr>
            <a:endParaRPr lang="ru-RU" altLang="ru-RU" sz="20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2000" b="1" dirty="0">
                <a:solidFill>
                  <a:srgbClr val="800000"/>
                </a:solidFill>
                <a:latin typeface="Bookman Old Style" pitchFamily="18" charset="0"/>
              </a:rPr>
              <a:t>Не участвовал</a:t>
            </a:r>
          </a:p>
          <a:p>
            <a:pPr marL="0" indent="0">
              <a:buFont typeface="Arial" charset="0"/>
              <a:buNone/>
            </a:pPr>
            <a:endParaRPr lang="ru-RU" altLang="ru-RU" sz="20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>
              <a:buFont typeface="Arial" charset="0"/>
              <a:buNone/>
            </a:pPr>
            <a:endParaRPr lang="ru-RU" altLang="ru-RU" sz="20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>
              <a:buFont typeface="Arial" charset="0"/>
              <a:buNone/>
            </a:pPr>
            <a:endParaRPr lang="ru-RU" altLang="ru-RU" sz="20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>
              <a:buFont typeface="Arial" charset="0"/>
              <a:buNone/>
            </a:pPr>
            <a:endParaRPr lang="ru-RU" altLang="ru-RU" sz="20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>
              <a:buFont typeface="Arial" charset="0"/>
              <a:buNone/>
            </a:pPr>
            <a:endParaRPr lang="ru-RU" altLang="ru-RU" sz="20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>
              <a:buFont typeface="Arial" charset="0"/>
              <a:buNone/>
            </a:pPr>
            <a:endParaRPr lang="ru-RU" altLang="ru-RU" sz="20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>
              <a:buFont typeface="Arial" charset="0"/>
              <a:buNone/>
            </a:pPr>
            <a:endParaRPr lang="ru-RU" altLang="ru-RU" sz="2000" b="1" dirty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altLang="ru-RU" sz="2000" b="1" dirty="0">
                <a:solidFill>
                  <a:srgbClr val="800000"/>
                </a:solidFill>
                <a:latin typeface="Bookman Old Style" pitchFamily="18" charset="0"/>
              </a:rPr>
              <a:t>			</a:t>
            </a:r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578850" cy="2089150"/>
          </a:xfrm>
        </p:spPr>
        <p:txBody>
          <a:bodyPr/>
          <a:lstStyle/>
          <a:p>
            <a:pPr algn="r">
              <a:defRPr/>
            </a:pPr>
            <a:r>
              <a:rPr lang="ru-RU" altLang="ru-RU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8. Выступление на заседаниях </a:t>
            </a:r>
            <a:br>
              <a:rPr lang="ru-RU" altLang="ru-RU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методических советов, научно-практических конференциях, педагогических чтениях, </a:t>
            </a:r>
            <a:br>
              <a:rPr lang="ru-RU" altLang="ru-RU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семинарах, секциях, форумах, радиопередачах</a:t>
            </a:r>
            <a:br>
              <a:rPr lang="ru-RU" altLang="ru-RU" sz="2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ru-RU" alt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673596" y="145374"/>
            <a:ext cx="8290892" cy="1123386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br>
              <a:rPr lang="ru-RU" altLang="ru-RU" sz="24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br>
              <a:rPr lang="en-US" altLang="ru-RU" sz="24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4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9. </a:t>
            </a:r>
            <a: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Результаты участия </a:t>
            </a:r>
            <a:b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воспитанников в официальных </a:t>
            </a:r>
            <a:b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соревнованиях </a:t>
            </a:r>
            <a:b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ru-RU" alt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A1813D-3D54-4CA8-A02F-2D37872978AF}"/>
              </a:ext>
            </a:extLst>
          </p:cNvPr>
          <p:cNvSpPr/>
          <p:nvPr/>
        </p:nvSpPr>
        <p:spPr>
          <a:xfrm>
            <a:off x="2267744" y="2132856"/>
            <a:ext cx="62646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alt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Всероссийский уровень:</a:t>
            </a:r>
          </a:p>
          <a:p>
            <a:r>
              <a:rPr lang="ru-RU" alt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Победы и призовые места – 4</a:t>
            </a:r>
          </a:p>
          <a:p>
            <a:r>
              <a:rPr lang="ru-RU" alt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Республиканский уровень:</a:t>
            </a:r>
          </a:p>
          <a:p>
            <a:r>
              <a:rPr lang="ru-RU" alt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Победы и призовые места – 2</a:t>
            </a:r>
          </a:p>
          <a:p>
            <a:r>
              <a:rPr lang="ru-RU" alt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Муниципальный уровень:</a:t>
            </a:r>
          </a:p>
          <a:p>
            <a:r>
              <a:rPr lang="ru-RU" alt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Победы и призовые места – 3 </a:t>
            </a:r>
          </a:p>
          <a:p>
            <a:endParaRPr lang="ru-RU" altLang="ru-RU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br>
              <a:rPr lang="ru-RU" alt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altLang="ru-RU"/>
          </a:p>
          <a:p>
            <a:pPr>
              <a:buFont typeface="Arial" charset="0"/>
              <a:buNone/>
            </a:pPr>
            <a:endParaRPr lang="ru-RU" altLang="ru-RU"/>
          </a:p>
        </p:txBody>
      </p:sp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Результаты участия </a:t>
            </a:r>
            <a:b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воспитанников в официальных </a:t>
            </a:r>
            <a:b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соревнованиях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C5E70E-D0C8-4AB2-BB5C-997BA3FD6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9984" y="2539592"/>
            <a:ext cx="4609107" cy="30029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D49BC6-48B1-40D8-B1C4-E9A430E1D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3413" y="2318880"/>
            <a:ext cx="4681710" cy="34443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500" y="620713"/>
            <a:ext cx="7178675" cy="109378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Результаты участия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воспитанников в официальных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соревнованиях</a:t>
            </a:r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34DDE6-720F-4AEC-AF62-74E6B570B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80" y="2060848"/>
            <a:ext cx="3240881" cy="432117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6F3144-5579-4FF0-810B-434819302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045320"/>
            <a:ext cx="3384377" cy="43211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500" y="549275"/>
            <a:ext cx="7178675" cy="1008063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Результаты участия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воспитанников в официальных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соревнованиях</a:t>
            </a:r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B5682BB-943D-482A-8B3B-75E4C31F1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3240881" cy="432117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B864E9-D052-4B46-A662-7D5F54727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55" y="2132856"/>
            <a:ext cx="3240881" cy="4321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500" y="857250"/>
            <a:ext cx="6961188" cy="85725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11. Результаты участия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воспитанников в официальных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соревнованиях</a:t>
            </a:r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F64B6A2-7A37-46DC-9E13-77F73CE2D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13" y="2060848"/>
            <a:ext cx="3240881" cy="432117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4FE35B-996B-428E-BCB0-B58771738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87" y="2060847"/>
            <a:ext cx="3311600" cy="43211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4500" y="857250"/>
            <a:ext cx="7105650" cy="85725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Результаты участия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воспитанников в официальных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соревнованиях</a:t>
            </a:r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270ADBA-A43A-485B-AFEA-792F8CC83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3240881" cy="432117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39D6E9-F73C-42E7-BA72-10F338CEC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7535" y="2457402"/>
            <a:ext cx="4321175" cy="33840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3" y="764703"/>
            <a:ext cx="6408712" cy="120610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10. Система взаимодействия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с родителями воспитанников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F7C243D-1E33-411D-92E0-E418C6BB0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02" y="1970810"/>
            <a:ext cx="3055133" cy="4321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1"/>
          <p:cNvSpPr>
            <a:spLocks noGrp="1"/>
          </p:cNvSpPr>
          <p:nvPr>
            <p:ph idx="1"/>
          </p:nvPr>
        </p:nvSpPr>
        <p:spPr>
          <a:xfrm>
            <a:off x="1476375" y="1196975"/>
            <a:ext cx="7416800" cy="5400675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Результаты участия в инновационной (экспериментальной) деятельности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Степень обеспечения повышения уровня подготовленности воспитанников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Сохранность контингента воспитанников на этапах спортивной подготовки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Результаты анализа текущей документации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Наставничество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Выполнение воспитанниками требований для присвоения спортивных званий и разрядов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Проведение открытых мастер-классов, мероприятий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Результаты участия воспитанников в официальных соревнованиях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Система взаимодействия с родителями воспитанников</a:t>
            </a:r>
            <a:endParaRPr lang="ru-RU" altLang="ru-RU" sz="1100" b="1" i="1" u="sng" dirty="0">
              <a:solidFill>
                <a:srgbClr val="660033"/>
              </a:solidFill>
              <a:latin typeface="Bookman Old Style" pitchFamily="18" charset="0"/>
              <a:sym typeface="Verdana" pitchFamily="34" charset="0"/>
            </a:endParaRP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Наличие публикаций, авторских программ, методических пособий, методических рекомендаций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Участие педагога в профессиональных конкурсах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Экспертная деятельность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Награды и поощрения в меж аттестационный период</a:t>
            </a:r>
          </a:p>
          <a:p>
            <a:pPr marL="609600" indent="-609600" algn="just" eaLnBrk="1" hangingPunct="1">
              <a:spcBef>
                <a:spcPts val="1000"/>
              </a:spcBef>
              <a:buFont typeface="Arial" charset="0"/>
              <a:buAutoNum type="arabicPeriod"/>
              <a:defRPr/>
            </a:pPr>
            <a:r>
              <a:rPr lang="ru-RU" altLang="ru-RU" sz="1100" b="1" i="1" u="sng" dirty="0">
                <a:solidFill>
                  <a:srgbClr val="660033"/>
                </a:solidFill>
                <a:latin typeface="Bookman Old Style" pitchFamily="18" charset="0"/>
                <a:sym typeface="Verdana" pitchFamily="34" charset="0"/>
              </a:rPr>
              <a:t>Общественно-педагогическая активность педагога: участие в  комиссиях, педагогических сообществах, в жюри конкурсов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2275" y="0"/>
            <a:ext cx="7200900" cy="10810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cap="none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Содержание</a:t>
            </a:r>
            <a:endParaRPr lang="en-US" b="1" cap="none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B19CB7-A8D3-4ECE-9B8A-B2D419DCEBAE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8027988" y="260350"/>
            <a:ext cx="184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ru-RU" sz="900">
              <a:solidFill>
                <a:srgbClr val="DD523B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435975" cy="1012825"/>
          </a:xfrm>
        </p:spPr>
        <p:txBody>
          <a:bodyPr/>
          <a:lstStyle/>
          <a:p>
            <a:pPr algn="r"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11. Наличие публикаций,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включая интернет-публикации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2E0CAC2-2B77-4C1B-A8BF-63DF1918F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6840760" cy="291515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1476375" y="2133600"/>
            <a:ext cx="7056438" cy="4092575"/>
          </a:xfrm>
        </p:spPr>
        <p:txBody>
          <a:bodyPr/>
          <a:lstStyle/>
          <a:p>
            <a:r>
              <a:rPr lang="ru-RU" altLang="ru-RU" sz="2000" b="1">
                <a:solidFill>
                  <a:srgbClr val="800000"/>
                </a:solidFill>
                <a:latin typeface="Bookman Old Style" pitchFamily="18" charset="0"/>
              </a:rPr>
              <a:t>Не участвовал</a:t>
            </a:r>
            <a:endParaRPr lang="ru-RU" altLang="ru-RU"/>
          </a:p>
        </p:txBody>
      </p:sp>
      <p:sp>
        <p:nvSpPr>
          <p:cNvPr id="69634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512888"/>
          </a:xfrm>
        </p:spPr>
        <p:txBody>
          <a:bodyPr/>
          <a:lstStyle/>
          <a:p>
            <a:pPr algn="r"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12. Участие педагога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в профессиональных конкурсах</a:t>
            </a:r>
            <a:br>
              <a:rPr lang="ru-RU" altLang="ru-RU" sz="2400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</a:br>
            <a:endParaRPr lang="ru-RU" altLang="ru-RU" sz="2400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b="1" dirty="0">
              <a:solidFill>
                <a:srgbClr val="800000"/>
              </a:solidFill>
              <a:latin typeface="Bookman Old Style" pitchFamily="18" charset="0"/>
            </a:endParaRPr>
          </a:p>
          <a:p>
            <a:r>
              <a:rPr lang="ru-RU" altLang="ru-RU" b="1" dirty="0">
                <a:solidFill>
                  <a:srgbClr val="800000"/>
                </a:solidFill>
                <a:latin typeface="Bookman Old Style" pitchFamily="18" charset="0"/>
              </a:rPr>
              <a:t>Не участвовал</a:t>
            </a:r>
            <a:endParaRPr lang="ru-RU" altLang="ru-RU" dirty="0"/>
          </a:p>
          <a:p>
            <a:endParaRPr lang="ru-RU" alt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350" y="1268760"/>
            <a:ext cx="7200900" cy="44574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alt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13.Экспертная деятельность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/>
          </a:p>
          <a:p>
            <a:pPr>
              <a:buFont typeface="Arial" charset="0"/>
              <a:buNone/>
            </a:pPr>
            <a:endParaRPr lang="ru-RU" altLang="ru-RU"/>
          </a:p>
        </p:txBody>
      </p:sp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-1116013" y="404813"/>
            <a:ext cx="10008493" cy="1012825"/>
          </a:xfrm>
        </p:spPr>
        <p:txBody>
          <a:bodyPr/>
          <a:lstStyle/>
          <a:p>
            <a:pPr algn="r">
              <a:defRPr/>
            </a:pPr>
            <a:r>
              <a:rPr lang="ru-RU" altLang="ru-RU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14. Награды и поощрения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D3AC2-B5F1-4211-B247-8F59DB691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00200"/>
            <a:ext cx="3240360" cy="47091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5B2133-42B8-439E-9616-1F5803D1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00199"/>
            <a:ext cx="3545532" cy="470852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14500" y="1989138"/>
            <a:ext cx="6961188" cy="40322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ru-RU" altLang="ru-RU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b="1" dirty="0">
                <a:solidFill>
                  <a:srgbClr val="800000"/>
                </a:solidFill>
              </a:rPr>
              <a:t>       </a:t>
            </a:r>
            <a:endParaRPr lang="ru-RU" altLang="ru-RU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b="1" dirty="0">
              <a:solidFill>
                <a:srgbClr val="80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ru-RU" altLang="ru-RU" sz="2100" b="1" dirty="0">
              <a:solidFill>
                <a:srgbClr val="800000"/>
              </a:solidFill>
              <a:latin typeface="Bookman Old Style" panose="02050604050505020204" pitchFamily="18" charset="0"/>
              <a:hlinkClick r:id="rId2" action="ppaction://hlinkfile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2" y="260350"/>
            <a:ext cx="8709362" cy="2160588"/>
          </a:xfrm>
        </p:spPr>
        <p:txBody>
          <a:bodyPr/>
          <a:lstStyle/>
          <a:p>
            <a:pPr algn="r">
              <a:defRPr/>
            </a:pPr>
            <a: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15.Общественно-педагогическая </a:t>
            </a:r>
            <a:b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активность педагога: участие в комиссиях, педагогических сообществах, в жюри конкурсов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BBF47B-A061-40D4-A868-47F72F0E2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3229335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1692275" y="1844823"/>
            <a:ext cx="6994525" cy="4281339"/>
          </a:xfrm>
        </p:spPr>
        <p:txBody>
          <a:bodyPr/>
          <a:lstStyle/>
          <a:p>
            <a:pPr eaLnBrk="1" hangingPunct="1"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altLang="ru-RU" sz="1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</a:rPr>
              <a:t>Дата рождения</a:t>
            </a:r>
            <a:r>
              <a:rPr lang="ru-RU" alt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</a:rPr>
              <a:t>: </a:t>
            </a:r>
            <a:r>
              <a:rPr lang="ru-RU" alt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20.11.1972 г</a:t>
            </a:r>
            <a:r>
              <a:rPr lang="ru-RU" alt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endParaRPr lang="ru-RU" altLang="ru-RU" sz="1600" b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  <a:ea typeface="BatangChe" panose="02030609000101010101" pitchFamily="49" charset="-127"/>
            </a:endParaRPr>
          </a:p>
          <a:p>
            <a:pPr eaLnBrk="1" hangingPunct="1"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ru-RU" altLang="ru-RU" sz="1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</a:rPr>
              <a:t>Профессиональное образование: </a:t>
            </a:r>
          </a:p>
          <a:p>
            <a:pPr eaLnBrk="1" hangingPunct="1">
              <a:buClr>
                <a:srgbClr val="0BD0D9"/>
              </a:buClr>
              <a:buSzPct val="95000"/>
              <a:buFont typeface="Arial" panose="020B0604020202020204" pitchFamily="34" charset="0"/>
              <a:buNone/>
              <a:defRPr/>
            </a:pPr>
            <a:r>
              <a:rPr lang="en-US" alt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lonna MT" pitchFamily="82" charset="0"/>
                <a:ea typeface="BatangChe" panose="02030609000101010101" pitchFamily="49" charset="-127"/>
              </a:rPr>
              <a:t>    </a:t>
            </a:r>
            <a:r>
              <a:rPr lang="ru-RU" alt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lonna MT" pitchFamily="82" charset="0"/>
                <a:ea typeface="BatangChe" panose="02030609000101010101" pitchFamily="49" charset="-127"/>
              </a:rPr>
              <a:t>   </a:t>
            </a:r>
            <a:r>
              <a:rPr lang="ru-RU" sz="1600" dirty="0"/>
              <a:t>1998 - 2003 гг., Государственное образовательное учреждение высшего профессионального образования "Чувашский государственный педагогический университет им. И.Я. Яковлева". Специальность "учитель по специальности "Изобразительное искусство и черчение""</a:t>
            </a:r>
            <a:endParaRPr lang="ru-RU" altLang="ru-RU" sz="1600" b="1" u="sng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  <a:ea typeface="BatangChe" panose="02030609000101010101" pitchFamily="49" charset="-127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</a:rPr>
              <a:t>Педагогический стаж:</a:t>
            </a:r>
            <a:r>
              <a:rPr lang="ru-RU" alt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</a:rPr>
              <a:t> 26 лет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</a:rPr>
              <a:t>Общий трудовой стаж:</a:t>
            </a:r>
            <a:r>
              <a:rPr lang="ru-RU" altLang="ru-RU" sz="16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</a:rPr>
              <a:t> 26 лет</a:t>
            </a: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BatangChe" panose="02030609000101010101" pitchFamily="49" charset="-127"/>
              </a:rPr>
              <a:t>Наличие квалификационной категории: высшая</a:t>
            </a:r>
            <a:endParaRPr lang="ru-RU" altLang="ru-RU" sz="16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  <a:ea typeface="BatangChe" panose="02030609000101010101" pitchFamily="49" charset="-127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16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1714480" y="857232"/>
            <a:ext cx="6602432" cy="4286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Общие сведения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714480" y="428604"/>
            <a:ext cx="6602432" cy="7143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Характеристика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F5C44E4E-FA06-4A95-B158-EDC9F508A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3816424" cy="4872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1476375" y="1773238"/>
            <a:ext cx="6994525" cy="4281487"/>
          </a:xfrm>
        </p:spPr>
        <p:txBody>
          <a:bodyPr/>
          <a:lstStyle/>
          <a:p>
            <a:pPr marL="609600" indent="-609600"/>
            <a:r>
              <a:rPr lang="ru-RU" altLang="ru-RU" sz="2000" b="1" dirty="0">
                <a:solidFill>
                  <a:srgbClr val="800000"/>
                </a:solidFill>
                <a:latin typeface="Bookman Old Style" pitchFamily="18" charset="0"/>
              </a:rPr>
              <a:t>Не участвовал</a:t>
            </a:r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641475"/>
          </a:xfrm>
        </p:spPr>
        <p:txBody>
          <a:bodyPr/>
          <a:lstStyle/>
          <a:p>
            <a:pPr algn="r"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Участие в инновационной (экспериментальной) деятельности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1714480" y="1700213"/>
            <a:ext cx="6602434" cy="4609107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solidFill>
                  <a:srgbClr val="254061"/>
                </a:solidFill>
                <a:latin typeface="Century Gothic" panose="020B0502020202020204" pitchFamily="34" charset="0"/>
              </a:rPr>
              <a:t>     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endParaRPr lang="ru-RU" altLang="ru-RU" sz="1800" dirty="0">
              <a:solidFill>
                <a:srgbClr val="254061"/>
              </a:solidFill>
              <a:latin typeface="Century Gothic" panose="020B0502020202020204" pitchFamily="34" charset="0"/>
            </a:endParaRP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altLang="ru-RU" sz="1800" dirty="0">
                <a:solidFill>
                  <a:srgbClr val="254061"/>
                </a:solidFill>
                <a:latin typeface="Century Gothic" panose="020B0502020202020204" pitchFamily="34" charset="0"/>
              </a:rPr>
              <a:t>      </a:t>
            </a:r>
            <a:endParaRPr lang="ru-RU" altLang="ru-RU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altLang="ru-RU" sz="1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altLang="ru-RU" sz="1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altLang="ru-RU" sz="1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altLang="ru-RU" sz="1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endParaRPr lang="ru-RU" altLang="ru-RU" sz="1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714480" y="836712"/>
            <a:ext cx="6602432" cy="877752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altLang="ru-RU" sz="28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</a:t>
            </a:r>
            <a:r>
              <a:rPr lang="en-US" altLang="ru-RU" sz="2800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Степень обеспечения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повышения уровня подготовленности воспитанников</a:t>
            </a:r>
            <a:br>
              <a:rPr lang="ru-RU" altLang="ru-RU" sz="2800" b="1" dirty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ru-RU" altLang="ru-RU" sz="2800" b="1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97C4B4-CEF1-4B21-80D9-6FCAA55C7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3624570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661589"/>
              </p:ext>
            </p:extLst>
          </p:nvPr>
        </p:nvGraphicFramePr>
        <p:xfrm>
          <a:off x="1259632" y="2132856"/>
          <a:ext cx="3096344" cy="324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Chart" r:id="rId3" imgW="5468586" imgH="3773751" progId="Excel.Sheet.8">
                  <p:embed/>
                </p:oleObj>
              </mc:Choice>
              <mc:Fallback>
                <p:oleObj name="Chart" r:id="rId3" imgW="5468586" imgH="3773751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32856"/>
                        <a:ext cx="3096344" cy="3240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8507288" cy="1066129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US" altLang="ru-RU" sz="2800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                                   </a:t>
            </a:r>
            <a:r>
              <a:rPr lang="ru-RU" altLang="ru-RU" sz="2800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3. </a:t>
            </a: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Сохранность 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контингента воспитанников </a:t>
            </a:r>
            <a:br>
              <a:rPr lang="en-US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на этапах спортивной подготовки</a:t>
            </a:r>
            <a:b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</a:br>
            <a:endParaRPr lang="ru-RU" altLang="ru-RU" sz="1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F4F8B0-4E68-4C87-ACEA-FBE3A6AB19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556792"/>
            <a:ext cx="403244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1511300" y="1628775"/>
            <a:ext cx="3924796" cy="511259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spcBef>
                <a:spcPts val="1000"/>
              </a:spcBef>
              <a:buFont typeface="Arial" charset="0"/>
              <a:buNone/>
            </a:pPr>
            <a:endParaRPr lang="ru-RU" altLang="ru-RU" sz="1600" b="1" dirty="0">
              <a:solidFill>
                <a:srgbClr val="800000"/>
              </a:solidFill>
              <a:latin typeface="Bookman Old Style" pitchFamily="18" charset="0"/>
              <a:sym typeface="Verdana" pitchFamily="34" charset="0"/>
            </a:endParaRPr>
          </a:p>
          <a:p>
            <a:pPr marL="609600" indent="-609600">
              <a:lnSpc>
                <a:spcPct val="80000"/>
              </a:lnSpc>
            </a:pPr>
            <a:endParaRPr lang="ru-RU" altLang="ru-RU" dirty="0">
              <a:solidFill>
                <a:srgbClr val="800000"/>
              </a:solidFill>
            </a:endParaRPr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480720" cy="1498600"/>
          </a:xfrm>
        </p:spPr>
        <p:txBody>
          <a:bodyPr/>
          <a:lstStyle/>
          <a:p>
            <a:pPr>
              <a:defRPr/>
            </a:pP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Результаты анализа </a:t>
            </a:r>
            <a:r>
              <a:rPr lang="en-US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                           </a:t>
            </a:r>
            <a:r>
              <a:rPr lang="ru-RU" altLang="ru-RU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текущей документации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07DDF5-ED7F-4708-BD7D-01CBD7A75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1707777"/>
            <a:ext cx="3816424" cy="4954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23236" y="1714428"/>
            <a:ext cx="7034213" cy="2376859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ru-RU" altLang="ru-RU" sz="2100" b="1" dirty="0">
                <a:solidFill>
                  <a:srgbClr val="800000"/>
                </a:solidFill>
                <a:latin typeface="Bookman Old Style" panose="02050604050505020204" pitchFamily="18" charset="0"/>
              </a:rPr>
              <a:t>   	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5. Наставничество</a:t>
            </a:r>
            <a:r>
              <a:rPr lang="en-US" alt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    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336538-55F1-49EE-BA57-D26689BDB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3600400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ireMosaic templat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49647</TotalTime>
  <Words>498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Bookman Old Style</vt:lpstr>
      <vt:lpstr>Calibri</vt:lpstr>
      <vt:lpstr>Century Gothic</vt:lpstr>
      <vt:lpstr>Colonna MT</vt:lpstr>
      <vt:lpstr>FireMosaic template</vt:lpstr>
      <vt:lpstr>Blank</vt:lpstr>
      <vt:lpstr>Chart</vt:lpstr>
      <vt:lpstr>Министерство образования РМ                                                                     Портфолио   Никольский Евгений Викторович</vt:lpstr>
      <vt:lpstr>Содержание</vt:lpstr>
      <vt:lpstr> Общие сведения</vt:lpstr>
      <vt:lpstr> Характеристика</vt:lpstr>
      <vt:lpstr>1. Участие в инновационной (экспериментальной) деятельности</vt:lpstr>
      <vt:lpstr> 2. Степень обеспечения    повышения уровня подготовленности воспитанников </vt:lpstr>
      <vt:lpstr>                                    3. Сохранность  контингента воспитанников  на этапах спортивной подготовки </vt:lpstr>
      <vt:lpstr>4. Результаты анализа                                текущей документации</vt:lpstr>
      <vt:lpstr>   5. Наставничество         </vt:lpstr>
      <vt:lpstr>                         6.Выполнение     воспитанниками требований  для присвоения спортивных  званий и разрядов</vt:lpstr>
      <vt:lpstr>7. Проведение открытых  мастер-классов, открытых занятий мероприятий </vt:lpstr>
      <vt:lpstr>8. Выступление на заседаниях  методических советов, научно-практических конференциях, педагогических чтениях,  семинарах, секциях, форумах, радиопередачах </vt:lpstr>
      <vt:lpstr>  9. Результаты участия  воспитанников в официальных  соревнованиях  </vt:lpstr>
      <vt:lpstr>Результаты участия  воспитанников в официальных  соревнованиях</vt:lpstr>
      <vt:lpstr>Результаты участия  воспитанников в официальных  соревнованиях</vt:lpstr>
      <vt:lpstr>Результаты участия  воспитанников в официальных  соревнованиях</vt:lpstr>
      <vt:lpstr>11. Результаты участия  воспитанников в официальных  соревнованиях</vt:lpstr>
      <vt:lpstr>Результаты участия  воспитанников в официальных  соревнованиях</vt:lpstr>
      <vt:lpstr>10. Система взаимодействия  с родителями воспитанников </vt:lpstr>
      <vt:lpstr>11. Наличие публикаций,  включая интернет-публикации</vt:lpstr>
      <vt:lpstr>12. Участие педагога  в профессиональных конкурсах </vt:lpstr>
      <vt:lpstr>13.Экспертная деятельность</vt:lpstr>
      <vt:lpstr>14. Награды и поощрения</vt:lpstr>
      <vt:lpstr>15.Общественно-педагогическая  активность педагога: участие в комиссиях, педагогических сообществах, в жюри конкурсов</vt:lpstr>
    </vt:vector>
  </TitlesOfParts>
  <Company>showeet.com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Fiery MosaicTemplate</dc:title>
  <dc:creator>showeet.com</dc:creator>
  <dc:description>© Copyright Showeet.com</dc:description>
  <cp:lastModifiedBy>Admin</cp:lastModifiedBy>
  <cp:revision>156</cp:revision>
  <dcterms:created xsi:type="dcterms:W3CDTF">2011-05-09T14:18:21Z</dcterms:created>
  <dcterms:modified xsi:type="dcterms:W3CDTF">2020-03-18T13:29:29Z</dcterms:modified>
  <cp:category>Templates</cp:category>
</cp:coreProperties>
</file>