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60" r:id="rId8"/>
    <p:sldId id="271" r:id="rId9"/>
    <p:sldId id="272" r:id="rId10"/>
    <p:sldId id="273" r:id="rId11"/>
    <p:sldId id="263" r:id="rId12"/>
    <p:sldId id="264" r:id="rId13"/>
    <p:sldId id="26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6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B29BE-45DA-46FC-A95E-4BF021CE44CC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C8469-F59C-49F2-A7FC-31236CE30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ADFE6-F3E9-4F05-82C0-E6A87BA8E8C2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E805D-67AE-43A2-B838-E4424427A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835C7-3682-4DA4-8ADD-27E4AEFCED1A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8DBA8-7C56-40C0-AAEE-F89C3E102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C1A84-B5CB-4844-9B46-E5D4FF166AC0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2DCB4-4E9B-49FF-ADE4-6A04B8B37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C3C9-A240-49D0-A0D0-F1CCD72CDD23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E95E1-B3A7-4431-978E-EF60BA7DE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10193-FB4F-4479-A0DE-CB0D656137E3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95554-F821-43FC-AA63-4FF048C70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84312-C061-480E-AD78-77B9C9A8040C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0218B-DCF9-45EC-8D25-DE1CE6559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45C1F-1F13-4AFC-8EB9-7C52F49E703A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2439A-8165-4642-BEEC-DE739DDFC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7D71F-1308-411F-B05D-BE2950E51CCC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754D2-0389-4E54-9BFE-E72D09534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086AF-1425-4992-A562-9A22025EB234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546E6-067C-4EA4-B1CF-063F01806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6E0F4-7AA1-4BFE-9A13-D6761C4AA553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F5750-5616-412C-BAAA-35AEEEF5D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6B1B54-1BA7-417E-A69B-5164467B2095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8DBD91-8C12-4BB9-AC7B-A43F615AE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63" y="36513"/>
            <a:ext cx="9143999" cy="6858000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smtClean="0">
                <a:solidFill>
                  <a:srgbClr val="FFFFFF"/>
                </a:solidFill>
                <a:cs typeface="Arial" charset="0"/>
              </a:rPr>
              <a:t>Лесные грибы и ягоды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63" y="3857625"/>
            <a:ext cx="7072312" cy="642938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ЛЕКСИКО ГРАММАТИЧЕСКИХ СРЕДСТВ ЯЗЫКА И РАЗВИТИЕ СВЯЗНОЙ РЕЧИ )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TextBox 3"/>
          <p:cNvSpPr txBox="1">
            <a:spLocks noChangeArrowheads="1"/>
          </p:cNvSpPr>
          <p:nvPr/>
        </p:nvSpPr>
        <p:spPr bwMode="auto">
          <a:xfrm>
            <a:off x="928688" y="500063"/>
            <a:ext cx="7715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– «ЦЕНТР РАЗВИТИЯ РЕБЕНКА- ДЕТСКИЙ САД №58»</a:t>
            </a:r>
          </a:p>
        </p:txBody>
      </p:sp>
      <p:sp>
        <p:nvSpPr>
          <p:cNvPr id="13318" name="TextBox 4"/>
          <p:cNvSpPr txBox="1">
            <a:spLocks noChangeArrowheads="1"/>
          </p:cNvSpPr>
          <p:nvPr/>
        </p:nvSpPr>
        <p:spPr bwMode="auto">
          <a:xfrm>
            <a:off x="6215063" y="5429250"/>
            <a:ext cx="25003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СОСТАВИЛА :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УЧИТЕЛЬ ЛОГОПЕД ВЫСШЕЙ КВ.КАТЕГОРИИ МОТИНА А.А.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63"/>
          </a:xfrm>
        </p:spPr>
        <p:txBody>
          <a:bodyPr/>
          <a:lstStyle/>
          <a:p>
            <a:r>
              <a:rPr lang="ru-RU" sz="6000" smtClean="0">
                <a:latin typeface="Monotype Corsiva" pitchFamily="66" charset="0"/>
              </a:rPr>
              <a:t>Ядовитые ягоды</a:t>
            </a:r>
          </a:p>
        </p:txBody>
      </p:sp>
      <p:sp>
        <p:nvSpPr>
          <p:cNvPr id="22530" name="Текст 2"/>
          <p:cNvSpPr>
            <a:spLocks noGrp="1"/>
          </p:cNvSpPr>
          <p:nvPr>
            <p:ph type="body" idx="1"/>
          </p:nvPr>
        </p:nvSpPr>
        <p:spPr>
          <a:xfrm>
            <a:off x="457200" y="1000125"/>
            <a:ext cx="4040188" cy="642938"/>
          </a:xfrm>
        </p:spPr>
        <p:txBody>
          <a:bodyPr/>
          <a:lstStyle/>
          <a:p>
            <a:r>
              <a:rPr lang="ru-RU" sz="4400" b="0" smtClean="0">
                <a:latin typeface="Monotype Corsiva" pitchFamily="66" charset="0"/>
              </a:rPr>
              <a:t>Вороний глаз</a:t>
            </a:r>
          </a:p>
        </p:txBody>
      </p:sp>
      <p:sp>
        <p:nvSpPr>
          <p:cNvPr id="22531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928688"/>
            <a:ext cx="4041775" cy="714375"/>
          </a:xfrm>
        </p:spPr>
        <p:txBody>
          <a:bodyPr/>
          <a:lstStyle/>
          <a:p>
            <a:r>
              <a:rPr lang="ru-RU" sz="4400" b="0" smtClean="0">
                <a:latin typeface="Monotype Corsiva" pitchFamily="66" charset="0"/>
              </a:rPr>
              <a:t>Волчья ягода</a:t>
            </a:r>
          </a:p>
        </p:txBody>
      </p:sp>
      <p:pic>
        <p:nvPicPr>
          <p:cNvPr id="7" name="Picture 8" descr="МикроМир Лесные ягоды Вороний глаз - ядовитая ягод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785938"/>
            <a:ext cx="4238625" cy="4143375"/>
          </a:xfrm>
        </p:spPr>
      </p:pic>
      <p:sp>
        <p:nvSpPr>
          <p:cNvPr id="22533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4" name="Picture 2" descr="Офтальмологи открыли &quot;волшебные&quot; свойства волчьей ягод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85938"/>
            <a:ext cx="42862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/>
          <a:lstStyle/>
          <a:p>
            <a:r>
              <a:rPr lang="ru-RU" smtClean="0"/>
              <a:t>Какая ягода лишняя?</a:t>
            </a:r>
          </a:p>
        </p:txBody>
      </p:sp>
      <p:pic>
        <p:nvPicPr>
          <p:cNvPr id="23554" name="Picture 2" descr="Брусника в собственном соку Supersadovod - о саде и огороде просто и интерес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785813"/>
            <a:ext cx="392906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100ottenkovse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785813"/>
            <a:ext cx="385762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МикроМир Лесные ягоды Вороний глаз - ядовитая яго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786188"/>
            <a:ext cx="392906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2011 - Part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3786188"/>
            <a:ext cx="38576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Собери в корзинку</a:t>
            </a:r>
          </a:p>
        </p:txBody>
      </p:sp>
      <p:pic>
        <p:nvPicPr>
          <p:cNvPr id="3" name="Рисунок 2" descr="93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14438"/>
            <a:ext cx="28575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елый гриб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1285875"/>
            <a:ext cx="321468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Грибы. Засолка осенних опят. Рецепты и фото. Как приготовить Грибы. Засолка осенних опят - Готовим быстр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3714750"/>
            <a:ext cx="292893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Полезные свойства, применение и признаки отравления мухомором. &quot; Николлетт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88" y="3643313"/>
            <a:ext cx="32861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Где купить плетеную корзинку? / Павлодарский городской портал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88" y="2143125"/>
            <a:ext cx="22145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1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0" dirty="0" smtClean="0"/>
              <a:t>    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  внимание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5602" name="Рисунок 7" descr="koqdba_con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385" b="7385"/>
          <a:stretch>
            <a:fillRect/>
          </a:stretch>
        </p:blipFill>
        <p:spPr/>
      </p:pic>
      <p:sp>
        <p:nvSpPr>
          <p:cNvPr id="25603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0" smtClean="0"/>
              <a:t>Отгадай загадку</a:t>
            </a:r>
          </a:p>
        </p:txBody>
      </p:sp>
      <p:sp>
        <p:nvSpPr>
          <p:cNvPr id="14338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9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smtClean="0"/>
              <a:t>Если их найдут в лесу,</a:t>
            </a:r>
          </a:p>
          <a:p>
            <a:r>
              <a:rPr lang="ru-RU" sz="2000" smtClean="0"/>
              <a:t>Сразу вспомнят про лису.</a:t>
            </a:r>
          </a:p>
          <a:p>
            <a:r>
              <a:rPr lang="ru-RU" sz="2000" smtClean="0"/>
              <a:t>Рыжеватые сестрички</a:t>
            </a:r>
          </a:p>
          <a:p>
            <a:r>
              <a:rPr lang="ru-RU" sz="2000" smtClean="0"/>
              <a:t>Называются... (лисички)</a:t>
            </a:r>
          </a:p>
          <a:p>
            <a:r>
              <a:rPr lang="ru-RU" smtClean="0"/>
              <a:t> </a:t>
            </a:r>
          </a:p>
          <a:p>
            <a:r>
              <a:rPr lang="ru-RU" sz="2000" smtClean="0"/>
              <a:t>С ним в лесу никто не дружен,</a:t>
            </a:r>
          </a:p>
          <a:p>
            <a:r>
              <a:rPr lang="ru-RU" sz="2000" smtClean="0"/>
              <a:t>И в лукошке он не нужен.</a:t>
            </a:r>
          </a:p>
          <a:p>
            <a:r>
              <a:rPr lang="ru-RU" sz="2000" smtClean="0"/>
              <a:t>Мухи скажут: «Это мор!»</a:t>
            </a:r>
          </a:p>
          <a:p>
            <a:r>
              <a:rPr lang="ru-RU" sz="2000" smtClean="0"/>
              <a:t>В красной шляпке... (мухомор)</a:t>
            </a:r>
          </a:p>
          <a:p>
            <a:r>
              <a:rPr lang="ru-RU" smtClean="0"/>
              <a:t> </a:t>
            </a:r>
          </a:p>
          <a:p>
            <a:endParaRPr lang="ru-RU" smtClean="0"/>
          </a:p>
        </p:txBody>
      </p:sp>
      <p:pic>
        <p:nvPicPr>
          <p:cNvPr id="10242" name="Picture 2" descr="http://s006.radikal.ru/i215/1108/96/bfd0723885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42852"/>
            <a:ext cx="521497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Полезные свойства, применение и признаки отравления мухомором. &quot; Николлет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500437"/>
            <a:ext cx="5214974" cy="3274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z="5400" smtClean="0"/>
              <a:t>Съедобные грибы</a:t>
            </a:r>
          </a:p>
        </p:txBody>
      </p:sp>
      <p:sp>
        <p:nvSpPr>
          <p:cNvPr id="15362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6000" b="0" smtClean="0">
                <a:latin typeface="Monotype Corsiva" pitchFamily="66" charset="0"/>
              </a:rPr>
              <a:t>    Опята</a:t>
            </a:r>
          </a:p>
        </p:txBody>
      </p:sp>
      <p:sp>
        <p:nvSpPr>
          <p:cNvPr id="15363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6000" b="0" smtClean="0">
                <a:latin typeface="Monotype Corsiva" pitchFamily="66" charset="0"/>
              </a:rPr>
              <a:t>Белый гриб</a:t>
            </a:r>
          </a:p>
        </p:txBody>
      </p:sp>
      <p:pic>
        <p:nvPicPr>
          <p:cNvPr id="7" name="Содержимое 6" descr="0b254bafbf0976f5ecde3c4763cc60c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28868"/>
            <a:ext cx="4040188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белый гриб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428868"/>
            <a:ext cx="4041775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500063" y="-1143000"/>
            <a:ext cx="8229600" cy="11430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>
          <a:xfrm>
            <a:off x="457200" y="428625"/>
            <a:ext cx="4040188" cy="714375"/>
          </a:xfrm>
        </p:spPr>
        <p:txBody>
          <a:bodyPr/>
          <a:lstStyle/>
          <a:p>
            <a:r>
              <a:rPr lang="ru-RU" sz="4000" b="0" smtClean="0">
                <a:latin typeface="Monotype Corsiva" pitchFamily="66" charset="0"/>
              </a:rPr>
              <a:t>Шампиньоны</a:t>
            </a:r>
          </a:p>
        </p:txBody>
      </p:sp>
      <p:sp>
        <p:nvSpPr>
          <p:cNvPr id="16387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0"/>
            <a:ext cx="4041775" cy="1000125"/>
          </a:xfrm>
        </p:spPr>
        <p:txBody>
          <a:bodyPr/>
          <a:lstStyle/>
          <a:p>
            <a:r>
              <a:rPr lang="ru-RU" sz="3600" b="0" smtClean="0">
                <a:latin typeface="Monotype Corsiva" pitchFamily="66" charset="0"/>
              </a:rPr>
              <a:t>Подосиновик красный</a:t>
            </a:r>
          </a:p>
        </p:txBody>
      </p:sp>
      <p:sp>
        <p:nvSpPr>
          <p:cNvPr id="1638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6" name="Picture 2" descr="Шампиньон перелесковый (Agaricus silvicola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4143404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90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8" name="Picture 4" descr="Грибы, съедобные, несъедобные, ядовитые, как собирать &quot; Страница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428736"/>
            <a:ext cx="3943351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63"/>
          </a:xfrm>
        </p:spPr>
        <p:txBody>
          <a:bodyPr/>
          <a:lstStyle/>
          <a:p>
            <a:r>
              <a:rPr lang="ru-RU" sz="5400" smtClean="0"/>
              <a:t> Не съедобные грибы</a:t>
            </a:r>
          </a:p>
        </p:txBody>
      </p:sp>
      <p:sp>
        <p:nvSpPr>
          <p:cNvPr id="17410" name="Текст 2"/>
          <p:cNvSpPr>
            <a:spLocks noGrp="1"/>
          </p:cNvSpPr>
          <p:nvPr>
            <p:ph type="body" idx="1"/>
          </p:nvPr>
        </p:nvSpPr>
        <p:spPr>
          <a:xfrm>
            <a:off x="428625" y="1500188"/>
            <a:ext cx="4068763" cy="639762"/>
          </a:xfrm>
        </p:spPr>
        <p:txBody>
          <a:bodyPr/>
          <a:lstStyle/>
          <a:p>
            <a:r>
              <a:rPr lang="ru-RU" sz="4800" b="0" smtClean="0">
                <a:latin typeface="Monotype Corsiva" pitchFamily="66" charset="0"/>
              </a:rPr>
              <a:t>      Мухомор</a:t>
            </a:r>
          </a:p>
        </p:txBody>
      </p:sp>
      <p:sp>
        <p:nvSpPr>
          <p:cNvPr id="17411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4800" b="0" smtClean="0">
                <a:latin typeface="Monotype Corsiva" pitchFamily="66" charset="0"/>
              </a:rPr>
              <a:t>Ложный опёнок</a:t>
            </a:r>
          </a:p>
        </p:txBody>
      </p:sp>
      <p:pic>
        <p:nvPicPr>
          <p:cNvPr id="7" name="Содержимое 6" descr="72985633_1509321_354_avata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4282" y="2285992"/>
            <a:ext cx="4143404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3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80" name="Picture 4" descr="http://www.ciupercar.ro/images/stories/ciuperci_otravitoare/fasci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5992"/>
            <a:ext cx="4214842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Ложная лисичка     Бледная поганка</a:t>
            </a:r>
            <a:endParaRPr lang="ru-RU" dirty="0"/>
          </a:p>
        </p:txBody>
      </p:sp>
      <p:sp>
        <p:nvSpPr>
          <p:cNvPr id="1843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5" name="Содержимое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Picture 2" descr="Лисички, их описание, несъедобный двойник и блюда из лисичек Подмосковь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00188"/>
            <a:ext cx="421481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Марки Петербурга. Пресс-рели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00188"/>
            <a:ext cx="42862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Какой гриб лишний?</a:t>
            </a:r>
            <a:endParaRPr lang="ru-RU" dirty="0"/>
          </a:p>
        </p:txBody>
      </p:sp>
      <p:pic>
        <p:nvPicPr>
          <p:cNvPr id="19458" name="Picture 2" descr="Грибы. Засолка осенних опят. Рецепты и фото. Как приготовить Грибы. Засолка осенних опят - Готовим быстр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571500"/>
            <a:ext cx="407193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Грибы / Ожидаемые события / Последние события в мире и регионе - Фолту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642938"/>
            <a:ext cx="383381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72985633_1509321_354_avat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3" y="4000500"/>
            <a:ext cx="385762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1" name="Picture 2" descr="Грибы, съедобные, несъедобные, ядовитые, как собирать &quot; Страница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4000500"/>
            <a:ext cx="407193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 smtClean="0">
                <a:latin typeface="Monotype Corsiva" pitchFamily="66" charset="0"/>
              </a:rPr>
              <a:t>Лесные  ягоды</a:t>
            </a:r>
            <a:endParaRPr lang="ru-RU" sz="6600" dirty="0">
              <a:latin typeface="Monotype Corsiva" pitchFamily="66" charset="0"/>
            </a:endParaRPr>
          </a:p>
        </p:txBody>
      </p:sp>
      <p:sp>
        <p:nvSpPr>
          <p:cNvPr id="20482" name="Текст 2"/>
          <p:cNvSpPr>
            <a:spLocks noGrp="1"/>
          </p:cNvSpPr>
          <p:nvPr>
            <p:ph type="body" idx="1"/>
          </p:nvPr>
        </p:nvSpPr>
        <p:spPr>
          <a:xfrm>
            <a:off x="457200" y="1000125"/>
            <a:ext cx="4040188" cy="714375"/>
          </a:xfrm>
        </p:spPr>
        <p:txBody>
          <a:bodyPr/>
          <a:lstStyle/>
          <a:p>
            <a:r>
              <a:rPr lang="ru-RU" sz="4800" b="0" smtClean="0">
                <a:latin typeface="Monotype Corsiva" pitchFamily="66" charset="0"/>
              </a:rPr>
              <a:t>       Клюква</a:t>
            </a:r>
          </a:p>
        </p:txBody>
      </p:sp>
      <p:sp>
        <p:nvSpPr>
          <p:cNvPr id="20483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143000"/>
            <a:ext cx="4043362" cy="571500"/>
          </a:xfrm>
        </p:spPr>
        <p:txBody>
          <a:bodyPr/>
          <a:lstStyle/>
          <a:p>
            <a:r>
              <a:rPr lang="ru-RU" sz="4800" b="0" smtClean="0">
                <a:latin typeface="Monotype Corsiva" pitchFamily="66" charset="0"/>
              </a:rPr>
              <a:t>    Малина</a:t>
            </a:r>
          </a:p>
        </p:txBody>
      </p:sp>
      <p:pic>
        <p:nvPicPr>
          <p:cNvPr id="7" name="Picture 8" descr="Брусника в собственном соку Supersadovod - о саде и огороде просто и интересн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785938"/>
            <a:ext cx="4211638" cy="4143375"/>
          </a:xfrm>
        </p:spPr>
      </p:pic>
      <p:pic>
        <p:nvPicPr>
          <p:cNvPr id="8" name="Picture 2" descr="2011 - Part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5025" y="1785938"/>
            <a:ext cx="4284663" cy="40719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63"/>
          </a:xfrm>
        </p:spPr>
        <p:txBody>
          <a:bodyPr/>
          <a:lstStyle/>
          <a:p>
            <a:r>
              <a:rPr lang="ru-RU" smtClean="0"/>
              <a:t>Ежевика                Голубика</a:t>
            </a:r>
          </a:p>
        </p:txBody>
      </p:sp>
      <p:pic>
        <p:nvPicPr>
          <p:cNvPr id="5" name="Picture 4" descr="100ottenkovser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1571625"/>
            <a:ext cx="4352925" cy="4572000"/>
          </a:xfrm>
        </p:spPr>
      </p:pic>
      <p:sp>
        <p:nvSpPr>
          <p:cNvPr id="2150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6" name="Picture 2" descr="Как выращивать и разводить голубику &quot; Mr.How - мы знаем, как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25"/>
            <a:ext cx="42862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106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Arial</vt:lpstr>
      <vt:lpstr>Times New Roman</vt:lpstr>
      <vt:lpstr>Monotype Corsiva</vt:lpstr>
      <vt:lpstr>Тема Office</vt:lpstr>
      <vt:lpstr>Слайд 1</vt:lpstr>
      <vt:lpstr>Отгадай загадку</vt:lpstr>
      <vt:lpstr>Съедобные грибы</vt:lpstr>
      <vt:lpstr>Слайд 4</vt:lpstr>
      <vt:lpstr> Не съедобные грибы</vt:lpstr>
      <vt:lpstr>Ложная лисичка     Бледная поганка</vt:lpstr>
      <vt:lpstr>Какой гриб лишний?</vt:lpstr>
      <vt:lpstr>Лесные  ягоды</vt:lpstr>
      <vt:lpstr>Ежевика                Голубика</vt:lpstr>
      <vt:lpstr>Ядовитые ягоды</vt:lpstr>
      <vt:lpstr>Какая ягода лишняя?</vt:lpstr>
      <vt:lpstr>Собери в корзинку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Лесные грибы и ягоды</dc:title>
  <dc:creator>Антон</dc:creator>
  <cp:lastModifiedBy>Виталя</cp:lastModifiedBy>
  <cp:revision>27</cp:revision>
  <dcterms:created xsi:type="dcterms:W3CDTF">2014-10-21T14:03:07Z</dcterms:created>
  <dcterms:modified xsi:type="dcterms:W3CDTF">2020-05-12T07:41:47Z</dcterms:modified>
</cp:coreProperties>
</file>