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990" r:id="rId1"/>
  </p:sldMasterIdLst>
  <p:notesMasterIdLst>
    <p:notesMasterId r:id="rId40"/>
  </p:notesMasterIdLst>
  <p:sldIdLst>
    <p:sldId id="332" r:id="rId2"/>
    <p:sldId id="399" r:id="rId3"/>
    <p:sldId id="401" r:id="rId4"/>
    <p:sldId id="483" r:id="rId5"/>
    <p:sldId id="491" r:id="rId6"/>
    <p:sldId id="488" r:id="rId7"/>
    <p:sldId id="487" r:id="rId8"/>
    <p:sldId id="402" r:id="rId9"/>
    <p:sldId id="492" r:id="rId10"/>
    <p:sldId id="493" r:id="rId11"/>
    <p:sldId id="456" r:id="rId12"/>
    <p:sldId id="497" r:id="rId13"/>
    <p:sldId id="490" r:id="rId14"/>
    <p:sldId id="334" r:id="rId15"/>
    <p:sldId id="484" r:id="rId16"/>
    <p:sldId id="417" r:id="rId17"/>
    <p:sldId id="410" r:id="rId18"/>
    <p:sldId id="473" r:id="rId19"/>
    <p:sldId id="413" r:id="rId20"/>
    <p:sldId id="418" r:id="rId21"/>
    <p:sldId id="494" r:id="rId22"/>
    <p:sldId id="423" r:id="rId23"/>
    <p:sldId id="424" r:id="rId24"/>
    <p:sldId id="498" r:id="rId25"/>
    <p:sldId id="427" r:id="rId26"/>
    <p:sldId id="452" r:id="rId27"/>
    <p:sldId id="429" r:id="rId28"/>
    <p:sldId id="460" r:id="rId29"/>
    <p:sldId id="430" r:id="rId30"/>
    <p:sldId id="461" r:id="rId31"/>
    <p:sldId id="431" r:id="rId32"/>
    <p:sldId id="432" r:id="rId33"/>
    <p:sldId id="434" r:id="rId34"/>
    <p:sldId id="435" r:id="rId35"/>
    <p:sldId id="439" r:id="rId36"/>
    <p:sldId id="499" r:id="rId37"/>
    <p:sldId id="501" r:id="rId38"/>
    <p:sldId id="500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  <a:srgbClr val="09F188"/>
    <a:srgbClr val="FB3BE0"/>
    <a:srgbClr val="22EE35"/>
    <a:srgbClr val="333300"/>
    <a:srgbClr val="B743A1"/>
    <a:srgbClr val="3EF8A4"/>
    <a:srgbClr val="F5AD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5390" autoAdjust="0"/>
  </p:normalViewPr>
  <p:slideViewPr>
    <p:cSldViewPr>
      <p:cViewPr>
        <p:scale>
          <a:sx n="60" d="100"/>
          <a:sy n="60" d="100"/>
        </p:scale>
        <p:origin x="1686" y="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5FDBBAB-23FE-417F-A581-2F7A5370AC2E}" type="datetimeFigureOut">
              <a:rPr lang="ru-RU"/>
              <a:pPr>
                <a:defRPr/>
              </a:pPr>
              <a:t>07.03.2024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F862A28-6ED0-4B52-A954-18267AFAF0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72895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862A28-6ED0-4B52-A954-18267AFAF0DA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66318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862A28-6ED0-4B52-A954-18267AFAF0DA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82267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862A28-6ED0-4B52-A954-18267AFAF0DA}" type="slidenum">
              <a:rPr lang="ru-RU" smtClean="0"/>
              <a:pPr>
                <a:defRPr/>
              </a:pPr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61587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862A28-6ED0-4B52-A954-18267AFAF0DA}" type="slidenum">
              <a:rPr lang="ru-RU" smtClean="0"/>
              <a:pPr>
                <a:defRPr/>
              </a:pPr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03796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937D0A8-23DF-4F89-A0EE-E54B1F491655}" type="datetimeFigureOut">
              <a:rPr lang="ru-RU" smtClean="0"/>
              <a:pPr>
                <a:defRPr/>
              </a:pPr>
              <a:t>07.03.2024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BFA774-8D41-474C-8D93-9D3E6AA182C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13" name="Picture 2" descr="D:\фоны и шаблоны\х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583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ECAA27-4454-49A0-87E8-FE6C9B26DF03}" type="datetimeFigureOut">
              <a:rPr lang="ru-RU" smtClean="0"/>
              <a:pPr>
                <a:defRPr/>
              </a:pPr>
              <a:t>07.03.2024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A2EBBE-E81E-41FA-BEB0-3F88DDB2015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4436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ECAA27-4454-49A0-87E8-FE6C9B26DF03}" type="datetimeFigureOut">
              <a:rPr lang="ru-RU" smtClean="0"/>
              <a:pPr>
                <a:defRPr/>
              </a:pPr>
              <a:t>07.03.2024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A2EBBE-E81E-41FA-BEB0-3F88DDB2015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42146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ECAA27-4454-49A0-87E8-FE6C9B26DF03}" type="datetimeFigureOut">
              <a:rPr lang="ru-RU" smtClean="0"/>
              <a:pPr>
                <a:defRPr/>
              </a:pPr>
              <a:t>07.03.2024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A2EBBE-E81E-41FA-BEB0-3F88DDB2015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210976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ECAA27-4454-49A0-87E8-FE6C9B26DF03}" type="datetimeFigureOut">
              <a:rPr lang="ru-RU" smtClean="0"/>
              <a:pPr>
                <a:defRPr/>
              </a:pPr>
              <a:t>07.03.2024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A2EBBE-E81E-41FA-BEB0-3F88DDB2015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29246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ECAA27-4454-49A0-87E8-FE6C9B26DF03}" type="datetimeFigureOut">
              <a:rPr lang="ru-RU" smtClean="0"/>
              <a:pPr>
                <a:defRPr/>
              </a:pPr>
              <a:t>07.03.2024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A2EBBE-E81E-41FA-BEB0-3F88DDB2015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43597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ECAA27-4454-49A0-87E8-FE6C9B26DF03}" type="datetimeFigureOut">
              <a:rPr lang="ru-RU" smtClean="0"/>
              <a:pPr>
                <a:defRPr/>
              </a:pPr>
              <a:t>07.03.2024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A2EBBE-E81E-41FA-BEB0-3F88DDB2015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28261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B1C334-5F66-46D9-89C2-ECA6D32F3675}" type="datetimeFigureOut">
              <a:rPr lang="ru-RU" smtClean="0"/>
              <a:pPr>
                <a:defRPr/>
              </a:pPr>
              <a:t>07.03.2024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C222A6-CD65-4B5E-99ED-9DB3B52E3FB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71150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44B49C-D48D-4EF4-B10F-EF79316E726C}" type="datetimeFigureOut">
              <a:rPr lang="ru-RU" smtClean="0"/>
              <a:pPr>
                <a:defRPr/>
              </a:pPr>
              <a:t>07.03.2024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3F3BF4-CD75-4B09-AFB7-3978D0BD563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4222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D17C1A-FE5F-476D-9F35-9E0398DE7366}" type="datetimeFigureOut">
              <a:rPr lang="ru-RU" smtClean="0"/>
              <a:pPr>
                <a:defRPr/>
              </a:pPr>
              <a:t>07.03.2024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CCECAF-451B-4353-9287-CD706814136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2947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ACC4B-5EC8-42CC-9899-89ECB01F3AB4}" type="datetimeFigureOut">
              <a:rPr lang="ru-RU" smtClean="0"/>
              <a:pPr>
                <a:defRPr/>
              </a:pPr>
              <a:t>07.03.2024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47ECC9-64F3-419E-B8CF-F0438FCFF64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1555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305D67-570B-4433-9FD6-513603177EA6}" type="datetimeFigureOut">
              <a:rPr lang="ru-RU" smtClean="0"/>
              <a:pPr>
                <a:defRPr/>
              </a:pPr>
              <a:t>07.03.2024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F97072-7E32-4CF3-9026-9627B74C26D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5190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0574F4-9C83-4767-A878-AEF4890CAF19}" type="datetimeFigureOut">
              <a:rPr lang="ru-RU" smtClean="0"/>
              <a:pPr>
                <a:defRPr/>
              </a:pPr>
              <a:t>07.03.2024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7663E2-E77D-4164-ADF3-CC589133A73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426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C9AE3E-F5E1-465C-BB27-95C985795CE7}" type="datetimeFigureOut">
              <a:rPr lang="ru-RU" smtClean="0"/>
              <a:pPr>
                <a:defRPr/>
              </a:pPr>
              <a:t>07.03.2024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8D88F9-6A4B-4569-B371-FFB3571D601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9454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CF9474-A9A0-4E4C-863D-CAC3F9F8BB50}" type="datetimeFigureOut">
              <a:rPr lang="ru-RU" smtClean="0"/>
              <a:pPr>
                <a:defRPr/>
              </a:pPr>
              <a:t>07.03.2024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4931E4-AD4D-4F62-B19C-F73BF4A2A44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1321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C058C1-B6DE-423E-80F2-41FF033EA4E8}" type="datetimeFigureOut">
              <a:rPr lang="ru-RU" smtClean="0"/>
              <a:pPr>
                <a:defRPr/>
              </a:pPr>
              <a:t>07.03.2024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A87862-F67F-4A81-B72D-9D5FD5C53D4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125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3B8C3E1-0B6B-4457-A0C5-5132C9B9E41F}" type="datetimeFigureOut">
              <a:rPr lang="ru-RU" smtClean="0"/>
              <a:pPr>
                <a:defRPr/>
              </a:pPr>
              <a:t>07.03.2024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283379-6273-4FAD-95A4-5A8C5961298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8836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87ECAA27-4454-49A0-87E8-FE6C9B26DF03}" type="datetimeFigureOut">
              <a:rPr lang="ru-RU" smtClean="0"/>
              <a:pPr>
                <a:defRPr/>
              </a:pPr>
              <a:t>07.03.2024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3BA2EBBE-E81E-41FA-BEB0-3F88DDB2015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53865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991" r:id="rId1"/>
    <p:sldLayoutId id="2147484992" r:id="rId2"/>
    <p:sldLayoutId id="2147484993" r:id="rId3"/>
    <p:sldLayoutId id="2147484994" r:id="rId4"/>
    <p:sldLayoutId id="2147484995" r:id="rId5"/>
    <p:sldLayoutId id="2147484996" r:id="rId6"/>
    <p:sldLayoutId id="2147484997" r:id="rId7"/>
    <p:sldLayoutId id="2147484998" r:id="rId8"/>
    <p:sldLayoutId id="2147484999" r:id="rId9"/>
    <p:sldLayoutId id="2147485000" r:id="rId10"/>
    <p:sldLayoutId id="2147485001" r:id="rId11"/>
    <p:sldLayoutId id="2147485002" r:id="rId12"/>
    <p:sldLayoutId id="2147485003" r:id="rId13"/>
    <p:sldLayoutId id="2147485004" r:id="rId14"/>
    <p:sldLayoutId id="2147485005" r:id="rId15"/>
    <p:sldLayoutId id="2147485006" r:id="rId16"/>
    <p:sldLayoutId id="214748500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nsportal.ru/89879915185" TargetMode="Externa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2708920"/>
            <a:ext cx="8785100" cy="400109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</a:t>
            </a:r>
            <a:r>
              <a:rPr lang="ru-RU" altLang="ru-RU" sz="2000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altLang="ru-RU" sz="16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6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высшее, </a:t>
            </a:r>
            <a:r>
              <a:rPr lang="ru-RU" altLang="ru-RU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ГОУ </a:t>
            </a:r>
            <a:r>
              <a:rPr lang="ru-RU" altLang="ru-RU" b="1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ВПО «Мордовский государственный </a:t>
            </a:r>
            <a:r>
              <a:rPr lang="ru-RU" altLang="ru-RU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педагогический институт имени М. Е</a:t>
            </a:r>
            <a:r>
              <a:rPr lang="ru-RU" altLang="ru-RU" b="1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altLang="ru-RU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Евсевьева»</a:t>
            </a:r>
            <a:endParaRPr lang="ru-RU" b="1" dirty="0">
              <a:solidFill>
                <a:schemeClr val="bg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accent6">
                  <a:lumMod val="75000"/>
                </a:schemeClr>
              </a:buClr>
              <a:defRPr/>
            </a:pP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Специальность: </a:t>
            </a:r>
            <a:r>
              <a:rPr lang="ru-RU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«Педагогика и методика начального образования»</a:t>
            </a:r>
            <a:endParaRPr lang="ru-RU" b="1" dirty="0">
              <a:solidFill>
                <a:schemeClr val="bg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accent6">
                  <a:lumMod val="75000"/>
                </a:schemeClr>
              </a:buClr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 - </a:t>
            </a:r>
            <a:r>
              <a:rPr lang="ru-RU" b="1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читель начальных классов</a:t>
            </a:r>
            <a:endParaRPr lang="ru-RU" b="1" dirty="0">
              <a:solidFill>
                <a:schemeClr val="bg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Диплом: </a:t>
            </a:r>
            <a:r>
              <a:rPr lang="ru-RU" sz="2000" b="1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ВСГ </a:t>
            </a:r>
            <a:r>
              <a:rPr lang="ru-RU" sz="20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1156788</a:t>
            </a:r>
            <a:r>
              <a:rPr lang="ru-RU" sz="2000" b="1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выдачи: </a:t>
            </a:r>
            <a:r>
              <a:rPr lang="ru-RU" sz="20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30.06.2008</a:t>
            </a:r>
          </a:p>
          <a:p>
            <a:pPr fontAlgn="auto">
              <a:buClr>
                <a:schemeClr val="accent6">
                  <a:lumMod val="75000"/>
                </a:schemeClr>
              </a:buClr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Переподготовка: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ФГБ ОУ ВО «Мордовский государственный педагогический университет имени М. Е. Евсевьева»  по программе  «Дошкольное образование с основами гувернерского дела»</a:t>
            </a:r>
          </a:p>
          <a:p>
            <a:pPr fontAlgn="auto">
              <a:buClr>
                <a:schemeClr val="accent6">
                  <a:lumMod val="75000"/>
                </a:schemeClr>
              </a:buClr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1325417671450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выдачи: </a:t>
            </a:r>
            <a:r>
              <a:rPr lang="ru-RU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02.07.2022</a:t>
            </a:r>
          </a:p>
          <a:p>
            <a:pPr marL="274320" indent="-274320"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ru-RU" alt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</a:t>
            </a:r>
            <a:r>
              <a:rPr lang="ru-RU" alt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трудовой стаж:</a:t>
            </a:r>
            <a:r>
              <a:rPr lang="en-US" alt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altLang="ru-RU" b="1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altLang="ru-RU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</a:t>
            </a:r>
            <a:endParaRPr lang="ru-RU" altLang="ru-RU" b="1" dirty="0">
              <a:solidFill>
                <a:schemeClr val="bg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2" pitchFamily="18" charset="2"/>
              <a:buNone/>
              <a:defRPr/>
            </a:pPr>
            <a:r>
              <a:rPr lang="ru-RU" alt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 педагогической работы: </a:t>
            </a:r>
            <a:r>
              <a:rPr lang="en-US" altLang="ru-RU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altLang="ru-RU" b="1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altLang="ru-RU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</a:t>
            </a:r>
            <a:endParaRPr lang="ru-RU" altLang="ru-RU" b="1" dirty="0">
              <a:solidFill>
                <a:schemeClr val="bg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2" pitchFamily="18" charset="2"/>
              <a:buNone/>
              <a:defRPr/>
            </a:pPr>
            <a:r>
              <a:rPr lang="ru-RU" alt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данном учреждении</a:t>
            </a:r>
            <a:r>
              <a:rPr lang="ru-RU" alt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altLang="ru-RU" b="1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altLang="ru-RU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года</a:t>
            </a:r>
            <a:endParaRPr lang="ru-RU" altLang="ru-RU" b="1" dirty="0">
              <a:solidFill>
                <a:schemeClr val="bg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2" pitchFamily="18" charset="2"/>
              <a:buNone/>
              <a:defRPr/>
            </a:pPr>
            <a:r>
              <a:rPr lang="ru-RU" alt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Занимаемая должность: </a:t>
            </a:r>
            <a:r>
              <a:rPr lang="ru-RU" altLang="ru-RU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  <a:endParaRPr lang="ru-RU" altLang="ru-RU" b="1" dirty="0">
              <a:solidFill>
                <a:schemeClr val="bg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5" name="Прямоугольник 4"/>
          <p:cNvSpPr>
            <a:spLocks noChangeArrowheads="1"/>
          </p:cNvSpPr>
          <p:nvPr/>
        </p:nvSpPr>
        <p:spPr bwMode="auto">
          <a:xfrm>
            <a:off x="323528" y="116632"/>
            <a:ext cx="792088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1" lang="ru-RU" altLang="ru-RU" sz="1800" b="1" dirty="0">
                <a:solidFill>
                  <a:srgbClr val="C00000"/>
                </a:solidFill>
                <a:latin typeface="Times New Roman" pitchFamily="18" charset="0"/>
              </a:rPr>
              <a:t>Министерство образования Республики Мордовия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35614" y="685318"/>
            <a:ext cx="6121331" cy="169277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sz="44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Курчаткиной</a:t>
            </a:r>
            <a:r>
              <a:rPr lang="ru-RU" sz="20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Оксаны Викторовны,</a:t>
            </a:r>
            <a:endParaRPr lang="ru-RU" sz="20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воспитателя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МДОУ «Детский сад №</a:t>
            </a:r>
            <a:r>
              <a:rPr lang="ru-RU" sz="20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98» </a:t>
            </a:r>
            <a:r>
              <a:rPr lang="ru-RU" sz="20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о. Саранск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84932"/>
            <a:ext cx="1957077" cy="22239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486335"/>
            <a:ext cx="4104456" cy="60932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77" y="486336"/>
            <a:ext cx="4161269" cy="5894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291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76772" y="1556792"/>
            <a:ext cx="689451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ct val="0"/>
              </a:spcBef>
            </a:pPr>
            <a:endParaRPr lang="ru-RU" altLang="ru-RU" sz="3600" b="1" i="1" dirty="0" smtClean="0"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spcBef>
                <a:spcPct val="0"/>
              </a:spcBef>
            </a:pPr>
            <a:endParaRPr lang="ru-RU" altLang="ru-RU" sz="3600" b="1" i="1" dirty="0"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</a:pPr>
            <a:r>
              <a:rPr lang="ru-RU" altLang="ru-RU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Материалы, прошедшие экспертизу на сайтах, порталах сети Интернет</a:t>
            </a:r>
            <a:r>
              <a:rPr lang="ru-RU" altLang="ru-RU" sz="36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3600" dirty="0">
              <a:solidFill>
                <a:srgbClr val="002060"/>
              </a:solidFill>
              <a:latin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55576" y="2056492"/>
            <a:ext cx="81369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2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altLang="ru-RU" sz="32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Наличие публикаций</a:t>
            </a:r>
            <a:endParaRPr lang="ru-RU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34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edrazvitie.ru/pdf_v_jpg/480125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32656"/>
            <a:ext cx="4392488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3265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764704"/>
            <a:ext cx="4032448" cy="58326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764703"/>
            <a:ext cx="4354030" cy="5832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618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1556792"/>
            <a:ext cx="756084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36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altLang="ru-RU" sz="36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altLang="ru-RU" sz="36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Результаты участия воспитанников: конкурсах; выставках; турнирах; соревнованиях; акциях; фестивалях. </a:t>
            </a:r>
            <a:endParaRPr lang="ru-RU" altLang="ru-RU" sz="3600" u="sng" dirty="0">
              <a:solidFill>
                <a:srgbClr val="002060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332656"/>
            <a:ext cx="4758535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715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2656"/>
            <a:ext cx="3953868" cy="63093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32656"/>
            <a:ext cx="3975938" cy="630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37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41884" y="309212"/>
            <a:ext cx="70922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в очных </a:t>
            </a:r>
            <a:r>
              <a:rPr lang="ru-RU" altLang="ru-RU" sz="28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республиканских мероприятиях</a:t>
            </a:r>
            <a:endParaRPr lang="ru-RU" altLang="ru-RU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263319"/>
            <a:ext cx="3744416" cy="52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0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07216" y="188640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altLang="ru-RU" sz="28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в очных </a:t>
            </a:r>
            <a:r>
              <a:rPr lang="ru-RU" altLang="ru-RU" sz="28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Всероссийских мероприятиях</a:t>
            </a:r>
            <a:endParaRPr lang="ru-RU" altLang="ru-RU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016" y="1588483"/>
            <a:ext cx="3600400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0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1412776"/>
            <a:ext cx="763284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32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altLang="ru-RU" sz="32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Выступления </a:t>
            </a:r>
            <a:r>
              <a:rPr lang="ru-RU" altLang="ru-RU" sz="32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заседаниях методических советов, научно-практических конференциях, педагогических чтениях , семинарах, секциях , форумах</a:t>
            </a:r>
          </a:p>
        </p:txBody>
      </p:sp>
    </p:spTree>
    <p:extLst>
      <p:ext uri="{BB962C8B-B14F-4D97-AF65-F5344CB8AC3E}">
        <p14:creationId xmlns:p14="http://schemas.microsoft.com/office/powerpoint/2010/main" val="1666695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4012" y="4581128"/>
            <a:ext cx="7941731" cy="108012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собственного </a:t>
            </a:r>
            <a:b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инновационного педагогического опыта </a:t>
            </a:r>
            <a:r>
              <a:rPr lang="ru-RU" alt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размещено на сайте  </a:t>
            </a:r>
            <a:br>
              <a:rPr lang="ru-RU" alt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МДОУ «Детский сад №98 комбинированного вида</a:t>
            </a:r>
            <a:r>
              <a:rPr lang="ru-RU" alt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br>
              <a:rPr lang="ru-RU" alt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ru-RU" sz="18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https://ds98sar.schoolrm.ru/sveden/employees/10038/604092/ </a:t>
            </a:r>
            <a:r>
              <a:rPr lang="ru-RU" alt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200" b="1" cap="none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200" b="1" cap="none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800" u="sng" dirty="0">
                <a:solidFill>
                  <a:srgbClr val="C00000"/>
                </a:solidFill>
                <a:hlinkClick r:id="rId2"/>
              </a:rPr>
              <a:t>https://</a:t>
            </a:r>
            <a:r>
              <a:rPr lang="en-US" sz="1800" u="sng" dirty="0" smtClean="0">
                <a:solidFill>
                  <a:srgbClr val="C00000"/>
                </a:solidFill>
                <a:hlinkClick r:id="rId2"/>
              </a:rPr>
              <a:t>nsportal.ru/89879915185</a:t>
            </a:r>
            <a:r>
              <a:rPr lang="ru-RU" dirty="0" smtClean="0">
                <a:solidFill>
                  <a:srgbClr val="C00000"/>
                </a:solidFill>
              </a:rPr>
              <a:t/>
            </a:r>
            <a:br>
              <a:rPr lang="ru-RU" dirty="0" smtClean="0">
                <a:solidFill>
                  <a:srgbClr val="C00000"/>
                </a:solidFill>
              </a:rPr>
            </a:b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71600" y="3284984"/>
            <a:ext cx="74888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u="sng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u="sng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105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84785" y="227235"/>
            <a:ext cx="696652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образовательной организации </a:t>
            </a:r>
            <a:r>
              <a:rPr lang="ru-RU" altLang="ru-RU" sz="2000" dirty="0">
                <a:solidFill>
                  <a:schemeClr val="accent3"/>
                </a:solidFill>
                <a:latin typeface="Arial Black" pitchFamily="34" charset="0"/>
              </a:rPr>
              <a:t/>
            </a:r>
            <a:br>
              <a:rPr lang="ru-RU" altLang="ru-RU" sz="2000" dirty="0">
                <a:solidFill>
                  <a:schemeClr val="accent3"/>
                </a:solidFill>
                <a:latin typeface="Arial Black" pitchFamily="34" charset="0"/>
              </a:rPr>
            </a:br>
            <a:endParaRPr lang="ru-RU" dirty="0">
              <a:solidFill>
                <a:schemeClr val="accent3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836712"/>
            <a:ext cx="4392488" cy="581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834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tretch>
            <a:fillRect/>
          </a:stretch>
        </p:blipFill>
        <p:spPr>
          <a:xfrm>
            <a:off x="323528" y="558556"/>
            <a:ext cx="4104456" cy="61348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548680"/>
            <a:ext cx="4104456" cy="613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414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700808"/>
            <a:ext cx="86764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36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altLang="ru-RU" sz="36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altLang="ru-RU" sz="36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Проведение открытых занятий  </a:t>
            </a:r>
          </a:p>
          <a:p>
            <a:pPr algn="ctr">
              <a:spcBef>
                <a:spcPct val="0"/>
              </a:spcBef>
            </a:pPr>
            <a:r>
              <a:rPr lang="ru-RU" altLang="ru-RU" sz="36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мастер-классов, мероприятий</a:t>
            </a:r>
          </a:p>
        </p:txBody>
      </p:sp>
    </p:spTree>
    <p:extLst>
      <p:ext uri="{BB962C8B-B14F-4D97-AF65-F5344CB8AC3E}">
        <p14:creationId xmlns:p14="http://schemas.microsoft.com/office/powerpoint/2010/main" val="2638558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30017" y="307099"/>
            <a:ext cx="64807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Уровень образовательной организации</a:t>
            </a:r>
            <a:endParaRPr lang="ru-RU" altLang="ru-RU" sz="24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779434"/>
            <a:ext cx="4176464" cy="584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531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887289"/>
            <a:ext cx="3943937" cy="5733308"/>
          </a:xfrm>
          <a:prstGeom prst="rect">
            <a:avLst/>
          </a:prstGeom>
        </p:spPr>
      </p:pic>
      <p:pic>
        <p:nvPicPr>
          <p:cNvPr id="3" name="Рисунок 2"/>
          <p:cNvPicPr/>
          <p:nvPr/>
        </p:nvPicPr>
        <p:blipFill rotWithShape="1">
          <a:blip r:embed="rId3"/>
          <a:srcRect l="29823" t="11734" r="32656" b="8932"/>
          <a:stretch/>
        </p:blipFill>
        <p:spPr bwMode="auto">
          <a:xfrm>
            <a:off x="4860032" y="887289"/>
            <a:ext cx="3647877" cy="57100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771800" y="188640"/>
            <a:ext cx="34807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6. Экспертная </a:t>
            </a:r>
            <a:r>
              <a:rPr lang="ru-RU" altLang="ru-RU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деятельность</a:t>
            </a:r>
          </a:p>
          <a:p>
            <a:pPr algn="ctr">
              <a:spcBef>
                <a:spcPct val="0"/>
              </a:spcBef>
            </a:pPr>
            <a:r>
              <a:rPr lang="ru-RU" altLang="ru-RU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Интернет</a:t>
            </a:r>
            <a:endParaRPr lang="ru-RU" altLang="ru-RU" b="1" i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8296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5656" y="1196752"/>
            <a:ext cx="669674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32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altLang="ru-RU" sz="32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altLang="ru-RU" sz="32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Общественно-педагогическая активность педагога : участие в комиссиях, педагогических сообществах, в жюри </a:t>
            </a:r>
            <a:r>
              <a:rPr lang="ru-RU" altLang="ru-RU" sz="32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конкурсов</a:t>
            </a:r>
          </a:p>
          <a:p>
            <a:pPr algn="ctr">
              <a:spcBef>
                <a:spcPct val="0"/>
              </a:spcBef>
            </a:pPr>
            <a:r>
              <a:rPr lang="ru-RU" altLang="ru-RU" sz="32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Интернет</a:t>
            </a:r>
            <a:endParaRPr lang="ru-RU" altLang="ru-RU" sz="3200" b="1" i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462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404665"/>
            <a:ext cx="4248472" cy="634532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404665"/>
            <a:ext cx="3888432" cy="634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462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69976" y="30959"/>
            <a:ext cx="52920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32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ru-RU" altLang="ru-RU" sz="32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altLang="ru-RU" sz="32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Позитивные результаты работы с воспитанниками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72" y="1412776"/>
            <a:ext cx="3978188" cy="51845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445447"/>
            <a:ext cx="3888432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183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548680"/>
            <a:ext cx="3960439" cy="59766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548680"/>
            <a:ext cx="3888432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512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28701" y="260648"/>
            <a:ext cx="79746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32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altLang="ru-RU" sz="32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altLang="ru-RU" sz="32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Качество взаимодействия с родителями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369446"/>
            <a:ext cx="3672407" cy="53012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7" y="1369446"/>
            <a:ext cx="3876945" cy="530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152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548680"/>
            <a:ext cx="79208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32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Участие в инновационной (экспериментальной) деятельности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2204864"/>
            <a:ext cx="829594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</a:t>
            </a:r>
          </a:p>
          <a:p>
            <a:pPr algn="ctr">
              <a:defRPr/>
            </a:pPr>
            <a:r>
              <a:rPr lang="ru-RU" alt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инновационная </a:t>
            </a:r>
            <a:r>
              <a:rPr lang="ru-RU" alt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деятельность </a:t>
            </a:r>
            <a:r>
              <a:rPr lang="ru-RU" alt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МДОУ «</a:t>
            </a:r>
            <a:r>
              <a:rPr lang="ru-RU" alt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Детский </a:t>
            </a:r>
            <a:r>
              <a:rPr lang="ru-RU" alt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сад №</a:t>
            </a:r>
            <a:r>
              <a:rPr lang="ru-RU" alt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98 комбинированного вида»</a:t>
            </a:r>
          </a:p>
          <a:p>
            <a:pPr algn="ctr">
              <a:defRPr/>
            </a:pPr>
            <a:r>
              <a:rPr lang="ru-RU" alt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«Внедрение инновационных педагогических технологий в образовательный процесс дошкольной организации», </a:t>
            </a:r>
          </a:p>
          <a:p>
            <a:pPr algn="ctr">
              <a:defRPr/>
            </a:pPr>
            <a:r>
              <a:rPr lang="ru-RU" alt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2017-2022  </a:t>
            </a:r>
            <a:r>
              <a:rPr lang="ru-RU" alt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 </a:t>
            </a:r>
          </a:p>
        </p:txBody>
      </p:sp>
    </p:spTree>
    <p:extLst>
      <p:ext uri="{BB962C8B-B14F-4D97-AF65-F5344CB8AC3E}">
        <p14:creationId xmlns:p14="http://schemas.microsoft.com/office/powerpoint/2010/main" val="2971297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3" y="548680"/>
            <a:ext cx="3816424" cy="609329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548680"/>
            <a:ext cx="3788694" cy="607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27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290574"/>
            <a:ext cx="79928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32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10. </a:t>
            </a:r>
            <a:r>
              <a:rPr lang="ru-RU" altLang="ru-RU" sz="32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Работа с детьми из социально – неблагополучных семей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367792"/>
            <a:ext cx="3915470" cy="52292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004" y="1367792"/>
            <a:ext cx="3924436" cy="522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692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1424399"/>
            <a:ext cx="77586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endParaRPr lang="ru-RU" altLang="ru-RU" sz="3200" b="1" i="1" u="sng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</a:pPr>
            <a:r>
              <a:rPr lang="ru-RU" altLang="ru-RU" sz="32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11. </a:t>
            </a:r>
            <a:r>
              <a:rPr lang="ru-RU" altLang="ru-RU" sz="32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Участие педагога в профессиональных конкурсах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619672" y="1732176"/>
            <a:ext cx="63904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endParaRPr lang="ru-RU" altLang="ru-RU" sz="2800" b="1" i="1" u="sng" dirty="0" smtClean="0"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spcBef>
                <a:spcPct val="0"/>
              </a:spcBef>
            </a:pPr>
            <a:endParaRPr lang="ru-RU" altLang="ru-RU" sz="2800" b="1" i="1" u="sng" dirty="0"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137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19" y="1772816"/>
            <a:ext cx="3503018" cy="475252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230237" y="116632"/>
            <a:ext cx="444624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400" b="1" i="1" u="sng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в конкурсах на порталах сети Интернет</a:t>
            </a:r>
          </a:p>
          <a:p>
            <a:pPr algn="ctr">
              <a:spcBef>
                <a:spcPct val="0"/>
              </a:spcBef>
            </a:pPr>
            <a:r>
              <a:rPr lang="ru-RU" altLang="ru-RU" sz="2400" b="1" i="1" u="sng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различных уровней</a:t>
            </a:r>
          </a:p>
          <a:p>
            <a:pPr algn="r">
              <a:spcBef>
                <a:spcPct val="0"/>
              </a:spcBef>
            </a:pPr>
            <a:endParaRPr lang="ru-RU" altLang="ru-RU" b="1" i="1" u="sng" dirty="0"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772816"/>
            <a:ext cx="3064327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29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96751" y="59140"/>
            <a:ext cx="67596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в </a:t>
            </a:r>
            <a:r>
              <a:rPr lang="ru-RU" alt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очных республиканских </a:t>
            </a:r>
            <a:r>
              <a:rPr lang="ru-RU" altLang="ru-RU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конкурсах</a:t>
            </a:r>
            <a:br>
              <a:rPr lang="ru-RU" altLang="ru-RU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altLang="ru-RU" sz="32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628800"/>
            <a:ext cx="3748980" cy="483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387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-675456"/>
            <a:ext cx="777686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endParaRPr lang="ru-RU" altLang="ru-RU" sz="3200" b="1" i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</a:pPr>
            <a:endParaRPr lang="ru-RU" altLang="ru-RU" sz="3200" b="1" i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</a:pPr>
            <a:endParaRPr lang="ru-RU" altLang="ru-RU" sz="3200" b="1" i="1" u="sng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</a:pPr>
            <a:endParaRPr lang="ru-RU" altLang="ru-RU" sz="3200" b="1" i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</a:pPr>
            <a:endParaRPr lang="ru-RU" altLang="ru-RU" sz="3200" b="1" i="1" u="sng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</a:pPr>
            <a:endParaRPr lang="ru-RU" altLang="ru-RU" sz="3200" b="1" i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</a:pPr>
            <a:r>
              <a:rPr lang="ru-RU" altLang="ru-RU" sz="32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12. </a:t>
            </a:r>
            <a:r>
              <a:rPr lang="ru-RU" altLang="ru-RU" sz="32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Награды и поощрения</a:t>
            </a:r>
          </a:p>
        </p:txBody>
      </p:sp>
    </p:spTree>
    <p:extLst>
      <p:ext uri="{BB962C8B-B14F-4D97-AF65-F5344CB8AC3E}">
        <p14:creationId xmlns:p14="http://schemas.microsoft.com/office/powerpoint/2010/main" val="2442697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9" y="1837520"/>
            <a:ext cx="3312368" cy="47845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858" y="1848311"/>
            <a:ext cx="3351502" cy="477374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10800000" flipV="1">
            <a:off x="2237738" y="107340"/>
            <a:ext cx="44462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8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Поощрения с различных сайтов и </a:t>
            </a:r>
          </a:p>
          <a:p>
            <a:pPr algn="ctr">
              <a:spcBef>
                <a:spcPct val="0"/>
              </a:spcBef>
            </a:pPr>
            <a:r>
              <a:rPr lang="ru-RU" altLang="ru-RU" sz="2800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порталов сети Интернет</a:t>
            </a:r>
          </a:p>
        </p:txBody>
      </p:sp>
    </p:spTree>
    <p:extLst>
      <p:ext uri="{BB962C8B-B14F-4D97-AF65-F5344CB8AC3E}">
        <p14:creationId xmlns:p14="http://schemas.microsoft.com/office/powerpoint/2010/main" val="961218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1720" y="1052736"/>
            <a:ext cx="3888432" cy="547260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55776" y="260648"/>
            <a:ext cx="46803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182667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upload2.schoolrm.ru/resize_cache/2592963/c3bed4c46e3bebf9034448fed65e7b8e/iblock/ae3/ae3f360020464b94bfaa20aa76b02d36/iara-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2736"/>
            <a:ext cx="3600400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564" y="1052736"/>
            <a:ext cx="3778843" cy="554461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433607" y="260648"/>
            <a:ext cx="43623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51416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13652"/>
            <a:ext cx="4032448" cy="63813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00287"/>
            <a:ext cx="4083556" cy="639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710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602" y="404664"/>
            <a:ext cx="4360854" cy="63093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332656"/>
            <a:ext cx="3960440" cy="638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490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68992"/>
            <a:ext cx="7704856" cy="6520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980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7664" y="260648"/>
            <a:ext cx="68407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altLang="ru-RU" sz="32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32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Участие в инновационной (экспериментальной) деятельности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2204864"/>
            <a:ext cx="813690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</a:t>
            </a: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инновационная 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МДОУ «Детский сад №98 комбинированного вида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здорового образа жизни у детей дошкольного возраста через формирование модели развивающей педагогики оздоровления», </a:t>
            </a:r>
          </a:p>
          <a:p>
            <a:pPr algn="ctr"/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2022-2027 гг. </a:t>
            </a:r>
          </a:p>
          <a:p>
            <a:pPr algn="ctr"/>
            <a:endParaRPr lang="ru-RU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28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76672"/>
            <a:ext cx="4301848" cy="61653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476672"/>
            <a:ext cx="4248472" cy="6152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714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60648"/>
            <a:ext cx="7344816" cy="6052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212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Аспект</Template>
  <TotalTime>6220</TotalTime>
  <Words>372</Words>
  <Application>Microsoft Office PowerPoint</Application>
  <PresentationFormat>Экран (4:3)</PresentationFormat>
  <Paragraphs>65</Paragraphs>
  <Slides>38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6" baseType="lpstr">
      <vt:lpstr>Arial</vt:lpstr>
      <vt:lpstr>Arial Black</vt:lpstr>
      <vt:lpstr>Calibri</vt:lpstr>
      <vt:lpstr>Century Gothic</vt:lpstr>
      <vt:lpstr>Times New Roman</vt:lpstr>
      <vt:lpstr>Wingdings 2</vt:lpstr>
      <vt:lpstr>Wingdings 3</vt:lpstr>
      <vt:lpstr>Сектор</vt:lpstr>
      <vt:lpstr>Презентация PowerPoint</vt:lpstr>
      <vt:lpstr> Представление собственного  инновационного педагогического опыта  размещено на сайте   МДОУ «Детский сад №98 комбинированного вида»  https://ds98sar.schoolrm.ru/sveden/employees/10038/604092/    https://nsportal.ru/89879915185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Helen</dc:creator>
  <cp:lastModifiedBy>Юля</cp:lastModifiedBy>
  <cp:revision>433</cp:revision>
  <cp:lastPrinted>2024-02-14T17:57:25Z</cp:lastPrinted>
  <dcterms:created xsi:type="dcterms:W3CDTF">2012-03-20T17:33:40Z</dcterms:created>
  <dcterms:modified xsi:type="dcterms:W3CDTF">2024-03-07T09:23:17Z</dcterms:modified>
</cp:coreProperties>
</file>