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2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D4EE8-39C3-485C-80CC-CF772269D860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76CFC-BCCF-483C-BDFE-03391D417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8793-55A5-4C2C-AE7B-CFE72C96AD6B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8FAA-253F-4D94-BFB1-F9AD9673B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2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B58F0AA8-C233-467A-A572-44D06D925B70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A8416-1948-40BD-9C07-658A22C0E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2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1C89BBFB-0B11-4287-9523-01E46F0AAFE7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C42F-3619-4510-BCAD-5CA374235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2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005D9E0E-7A59-418C-9E52-625672AA0ED8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BC824-8B25-4A5B-978F-890D69B89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E0E9-AB97-46B6-83E6-C4E6AA03F8DB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F5FA8-D84F-4C89-BC59-A1DB26708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16E9-0A66-4C23-88D8-7F85A9E1847A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3232-275F-44C3-B847-81B34FA07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DA72-25D3-44AE-8150-2F1192D6B7CB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4CD1-2CF0-403B-A81F-71DE7339D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2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B7A76131-9CBA-433C-B2B6-B504C6547C5F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65108-00ED-45C2-9508-1E038E4B9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44F30-4983-4202-851F-D30D3AD6B203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050C-FA9C-43CC-A9E8-7EF7234A7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2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0E6E0839-A099-45A3-86B1-0E3A6786B8D2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6023-D6AA-4924-928F-16024148B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E9136-D45E-4749-BAEA-068BBDE5298E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071C3-BFD7-452D-ABB4-DA966FC1F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A174F-3AC3-426D-9B5E-30ABE5840991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7DC6-CC72-464D-A66F-3067281A8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C921-8FBF-41D9-A8D4-DBC36BF91F6D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7AC8-50ED-40F6-9ED5-B6E04BBF6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DC02-43E2-4258-9DDC-EC6D5D45D0C2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F8B3-2A0F-4D0C-B1BE-36366350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197D-5F10-49AA-AE4C-8EDD993F44B3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5EBB-DECA-4A8B-ADA1-ED155E17B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BB5D-7D14-47BF-968B-6CAFB259E4E4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208D2-52AF-4601-8E19-F6EE5ADC0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2-HD-TOP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E7FE0F-C708-4152-BEE1-4B6B96FF0445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174040-BE1E-4468-9787-E1459EC38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7" r:id="rId2"/>
    <p:sldLayoutId id="2147483799" r:id="rId3"/>
    <p:sldLayoutId id="2147483796" r:id="rId4"/>
    <p:sldLayoutId id="2147483795" r:id="rId5"/>
    <p:sldLayoutId id="2147483794" r:id="rId6"/>
    <p:sldLayoutId id="2147483793" r:id="rId7"/>
    <p:sldLayoutId id="2147483792" r:id="rId8"/>
    <p:sldLayoutId id="2147483791" r:id="rId9"/>
    <p:sldLayoutId id="2147483790" r:id="rId10"/>
    <p:sldLayoutId id="2147483800" r:id="rId11"/>
    <p:sldLayoutId id="2147483801" r:id="rId12"/>
    <p:sldLayoutId id="2147483802" r:id="rId13"/>
    <p:sldLayoutId id="2147483789" r:id="rId14"/>
    <p:sldLayoutId id="2147483788" r:id="rId15"/>
    <p:sldLayoutId id="2147483787" r:id="rId16"/>
    <p:sldLayoutId id="2147483803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738" y="1760538"/>
            <a:ext cx="9618662" cy="23209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cap="none" smtClean="0">
                <a:solidFill>
                  <a:srgbClr val="76053B"/>
                </a:solidFill>
                <a:latin typeface="Arial" charset="0"/>
              </a:rPr>
              <a:t>Формирование элементарных математических представлений в старшей группе</a:t>
            </a:r>
            <a:endParaRPr lang="ru-RU" sz="4000" cap="none" smtClean="0">
              <a:solidFill>
                <a:srgbClr val="76053B"/>
              </a:solidFill>
            </a:endParaRP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8567738" y="5106988"/>
            <a:ext cx="3276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Подготовила воспитатель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Баранова Н.М.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937250" y="549275"/>
            <a:ext cx="4164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entury Gothic" pitchFamily="34" charset="0"/>
              </a:rPr>
              <a:t>МАДОУ «ЦРР – детский сад № 58»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520950" y="4449763"/>
            <a:ext cx="793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0070C0"/>
                </a:solidFill>
                <a:latin typeface="Monotype Corsiva" pitchFamily="66" charset="0"/>
              </a:rPr>
              <a:t>«Мальвина учит Буратино»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5975" y="3429000"/>
            <a:ext cx="1841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6851650" y="174625"/>
            <a:ext cx="6442075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Раз, два, три, четыре, пять!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Все умеем мы считать,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Отдыхать умеем тоже-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Руки за спину положим,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Голову поднимем выше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И легко-легко подышим.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Потянулись на носочках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Столько раз,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Ровно столько, сколько пальцев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На руке у нас!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Раз, два, три, четыре, пять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Раз, два, три, четыре, пять,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Топаем ногами.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Раз, два, три, четыре, пять,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Хлопаем руками.</a:t>
            </a: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 rot="20179853">
            <a:off x="120650" y="1930400"/>
            <a:ext cx="64722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ФИЗКУЛЬТМИНУТКА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1841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636838" y="1100138"/>
          <a:ext cx="8128000" cy="521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/>
                  </a:extLst>
                </a:gridCol>
                <a:gridCol w="2709333">
                  <a:extLst>
                    <a:ext uri="{9D8B030D-6E8A-4147-A177-3AD203B41FA5}"/>
                  </a:extLst>
                </a:gridCol>
                <a:gridCol w="2709333">
                  <a:extLst>
                    <a:ext uri="{9D8B030D-6E8A-4147-A177-3AD203B41FA5}"/>
                  </a:extLst>
                </a:gridCol>
              </a:tblGrid>
              <a:tr h="173896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389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389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Управляющая кнопка: &quot;Пустой&quot; 4">
            <a:hlinkClick r:id="" action="ppaction://noaction" highlightClick="1"/>
            <a:extLst>
              <a:ext uri="{FF2B5EF4-FFF2-40B4-BE49-F238E27FC236}"/>
            </a:extLst>
          </p:cNvPr>
          <p:cNvSpPr/>
          <p:nvPr/>
        </p:nvSpPr>
        <p:spPr>
          <a:xfrm>
            <a:off x="3362325" y="1589088"/>
            <a:ext cx="1041400" cy="1000125"/>
          </a:xfrm>
          <a:prstGeom prst="actionButtonBlan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>
            <a:extLst>
              <a:ext uri="{FF2B5EF4-FFF2-40B4-BE49-F238E27FC236}"/>
            </a:extLst>
          </p:cNvPr>
          <p:cNvSpPr/>
          <p:nvPr/>
        </p:nvSpPr>
        <p:spPr>
          <a:xfrm>
            <a:off x="8524875" y="1419225"/>
            <a:ext cx="1350963" cy="1339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extLst>
              <a:ext uri="{FF2B5EF4-FFF2-40B4-BE49-F238E27FC236}"/>
            </a:extLst>
          </p:cNvPr>
          <p:cNvSpPr/>
          <p:nvPr/>
        </p:nvSpPr>
        <p:spPr>
          <a:xfrm>
            <a:off x="8524875" y="3078163"/>
            <a:ext cx="1350963" cy="1339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>
            <a:extLst>
              <a:ext uri="{FF2B5EF4-FFF2-40B4-BE49-F238E27FC236}"/>
            </a:extLst>
          </p:cNvPr>
          <p:cNvSpPr/>
          <p:nvPr/>
        </p:nvSpPr>
        <p:spPr>
          <a:xfrm>
            <a:off x="8543925" y="4775200"/>
            <a:ext cx="1350963" cy="13398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&quot;Пустой&quot; 13">
            <a:hlinkClick r:id="" action="ppaction://noaction" highlightClick="1"/>
            <a:extLst>
              <a:ext uri="{FF2B5EF4-FFF2-40B4-BE49-F238E27FC236}"/>
            </a:extLst>
          </p:cNvPr>
          <p:cNvSpPr/>
          <p:nvPr/>
        </p:nvSpPr>
        <p:spPr>
          <a:xfrm>
            <a:off x="3362325" y="3270250"/>
            <a:ext cx="1041400" cy="99853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/>
            </a:extLst>
          </p:cNvPr>
          <p:cNvSpPr/>
          <p:nvPr/>
        </p:nvSpPr>
        <p:spPr>
          <a:xfrm>
            <a:off x="6029325" y="1419225"/>
            <a:ext cx="1182688" cy="11699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/>
            </a:extLst>
          </p:cNvPr>
          <p:cNvSpPr/>
          <p:nvPr/>
        </p:nvSpPr>
        <p:spPr>
          <a:xfrm>
            <a:off x="6029325" y="4775200"/>
            <a:ext cx="1182688" cy="116998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0500" y="4413250"/>
            <a:ext cx="18415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032000" y="1323975"/>
          <a:ext cx="8128000" cy="521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/>
                  </a:extLst>
                </a:gridCol>
                <a:gridCol w="2709333">
                  <a:extLst>
                    <a:ext uri="{9D8B030D-6E8A-4147-A177-3AD203B41FA5}"/>
                  </a:extLst>
                </a:gridCol>
                <a:gridCol w="2709333">
                  <a:extLst>
                    <a:ext uri="{9D8B030D-6E8A-4147-A177-3AD203B41FA5}"/>
                  </a:extLst>
                </a:gridCol>
              </a:tblGrid>
              <a:tr h="173896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389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7389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7920038" y="1674813"/>
            <a:ext cx="1871662" cy="984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7920038" y="5229225"/>
            <a:ext cx="1871662" cy="984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/>
            </a:extLst>
          </p:cNvPr>
          <p:cNvSpPr/>
          <p:nvPr/>
        </p:nvSpPr>
        <p:spPr>
          <a:xfrm>
            <a:off x="5476875" y="4872038"/>
            <a:ext cx="1238250" cy="13223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/>
            </a:extLst>
          </p:cNvPr>
          <p:cNvSpPr/>
          <p:nvPr/>
        </p:nvSpPr>
        <p:spPr>
          <a:xfrm>
            <a:off x="5476875" y="1493838"/>
            <a:ext cx="1238250" cy="1322387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459038" y="1682750"/>
            <a:ext cx="1238250" cy="11334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2459038" y="3475038"/>
            <a:ext cx="1238250" cy="11334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193800"/>
            <a:ext cx="23241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1863" y="936625"/>
            <a:ext cx="353695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9763" y="671513"/>
            <a:ext cx="3954462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8713" y="3429000"/>
            <a:ext cx="46545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4413250"/>
            <a:ext cx="1839913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7163" y="703263"/>
            <a:ext cx="7886700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671638"/>
            <a:ext cx="3433763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2575" y="0"/>
            <a:ext cx="400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dirty="0">
                <a:latin typeface="Monotype Corsiva" panose="03010101010201010101" pitchFamily="66" charset="0"/>
              </a:rPr>
              <a:t>Задачи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000000"/>
                </a:solidFill>
                <a:latin typeface="Monotype Corsiva" pitchFamily="66" charset="0"/>
              </a:rPr>
              <a:t>Закреплять навыки счета в пределах 5, умение образовывать число 5 на основе сравнения двух групп предметов, выраженных соседними числами 4 и 5.</a:t>
            </a:r>
          </a:p>
          <a:p>
            <a:r>
              <a:rPr lang="ru-RU" sz="3200" smtClean="0">
                <a:solidFill>
                  <a:srgbClr val="000000"/>
                </a:solidFill>
                <a:latin typeface="Monotype Corsiva" pitchFamily="66" charset="0"/>
              </a:rPr>
              <a:t>Совершенствовать умение различать и называть плоские и объемные геометрические фигуры (круг, квадрат, треугольник, прямоугольник; шар, куб, цилиндр).</a:t>
            </a:r>
          </a:p>
          <a:p>
            <a:r>
              <a:rPr lang="ru-RU" sz="3200" smtClean="0">
                <a:solidFill>
                  <a:srgbClr val="000000"/>
                </a:solidFill>
                <a:latin typeface="Monotype Corsiva" pitchFamily="66" charset="0"/>
              </a:rPr>
              <a:t>Уточнить представления о последовательности частей суток: утро, день, вечер, ночь.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176213"/>
            <a:ext cx="11801475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1520825"/>
            <a:ext cx="1096803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27525"/>
            <a:ext cx="184308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920750" y="1166813"/>
            <a:ext cx="10350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Назови и покажи знакомые геометрические фигуры.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0500" y="4600575"/>
            <a:ext cx="18415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Куб 4">
            <a:extLst>
              <a:ext uri="{FF2B5EF4-FFF2-40B4-BE49-F238E27FC236}"/>
            </a:extLst>
          </p:cNvPr>
          <p:cNvSpPr/>
          <p:nvPr/>
        </p:nvSpPr>
        <p:spPr>
          <a:xfrm>
            <a:off x="576263" y="1628775"/>
            <a:ext cx="1787525" cy="18002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Куб 5">
            <a:extLst>
              <a:ext uri="{FF2B5EF4-FFF2-40B4-BE49-F238E27FC236}"/>
            </a:extLst>
          </p:cNvPr>
          <p:cNvSpPr/>
          <p:nvPr/>
        </p:nvSpPr>
        <p:spPr>
          <a:xfrm>
            <a:off x="549275" y="1628775"/>
            <a:ext cx="1785938" cy="180022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Куб 7">
            <a:extLst>
              <a:ext uri="{FF2B5EF4-FFF2-40B4-BE49-F238E27FC236}"/>
            </a:extLst>
          </p:cNvPr>
          <p:cNvSpPr/>
          <p:nvPr/>
        </p:nvSpPr>
        <p:spPr>
          <a:xfrm>
            <a:off x="2968625" y="4017963"/>
            <a:ext cx="1785938" cy="1801812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Куб 8">
            <a:extLst>
              <a:ext uri="{FF2B5EF4-FFF2-40B4-BE49-F238E27FC236}"/>
            </a:extLst>
          </p:cNvPr>
          <p:cNvSpPr/>
          <p:nvPr/>
        </p:nvSpPr>
        <p:spPr>
          <a:xfrm>
            <a:off x="5502275" y="1601788"/>
            <a:ext cx="1787525" cy="180022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Куб 9">
            <a:extLst>
              <a:ext uri="{FF2B5EF4-FFF2-40B4-BE49-F238E27FC236}"/>
            </a:extLst>
          </p:cNvPr>
          <p:cNvSpPr/>
          <p:nvPr/>
        </p:nvSpPr>
        <p:spPr>
          <a:xfrm>
            <a:off x="8299450" y="4017963"/>
            <a:ext cx="1787525" cy="1801812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Цилиндр 10">
            <a:extLst>
              <a:ext uri="{FF2B5EF4-FFF2-40B4-BE49-F238E27FC236}"/>
            </a:extLst>
          </p:cNvPr>
          <p:cNvSpPr/>
          <p:nvPr/>
        </p:nvSpPr>
        <p:spPr>
          <a:xfrm>
            <a:off x="5653088" y="4017963"/>
            <a:ext cx="1431925" cy="1801812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Цилиндр 11">
            <a:extLst>
              <a:ext uri="{FF2B5EF4-FFF2-40B4-BE49-F238E27FC236}"/>
            </a:extLst>
          </p:cNvPr>
          <p:cNvSpPr/>
          <p:nvPr/>
        </p:nvSpPr>
        <p:spPr>
          <a:xfrm>
            <a:off x="671513" y="4017963"/>
            <a:ext cx="1431925" cy="1801812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Цилиндр 12">
            <a:extLst>
              <a:ext uri="{FF2B5EF4-FFF2-40B4-BE49-F238E27FC236}"/>
            </a:extLst>
          </p:cNvPr>
          <p:cNvSpPr/>
          <p:nvPr/>
        </p:nvSpPr>
        <p:spPr>
          <a:xfrm>
            <a:off x="8680450" y="1601788"/>
            <a:ext cx="1406525" cy="1800225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Цилиндр 13">
            <a:extLst>
              <a:ext uri="{FF2B5EF4-FFF2-40B4-BE49-F238E27FC236}"/>
            </a:extLst>
          </p:cNvPr>
          <p:cNvSpPr/>
          <p:nvPr/>
        </p:nvSpPr>
        <p:spPr>
          <a:xfrm>
            <a:off x="3157538" y="1628775"/>
            <a:ext cx="1408112" cy="1800225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78313"/>
            <a:ext cx="1841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Цилиндр 5">
            <a:extLst>
              <a:ext uri="{FF2B5EF4-FFF2-40B4-BE49-F238E27FC236}"/>
            </a:extLst>
          </p:cNvPr>
          <p:cNvSpPr/>
          <p:nvPr/>
        </p:nvSpPr>
        <p:spPr>
          <a:xfrm>
            <a:off x="8891588" y="1636713"/>
            <a:ext cx="1406525" cy="1800225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Цилиндр 6">
            <a:extLst>
              <a:ext uri="{FF2B5EF4-FFF2-40B4-BE49-F238E27FC236}"/>
            </a:extLst>
          </p:cNvPr>
          <p:cNvSpPr/>
          <p:nvPr/>
        </p:nvSpPr>
        <p:spPr>
          <a:xfrm>
            <a:off x="6565900" y="1646238"/>
            <a:ext cx="1406525" cy="1800225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Цилиндр 7">
            <a:extLst>
              <a:ext uri="{FF2B5EF4-FFF2-40B4-BE49-F238E27FC236}"/>
            </a:extLst>
          </p:cNvPr>
          <p:cNvSpPr/>
          <p:nvPr/>
        </p:nvSpPr>
        <p:spPr>
          <a:xfrm>
            <a:off x="4303713" y="1628775"/>
            <a:ext cx="1406525" cy="1800225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Цилиндр 8">
            <a:extLst>
              <a:ext uri="{FF2B5EF4-FFF2-40B4-BE49-F238E27FC236}"/>
            </a:extLst>
          </p:cNvPr>
          <p:cNvSpPr/>
          <p:nvPr/>
        </p:nvSpPr>
        <p:spPr>
          <a:xfrm>
            <a:off x="2109788" y="1628775"/>
            <a:ext cx="1406525" cy="1800225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4240213"/>
            <a:ext cx="1798638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Куб 10">
            <a:extLst>
              <a:ext uri="{FF2B5EF4-FFF2-40B4-BE49-F238E27FC236}"/>
            </a:extLst>
          </p:cNvPr>
          <p:cNvSpPr/>
          <p:nvPr/>
        </p:nvSpPr>
        <p:spPr>
          <a:xfrm>
            <a:off x="8512175" y="4203700"/>
            <a:ext cx="1785938" cy="180022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Куб 11">
            <a:extLst>
              <a:ext uri="{FF2B5EF4-FFF2-40B4-BE49-F238E27FC236}"/>
            </a:extLst>
          </p:cNvPr>
          <p:cNvSpPr/>
          <p:nvPr/>
        </p:nvSpPr>
        <p:spPr>
          <a:xfrm>
            <a:off x="6186488" y="4240213"/>
            <a:ext cx="1785937" cy="1801812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Куб 12">
            <a:extLst>
              <a:ext uri="{FF2B5EF4-FFF2-40B4-BE49-F238E27FC236}"/>
            </a:extLst>
          </p:cNvPr>
          <p:cNvSpPr/>
          <p:nvPr/>
        </p:nvSpPr>
        <p:spPr>
          <a:xfrm>
            <a:off x="1719263" y="4257675"/>
            <a:ext cx="1787525" cy="180022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5238" y="4192588"/>
            <a:ext cx="18415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Куб 4">
            <a:extLst>
              <a:ext uri="{FF2B5EF4-FFF2-40B4-BE49-F238E27FC236}"/>
            </a:extLst>
          </p:cNvPr>
          <p:cNvSpPr/>
          <p:nvPr/>
        </p:nvSpPr>
        <p:spPr>
          <a:xfrm>
            <a:off x="581025" y="1747838"/>
            <a:ext cx="1787525" cy="1801812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Куб 5">
            <a:extLst>
              <a:ext uri="{FF2B5EF4-FFF2-40B4-BE49-F238E27FC236}"/>
            </a:extLst>
          </p:cNvPr>
          <p:cNvSpPr/>
          <p:nvPr/>
        </p:nvSpPr>
        <p:spPr>
          <a:xfrm>
            <a:off x="4021138" y="4511675"/>
            <a:ext cx="1785937" cy="180181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Куб 6">
            <a:extLst>
              <a:ext uri="{FF2B5EF4-FFF2-40B4-BE49-F238E27FC236}"/>
            </a:extLst>
          </p:cNvPr>
          <p:cNvSpPr/>
          <p:nvPr/>
        </p:nvSpPr>
        <p:spPr>
          <a:xfrm>
            <a:off x="7339013" y="1747838"/>
            <a:ext cx="1785937" cy="1801812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Куб 7">
            <a:extLst>
              <a:ext uri="{FF2B5EF4-FFF2-40B4-BE49-F238E27FC236}"/>
            </a:extLst>
          </p:cNvPr>
          <p:cNvSpPr/>
          <p:nvPr/>
        </p:nvSpPr>
        <p:spPr>
          <a:xfrm>
            <a:off x="5032375" y="1747838"/>
            <a:ext cx="1787525" cy="1801812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уб 8">
            <a:extLst>
              <a:ext uri="{FF2B5EF4-FFF2-40B4-BE49-F238E27FC236}"/>
            </a:extLst>
          </p:cNvPr>
          <p:cNvSpPr/>
          <p:nvPr/>
        </p:nvSpPr>
        <p:spPr>
          <a:xfrm>
            <a:off x="2727325" y="1747838"/>
            <a:ext cx="1785938" cy="1801812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>
            <a:extLst>
              <a:ext uri="{FF2B5EF4-FFF2-40B4-BE49-F238E27FC236}"/>
            </a:extLst>
          </p:cNvPr>
          <p:cNvSpPr/>
          <p:nvPr/>
        </p:nvSpPr>
        <p:spPr>
          <a:xfrm>
            <a:off x="10045700" y="1854200"/>
            <a:ext cx="1785938" cy="180181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уб 4">
            <a:extLst>
              <a:ext uri="{FF2B5EF4-FFF2-40B4-BE49-F238E27FC236}"/>
            </a:extLst>
          </p:cNvPr>
          <p:cNvSpPr/>
          <p:nvPr/>
        </p:nvSpPr>
        <p:spPr>
          <a:xfrm>
            <a:off x="7705725" y="1854200"/>
            <a:ext cx="1787525" cy="180181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Куб 5">
            <a:extLst>
              <a:ext uri="{FF2B5EF4-FFF2-40B4-BE49-F238E27FC236}"/>
            </a:extLst>
          </p:cNvPr>
          <p:cNvSpPr/>
          <p:nvPr/>
        </p:nvSpPr>
        <p:spPr>
          <a:xfrm>
            <a:off x="5367338" y="1857375"/>
            <a:ext cx="1787525" cy="180022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Куб 6">
            <a:extLst>
              <a:ext uri="{FF2B5EF4-FFF2-40B4-BE49-F238E27FC236}"/>
            </a:extLst>
          </p:cNvPr>
          <p:cNvSpPr/>
          <p:nvPr/>
        </p:nvSpPr>
        <p:spPr>
          <a:xfrm>
            <a:off x="3232150" y="1889125"/>
            <a:ext cx="1785938" cy="180181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Куб 7">
            <a:extLst>
              <a:ext uri="{FF2B5EF4-FFF2-40B4-BE49-F238E27FC236}"/>
            </a:extLst>
          </p:cNvPr>
          <p:cNvSpPr/>
          <p:nvPr/>
        </p:nvSpPr>
        <p:spPr>
          <a:xfrm>
            <a:off x="1065213" y="1857375"/>
            <a:ext cx="1787525" cy="180022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Цилиндр 8">
            <a:extLst>
              <a:ext uri="{FF2B5EF4-FFF2-40B4-BE49-F238E27FC236}"/>
            </a:extLst>
          </p:cNvPr>
          <p:cNvSpPr/>
          <p:nvPr/>
        </p:nvSpPr>
        <p:spPr>
          <a:xfrm>
            <a:off x="7705725" y="4329113"/>
            <a:ext cx="1408113" cy="1800225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Цилиндр 9">
            <a:extLst>
              <a:ext uri="{FF2B5EF4-FFF2-40B4-BE49-F238E27FC236}"/>
            </a:extLst>
          </p:cNvPr>
          <p:cNvSpPr/>
          <p:nvPr/>
        </p:nvSpPr>
        <p:spPr>
          <a:xfrm>
            <a:off x="5367338" y="4329113"/>
            <a:ext cx="1408112" cy="1800225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Цилиндр 10">
            <a:extLst>
              <a:ext uri="{FF2B5EF4-FFF2-40B4-BE49-F238E27FC236}"/>
            </a:extLst>
          </p:cNvPr>
          <p:cNvSpPr/>
          <p:nvPr/>
        </p:nvSpPr>
        <p:spPr>
          <a:xfrm>
            <a:off x="3232150" y="4329113"/>
            <a:ext cx="1406525" cy="1800225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Цилиндр 11">
            <a:extLst>
              <a:ext uri="{FF2B5EF4-FFF2-40B4-BE49-F238E27FC236}"/>
            </a:extLst>
          </p:cNvPr>
          <p:cNvSpPr/>
          <p:nvPr/>
        </p:nvSpPr>
        <p:spPr>
          <a:xfrm>
            <a:off x="1065213" y="4329113"/>
            <a:ext cx="1406525" cy="1800225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4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4250" y="4264025"/>
            <a:ext cx="1841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98425"/>
            <a:ext cx="11788775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603375" y="871538"/>
            <a:ext cx="1139825" cy="1098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603375" y="2601913"/>
            <a:ext cx="1716088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/>
            </a:extLst>
          </p:cNvPr>
          <p:cNvCxnSpPr/>
          <p:nvPr/>
        </p:nvCxnSpPr>
        <p:spPr>
          <a:xfrm>
            <a:off x="1603375" y="2265363"/>
            <a:ext cx="5992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/>
          <p:nvPr/>
        </p:nvCxnSpPr>
        <p:spPr>
          <a:xfrm>
            <a:off x="1603375" y="674688"/>
            <a:ext cx="5992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/>
            </a:extLst>
          </p:cNvPr>
          <p:cNvCxnSpPr/>
          <p:nvPr/>
        </p:nvCxnSpPr>
        <p:spPr>
          <a:xfrm>
            <a:off x="1603375" y="3854450"/>
            <a:ext cx="5992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/>
            </a:extLst>
          </p:cNvPr>
          <p:cNvCxnSpPr/>
          <p:nvPr/>
        </p:nvCxnSpPr>
        <p:spPr>
          <a:xfrm>
            <a:off x="7596188" y="674688"/>
            <a:ext cx="0" cy="317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/>
            </a:extLst>
          </p:cNvPr>
          <p:cNvCxnSpPr/>
          <p:nvPr/>
        </p:nvCxnSpPr>
        <p:spPr>
          <a:xfrm>
            <a:off x="1603375" y="674688"/>
            <a:ext cx="0" cy="317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справка 17">
            <a:hlinkClick r:id="" action="ppaction://noaction" highlightClick="1"/>
            <a:extLst>
              <a:ext uri="{FF2B5EF4-FFF2-40B4-BE49-F238E27FC236}"/>
            </a:extLst>
          </p:cNvPr>
          <p:cNvSpPr/>
          <p:nvPr/>
        </p:nvSpPr>
        <p:spPr>
          <a:xfrm>
            <a:off x="4937125" y="869950"/>
            <a:ext cx="1042988" cy="1042988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8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425" y="2532063"/>
            <a:ext cx="1055688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5409</TotalTime>
  <Words>130</Words>
  <Application>Microsoft Office PowerPoint</Application>
  <PresentationFormat>Произвольный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Century Gothic</vt:lpstr>
      <vt:lpstr>Arial</vt:lpstr>
      <vt:lpstr>Calibri</vt:lpstr>
      <vt:lpstr>Monotype Corsiva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Формирование элементарных математических представлений в старшей группе</vt:lpstr>
      <vt:lpstr>ЗАДАЧИ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Демина</dc:creator>
  <cp:lastModifiedBy>Виталя</cp:lastModifiedBy>
  <cp:revision>12</cp:revision>
  <dcterms:created xsi:type="dcterms:W3CDTF">2019-11-27T16:26:48Z</dcterms:created>
  <dcterms:modified xsi:type="dcterms:W3CDTF">2020-04-24T12:57:42Z</dcterms:modified>
</cp:coreProperties>
</file>