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6" r:id="rId1"/>
  </p:sldMasterIdLst>
  <p:notesMasterIdLst>
    <p:notesMasterId r:id="rId45"/>
  </p:notesMasterIdLst>
  <p:sldIdLst>
    <p:sldId id="335" r:id="rId2"/>
    <p:sldId id="444" r:id="rId3"/>
    <p:sldId id="357" r:id="rId4"/>
    <p:sldId id="409" r:id="rId5"/>
    <p:sldId id="325" r:id="rId6"/>
    <p:sldId id="350" r:id="rId7"/>
    <p:sldId id="262" r:id="rId8"/>
    <p:sldId id="423" r:id="rId9"/>
    <p:sldId id="264" r:id="rId10"/>
    <p:sldId id="424" r:id="rId11"/>
    <p:sldId id="406" r:id="rId12"/>
    <p:sldId id="400" r:id="rId13"/>
    <p:sldId id="301" r:id="rId14"/>
    <p:sldId id="443" r:id="rId15"/>
    <p:sldId id="428" r:id="rId16"/>
    <p:sldId id="426" r:id="rId17"/>
    <p:sldId id="437" r:id="rId18"/>
    <p:sldId id="445" r:id="rId19"/>
    <p:sldId id="450" r:id="rId20"/>
    <p:sldId id="448" r:id="rId21"/>
    <p:sldId id="270" r:id="rId22"/>
    <p:sldId id="429" r:id="rId23"/>
    <p:sldId id="410" r:id="rId24"/>
    <p:sldId id="421" r:id="rId25"/>
    <p:sldId id="411" r:id="rId26"/>
    <p:sldId id="311" r:id="rId27"/>
    <p:sldId id="434" r:id="rId28"/>
    <p:sldId id="438" r:id="rId29"/>
    <p:sldId id="441" r:id="rId30"/>
    <p:sldId id="442" r:id="rId31"/>
    <p:sldId id="440" r:id="rId32"/>
    <p:sldId id="416" r:id="rId33"/>
    <p:sldId id="449" r:id="rId34"/>
    <p:sldId id="435" r:id="rId35"/>
    <p:sldId id="275" r:id="rId36"/>
    <p:sldId id="343" r:id="rId37"/>
    <p:sldId id="407" r:id="rId38"/>
    <p:sldId id="451" r:id="rId39"/>
    <p:sldId id="372" r:id="rId40"/>
    <p:sldId id="447" r:id="rId41"/>
    <p:sldId id="431" r:id="rId42"/>
    <p:sldId id="446" r:id="rId43"/>
    <p:sldId id="430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6F6E9"/>
    <a:srgbClr val="1F1FB1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127" autoAdjust="0"/>
  </p:normalViewPr>
  <p:slideViewPr>
    <p:cSldViewPr>
      <p:cViewPr>
        <p:scale>
          <a:sx n="100" d="100"/>
          <a:sy n="100" d="100"/>
        </p:scale>
        <p:origin x="-78" y="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9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7B8CF-DC74-4C50-8613-BB080018867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ED597-4682-4C7C-8F0D-5F32AEA7CA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309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809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032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17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0116C-B148-4E22-BCB0-EA28D0BBD511}" type="datetimeFigureOut">
              <a:rPr lang="ru-RU" smtClean="0"/>
              <a:pPr>
                <a:defRPr/>
              </a:pPr>
              <a:t>28.01.2020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578DB-C06C-4FEF-B7A0-317615AF4E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FD7F78-567B-452E-8BD3-AF26FEDC2D4F}" type="datetimeFigureOut">
              <a:rPr lang="ru-RU" smtClean="0"/>
              <a:pPr>
                <a:defRPr/>
              </a:pPr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C2461-C1B5-47D7-A49A-BF7D9F4FC8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49C1A7-01C3-4A13-939B-797E88B689DE}" type="datetimeFigureOut">
              <a:rPr lang="ru-RU" smtClean="0"/>
              <a:pPr>
                <a:defRPr/>
              </a:pPr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82BB7-AAB0-499E-9E2A-039B679EF8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9F9300-93A3-4E97-AA22-276D0FD35084}" type="datetimeFigureOut">
              <a:rPr lang="ru-RU" smtClean="0"/>
              <a:pPr>
                <a:defRPr/>
              </a:pPr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6E7B3-4323-4528-8E24-ECCDC35A9A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46E68-EBF6-44E1-AC44-7B538EA33963}" type="datetimeFigureOut">
              <a:rPr lang="ru-RU" smtClean="0"/>
              <a:pPr>
                <a:defRPr/>
              </a:pPr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61CC6-FC03-4E70-903D-24E7B4DF4F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14C50-7887-4753-BE43-7A352B41C80C}" type="datetimeFigureOut">
              <a:rPr lang="ru-RU" smtClean="0"/>
              <a:pPr>
                <a:defRPr/>
              </a:pPr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B197-4C6A-48E2-A53E-9BEBD64926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02AF9-5B4E-412E-9977-5A044AB31285}" type="datetimeFigureOut">
              <a:rPr lang="ru-RU" smtClean="0"/>
              <a:pPr>
                <a:defRPr/>
              </a:pPr>
              <a:t>28.01.2020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285D1-64D1-492F-9EE4-2BFFD5BF85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53DBD9-17FC-45EE-A57C-869ADD6F6CE1}" type="datetimeFigureOut">
              <a:rPr lang="ru-RU" smtClean="0"/>
              <a:pPr>
                <a:defRPr/>
              </a:pPr>
              <a:t>28.01.2020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E89C4-ECA3-4D9E-8295-0A3AD62385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EE1390-C24E-4F4B-94B0-FE624B2706F0}" type="datetimeFigureOut">
              <a:rPr lang="ru-RU" smtClean="0"/>
              <a:pPr>
                <a:defRPr/>
              </a:pPr>
              <a:t>28.01.2020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33ACB-57CB-4909-9F2A-47FAC171E3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D72525-21AE-44BD-9CEF-8A7E53EE7EF0}" type="datetimeFigureOut">
              <a:rPr lang="ru-RU" smtClean="0"/>
              <a:pPr>
                <a:defRPr/>
              </a:pPr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C3763-3260-43CB-8228-E050303DAE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3B0B4-B573-42A7-8740-559B0F4BA2A5}" type="datetimeFigureOut">
              <a:rPr lang="ru-RU" smtClean="0"/>
              <a:pPr>
                <a:defRPr/>
              </a:pPr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846171B0-3CF5-43F2-A758-7FC133123A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AE3348A-DC81-444D-B10D-A90906462812}" type="datetimeFigureOut">
              <a:rPr lang="ru-RU" smtClean="0"/>
              <a:pPr>
                <a:defRPr/>
              </a:pPr>
              <a:t>28.01.2020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135EA93-782F-41CE-85BF-DD6481CA5F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4" name="Содержимое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5753100"/>
          </a:xfrm>
          <a:ln>
            <a:gradFill>
              <a:gsLst>
                <a:gs pos="0">
                  <a:srgbClr val="825600"/>
                </a:gs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en-US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Рябова Владимира Ильича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тренера – преподавателя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 футболу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Муниципального учреждения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дополнительного образования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«Детско – юношеская спортивная школа №1»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Саранск</a:t>
            </a:r>
          </a:p>
          <a:p>
            <a:pPr algn="ctr"/>
            <a:endParaRPr lang="ru-RU" sz="2000" dirty="0" smtClean="0">
              <a:solidFill>
                <a:srgbClr val="1F1FB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грамоты и дипломы\справка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K:\грамоты и дипломы\справк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грамоты и дипломы\план повышен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K:\грамоты и дипломы\план воспит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:\грамоты и дипломы\персективный п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80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:\грамоты и дипломы\справк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42852"/>
            <a:ext cx="4608511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 descr="календарный план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лендарный пла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тул конспек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3" name="Рисунок 2" descr="конспект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нспект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3" name="Рисунок 2" descr="конспект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1060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5.Наставничество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5043494" cy="4911824"/>
          </a:xfrm>
        </p:spPr>
        <p:txBody>
          <a:bodyPr/>
          <a:lstStyle/>
          <a:p>
            <a:pPr>
              <a:lnSpc>
                <a:spcPct val="150000"/>
              </a:lnSpc>
              <a:buClrTx/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Проходили практику студенты  МГПИ  им. М.Е.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факультета «Физическая культура» по избранному виду спорта «Футбол»  </a:t>
            </a:r>
          </a:p>
          <a:p>
            <a:pPr>
              <a:lnSpc>
                <a:spcPct val="150000"/>
              </a:lnSpc>
              <a:buClrTx/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06.11.2019 по 20.11.2019г. </a:t>
            </a:r>
          </a:p>
          <a:p>
            <a:pPr>
              <a:lnSpc>
                <a:spcPct val="150000"/>
              </a:lnSpc>
              <a:buClrTx/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Студентам была оказана помощь в приобретении практических навыков, необходимых для педагогической работы по занимаемой должности.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ставничеств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85728"/>
            <a:ext cx="4427984" cy="60007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4757742" cy="5021750"/>
          </a:xfrm>
        </p:spPr>
        <p:txBody>
          <a:bodyPr>
            <a:normAutofit/>
          </a:bodyPr>
          <a:lstStyle/>
          <a:p>
            <a:pPr>
              <a:buClrTx/>
              <a:buFont typeface="Wingdings" pitchFamily="2" charset="2"/>
              <a:buChar char="v"/>
            </a:pP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Образование:  Высшее</a:t>
            </a:r>
          </a:p>
          <a:p>
            <a:pPr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МГПИ им. М. Е.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, факультет «Физическое воспитание» </a:t>
            </a:r>
          </a:p>
          <a:p>
            <a:pPr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дата выдачи  02.07.1988 года. </a:t>
            </a:r>
          </a:p>
          <a:p>
            <a:pPr>
              <a:buClrTx/>
              <a:buFont typeface="Wingdings" pitchFamily="2" charset="2"/>
              <a:buChar char="v"/>
            </a:pP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по специальности 32 года. </a:t>
            </a:r>
            <a:endParaRPr lang="ru-RU" sz="18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Общий стаж работы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: 38 лет</a:t>
            </a:r>
          </a:p>
          <a:p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>
              <a:buClrTx/>
              <a:buFont typeface="Wingdings" pitchFamily="2" charset="2"/>
              <a:buChar char="v"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 05.05.2015г.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1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Рисунок 3" descr="приказ на студент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2060848"/>
            <a:ext cx="58143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Спортсмены выполнили: 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юношеский разряд:   18 человек  </a:t>
            </a:r>
            <a:endParaRPr lang="ru-RU" sz="22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Выполнение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воспитанниками требований для присвоения спортивных званий и разрядов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азряд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4985148" cy="62151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мастер-классов, мероприятий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96752"/>
            <a:ext cx="496000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уровне образовательной организации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мастер - класс для тренеров – преподавателей  по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футболу ДЮСШ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теме: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«Совершенствование технических и тактических навыков футболистов»,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04.10. 2019г. на стадионе  МОУ СОШ №3. </a:t>
            </a:r>
          </a:p>
          <a:p>
            <a:pPr algn="just"/>
            <a:endParaRPr lang="ru-RU" sz="2000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91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:\грамоты и дипломы\мастер кл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940846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8.Выступления  на заседаниях методических советов, конференциях, педагогических чтениях, семинарах, секциях.</a:t>
            </a:r>
            <a:endParaRPr lang="ru-RU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4320480" cy="4680520"/>
          </a:xfrm>
        </p:spPr>
        <p:txBody>
          <a:bodyPr>
            <a:norm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sz="2200" b="1" i="1" u="sng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b="1" i="1" u="sng" dirty="0">
                <a:latin typeface="Times New Roman" pitchFamily="18" charset="0"/>
                <a:cs typeface="Times New Roman" pitchFamily="18" charset="0"/>
              </a:rPr>
              <a:t>республиканском уровне</a:t>
            </a:r>
            <a:r>
              <a:rPr lang="ru-RU" sz="22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 2" pitchFamily="18" charset="2"/>
              <a:buNone/>
            </a:pP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Tx/>
              <a:buFont typeface="Wingdings" pitchFamily="2" charset="2"/>
              <a:buChar char="v"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Является футбольным арбитром</a:t>
            </a:r>
          </a:p>
          <a:p>
            <a:pPr algn="just">
              <a:buFont typeface="Wingdings 2" pitchFamily="18" charset="2"/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обслуживает матчи  муниципальных </a:t>
            </a:r>
          </a:p>
          <a:p>
            <a:pPr algn="just">
              <a:buFont typeface="Wingdings 2" pitchFamily="18" charset="2"/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и  республиканских соревнований по</a:t>
            </a:r>
          </a:p>
          <a:p>
            <a:pPr algn="just">
              <a:buFont typeface="Wingdings 2" pitchFamily="18" charset="2"/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футболу.</a:t>
            </a: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266" name="Picture 2" descr="K:\грамоты и дипломы\справка судейст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03244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08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4618856" cy="8384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9.Результаты участия воспитанников в официальных соревнованиях</a:t>
            </a:r>
            <a:endParaRPr lang="ru-RU" sz="2200" b="1" dirty="0" smtClean="0">
              <a:solidFill>
                <a:srgbClr val="FF0000"/>
              </a:solidFill>
            </a:endParaRP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5184576" cy="4176464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  <a:buFont typeface="Wingdings 2" pitchFamily="18" charset="2"/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Муниципальный  уровень:</a:t>
            </a:r>
          </a:p>
          <a:p>
            <a:pPr>
              <a:spcBef>
                <a:spcPts val="0"/>
              </a:spcBef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место  в турнире по мини-футболу  городского округа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Саранск  «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Кожаный мяч»  (2016г.)</a:t>
            </a:r>
          </a:p>
          <a:p>
            <a:pPr>
              <a:spcBef>
                <a:spcPts val="0"/>
              </a:spcBef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место  в турнире по мини-футболу  городского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округа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Саранск 2008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- 2009г.р. (2018г.)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место в турнире городского округа Саранск  «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Мини-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футбол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школу»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2008-2009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г.р. (2018г.).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место в турнире городского округа Саранск  «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Мини-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футбол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школу»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2008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-2009г.р. (2019г.)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2" pitchFamily="18" charset="2"/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 algn="just">
              <a:buFont typeface="Wingdings 2" pitchFamily="18" charset="2"/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место в Первенстве Республики Мордовия  по футболу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2" pitchFamily="18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2003г.р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 (2017г.)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место в республиканских  соревнованиях по мини-футболу 2008 г.р. (2018г.)</a:t>
            </a:r>
          </a:p>
          <a:p>
            <a:pPr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место в республиканских  соревнованиях по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мини-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футболу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2009 г.р. (2018г.)</a:t>
            </a:r>
          </a:p>
          <a:p>
            <a:pPr>
              <a:buNone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:\грамоты и дипломы\справка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9218" y="0"/>
            <a:ext cx="4364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книга приказ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:\грамоты и дипломы\достижения\грамота 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5018"/>
            <a:ext cx="4477059" cy="68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J:\грамоты и дипломы\грамот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800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6977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:\грамоты и дипломы\грамо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8150" y="10209"/>
            <a:ext cx="4935850" cy="67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J:\грамоты и дипломы\грамота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90" y="0"/>
            <a:ext cx="4613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190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характеристи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4643438" cy="61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Ряб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428604"/>
            <a:ext cx="3672408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грамоты и дипломы\грамота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J:\грамоты и дипломы\грамот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8787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K:\грамоты и дипломы\достижения\грамота 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061" y="71876"/>
            <a:ext cx="4437045" cy="666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K:\грамоты и дипломы\диплом 2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78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46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:\грамоты и дипломы\достижения\грамота 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669" y="0"/>
            <a:ext cx="4572331" cy="680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грамота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54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60032" cy="6858000"/>
          </a:xfrm>
          <a:prstGeom prst="rect">
            <a:avLst/>
          </a:prstGeom>
        </p:spPr>
      </p:pic>
      <p:pic>
        <p:nvPicPr>
          <p:cNvPr id="3" name="Рисунок 2" descr="грамота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4279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568"/>
            <a:ext cx="9144000" cy="66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941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83842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10.Система взаимодействия с родителями воспитанников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4392488" cy="5760640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Родительские собрания (сентябрь, декабрь, февраль, май)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endParaRPr lang="ru-RU" b="1" dirty="0"/>
          </a:p>
        </p:txBody>
      </p:sp>
      <p:pic>
        <p:nvPicPr>
          <p:cNvPr id="4" name="Рисунок 3" descr="подител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836712"/>
            <a:ext cx="4211960" cy="602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28624" y="260647"/>
            <a:ext cx="8319839" cy="936105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11.Наличие публикаций, авторских программ, методических пособий, методических рекомендаций</a:t>
            </a: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467545" y="1340768"/>
            <a:ext cx="5390339" cy="518457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Разработано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методическое пособие «Развитие скоростных способностей у юных футболистов»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для муниципальных учреждений дополнительного образования </a:t>
            </a:r>
            <a:r>
              <a:rPr lang="ru-RU" altLang="ru-RU" sz="2000" b="1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- спортивной направленности.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ClrTx/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Утверждено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ГОУДПО Мордовский государственный  педагогический  институт»  им. М. Е.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Кокурин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А.В. - декан факультета «Физическая культура» кандидат педагогических наук. 16.12.2019г.</a:t>
            </a:r>
          </a:p>
          <a:p>
            <a:pPr eaLnBrk="1" hangingPunct="1">
              <a:buNone/>
            </a:pPr>
            <a:endParaRPr lang="ru-RU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тульн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Рисунок 2" descr="реценз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етод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21296"/>
            <a:ext cx="4985148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642942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14.Награды и поощрения</a:t>
            </a:r>
            <a:endParaRPr lang="ru-RU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1"/>
            <a:ext cx="5963554" cy="46805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 marL="0" indent="0">
              <a:lnSpc>
                <a:spcPct val="150000"/>
              </a:lnSpc>
              <a:buClrTx/>
              <a:buFont typeface="Wingdings" pitchFamily="2" charset="2"/>
              <a:buChar char="v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Награжден Почетной грамотой Правительства Республики Мордовия за многолетний и добросовестны труд, большой вклад в развитие физической культуры и спорта 22.07.2019г.</a:t>
            </a:r>
          </a:p>
          <a:p>
            <a:pPr marL="0" indent="0">
              <a:lnSpc>
                <a:spcPct val="150000"/>
              </a:lnSpc>
              <a:buClrTx/>
              <a:buFont typeface="Wingdings" pitchFamily="2" charset="2"/>
              <a:buChar char="v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Награжден Благодарностью Главы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Кочкуровского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района за многолетний и добросовестны труд и большой вклад в дело организации спортивных соревнований и в воспитании подрастающего поколения 2019г.</a:t>
            </a:r>
          </a:p>
          <a:p>
            <a:pPr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3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2.Степень обеспечения повышения уровня подготовленности воспитанников</a:t>
            </a:r>
          </a:p>
        </p:txBody>
      </p:sp>
      <p:pic>
        <p:nvPicPr>
          <p:cNvPr id="1027" name="Picture 3" descr="C:\Users\User\Desktop\протокол норматив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000108"/>
            <a:ext cx="4572000" cy="55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84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грамоты и дипломы\грамота госсобра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68052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:\грамоты и дипломы\достижения\грамота 2016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0580"/>
            <a:ext cx="9144000" cy="65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рамота трене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  <p:pic>
        <p:nvPicPr>
          <p:cNvPr id="5" name="Рисунок 4" descr="благодарность 2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13285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457200" y="3284984"/>
            <a:ext cx="6275040" cy="2841179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buFont typeface="Wingdings 2" pitchFamily="18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2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K:\грамоты и дипломы\протокол нормативы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:\грамоты и дипломы\протокол нормативы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грамоты и дипломы\справка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4868838" cy="633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249977" y="188640"/>
            <a:ext cx="8785225" cy="6335712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3.Сохранность контингента воспитанников на этапах спортивной подготовки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9794996"/>
              </p:ext>
            </p:extLst>
          </p:nvPr>
        </p:nvGraphicFramePr>
        <p:xfrm>
          <a:off x="467544" y="1484784"/>
          <a:ext cx="8424936" cy="4510712"/>
        </p:xfrm>
        <a:graphic>
          <a:graphicData uri="http://schemas.openxmlformats.org/drawingml/2006/table">
            <a:tbl>
              <a:tblPr/>
              <a:tblGrid>
                <a:gridCol w="1594769"/>
                <a:gridCol w="1253034"/>
                <a:gridCol w="1139121"/>
                <a:gridCol w="1051415"/>
                <a:gridCol w="1162693"/>
                <a:gridCol w="1259587"/>
                <a:gridCol w="964317"/>
              </a:tblGrid>
              <a:tr h="1061259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Группа, год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обучения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– 2019 учебный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2019– 2020 учебный год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3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 года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13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УТГ – 3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г.о.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ГНП –3 </a:t>
                      </a:r>
                      <a:r>
                        <a:rPr lang="ru-RU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г.о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ГНП –3 </a:t>
                      </a:r>
                      <a:r>
                        <a:rPr lang="ru-RU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г.о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хранност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0"/>
            <a:ext cx="49851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4.Результаты анализа текущей документации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124744"/>
            <a:ext cx="460338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/>
              <a:buNone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Журнал учета работы учебных групп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Личные дела на  обучающихся (заявление, личные карточки)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Протоколы контрольных переводных нормативов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Календарный план спортивно-массовых мероприятий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Протоколы, положения соревнований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Учебные планы и рабочий план конспект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План воспитательной  и культурно-массовой работы с обучающимися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Перспективный план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endParaRPr lang="ru-RU" kern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4964911</TotalTime>
  <Words>664</Words>
  <Application>Microsoft Office PowerPoint</Application>
  <PresentationFormat>Экран (4:3)</PresentationFormat>
  <Paragraphs>126</Paragraphs>
  <Slides>43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4.Результаты анализа текущей документации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5.Наставничество</vt:lpstr>
      <vt:lpstr>Слайд 19</vt:lpstr>
      <vt:lpstr>Слайд 20</vt:lpstr>
      <vt:lpstr>    6. Выполнение воспитанниками требований для присвоения спортивных званий и разрядов  </vt:lpstr>
      <vt:lpstr>Слайд 22</vt:lpstr>
      <vt:lpstr> 7.Проведение открытых мастер-классов, мероприятий</vt:lpstr>
      <vt:lpstr>Слайд 24</vt:lpstr>
      <vt:lpstr>8.Выступления  на заседаниях методических советов, конференциях, педагогических чтениях, семинарах, секциях.</vt:lpstr>
      <vt:lpstr>9.Результаты участия воспитанников в официальных соревнованиях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10.Система взаимодействия с родителями воспитанников </vt:lpstr>
      <vt:lpstr>11.Наличие публикаций, авторских программ, методических пособий, методических рекомендаций</vt:lpstr>
      <vt:lpstr>Слайд 37</vt:lpstr>
      <vt:lpstr>Слайд 38</vt:lpstr>
      <vt:lpstr>14.Награды и поощрения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1</cp:lastModifiedBy>
  <cp:revision>476</cp:revision>
  <dcterms:created xsi:type="dcterms:W3CDTF">2013-09-05T17:59:35Z</dcterms:created>
  <dcterms:modified xsi:type="dcterms:W3CDTF">2020-01-28T09:49:34Z</dcterms:modified>
</cp:coreProperties>
</file>