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6"/>
  </p:notesMasterIdLst>
  <p:sldIdLst>
    <p:sldId id="257" r:id="rId2"/>
    <p:sldId id="272" r:id="rId3"/>
    <p:sldId id="304" r:id="rId4"/>
    <p:sldId id="276" r:id="rId5"/>
    <p:sldId id="307" r:id="rId6"/>
    <p:sldId id="274" r:id="rId7"/>
    <p:sldId id="273" r:id="rId8"/>
    <p:sldId id="271" r:id="rId9"/>
    <p:sldId id="299" r:id="rId10"/>
    <p:sldId id="270" r:id="rId11"/>
    <p:sldId id="259" r:id="rId12"/>
    <p:sldId id="297" r:id="rId13"/>
    <p:sldId id="269" r:id="rId14"/>
    <p:sldId id="264" r:id="rId15"/>
    <p:sldId id="309" r:id="rId16"/>
    <p:sldId id="267" r:id="rId17"/>
    <p:sldId id="266" r:id="rId18"/>
    <p:sldId id="291" r:id="rId19"/>
    <p:sldId id="292" r:id="rId20"/>
    <p:sldId id="265" r:id="rId21"/>
    <p:sldId id="308" r:id="rId22"/>
    <p:sldId id="300" r:id="rId23"/>
    <p:sldId id="302" r:id="rId24"/>
    <p:sldId id="303" r:id="rId25"/>
    <p:sldId id="306" r:id="rId26"/>
    <p:sldId id="261" r:id="rId27"/>
    <p:sldId id="262" r:id="rId28"/>
    <p:sldId id="301" r:id="rId29"/>
    <p:sldId id="290" r:id="rId30"/>
    <p:sldId id="258" r:id="rId31"/>
    <p:sldId id="305" r:id="rId32"/>
    <p:sldId id="281" r:id="rId33"/>
    <p:sldId id="280" r:id="rId34"/>
    <p:sldId id="279" r:id="rId35"/>
    <p:sldId id="282" r:id="rId36"/>
    <p:sldId id="284" r:id="rId37"/>
    <p:sldId id="278" r:id="rId38"/>
    <p:sldId id="295" r:id="rId39"/>
    <p:sldId id="287" r:id="rId40"/>
    <p:sldId id="286" r:id="rId41"/>
    <p:sldId id="285" r:id="rId42"/>
    <p:sldId id="288" r:id="rId43"/>
    <p:sldId id="283" r:id="rId44"/>
    <p:sldId id="294" r:id="rId4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3" autoAdjust="0"/>
    <p:restoredTop sz="94660"/>
  </p:normalViewPr>
  <p:slideViewPr>
    <p:cSldViewPr>
      <p:cViewPr>
        <p:scale>
          <a:sx n="64" d="100"/>
          <a:sy n="64" d="100"/>
        </p:scale>
        <p:origin x="-1788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3194D-2E4D-4ED9-9D57-35F7BDB736FA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53AF1-915C-4258-8E4D-EAF347758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1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3AF1-915C-4258-8E4D-EAF34775868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50ruz.schoolrm.ru/sveden/employees/19274/358252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47800" y="228601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Franklin Gothic Medium"/>
              </a:rPr>
              <a:t>МИНИСТЕРСТВО ОБРАЗОВАНИЯ РЕСПУБЛИКИ МОРДОВИЯ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828800"/>
            <a:ext cx="8305800" cy="26468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</a:p>
          <a:p>
            <a:pPr algn="ctr">
              <a:buNone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Bookman Old Style" pitchFamily="18" charset="0"/>
              </a:rPr>
              <a:t>Кузнецовой Марии Владимировны</a:t>
            </a:r>
          </a:p>
          <a:p>
            <a:pPr algn="ctr">
              <a:buNone/>
            </a:pPr>
            <a:r>
              <a:rPr lang="ru-RU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музыкального руководителя структурного подразделения</a:t>
            </a:r>
          </a:p>
          <a:p>
            <a:pPr algn="ctr">
              <a:buNone/>
            </a:pPr>
            <a:r>
              <a:rPr lang="ru-RU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«Детский сад №50 комбинированного вида»</a:t>
            </a:r>
          </a:p>
          <a:p>
            <a:pPr algn="ctr">
              <a:buNone/>
            </a:pPr>
            <a:r>
              <a:rPr lang="ru-RU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 «Детский сад «Радуга» комбинированного вида» </a:t>
            </a:r>
            <a:r>
              <a:rPr lang="ru-RU" b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b="1" spc="5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228600"/>
            <a:ext cx="86868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 участия воспитанников в </a:t>
            </a:r>
            <a:r>
              <a:rPr lang="ru-RU" sz="3200" b="1" kern="5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конкурсах, выставках, турнирах, соревнованиях, акциях, </a:t>
            </a:r>
            <a:r>
              <a:rPr lang="ru-RU" sz="3200" b="1" kern="5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фестивалях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352800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Заочные/дистанционные мероприятия в сети «Интернет» – 2 </a:t>
            </a:r>
          </a:p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–2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:\аттестация\гаврил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3933536" cy="5562600"/>
          </a:xfrm>
          <a:prstGeom prst="rect">
            <a:avLst/>
          </a:prstGeom>
          <a:noFill/>
        </p:spPr>
      </p:pic>
      <p:pic>
        <p:nvPicPr>
          <p:cNvPr id="2051" name="Picture 3" descr="H:\аттестация\булычева-Софь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4800"/>
            <a:ext cx="3933536" cy="5562600"/>
          </a:xfrm>
          <a:prstGeom prst="rect">
            <a:avLst/>
          </a:prstGeom>
          <a:noFill/>
        </p:spPr>
      </p:pic>
      <p:pic>
        <p:nvPicPr>
          <p:cNvPr id="2052" name="Picture 4" descr="H:\аттестация\гаврил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04800"/>
            <a:ext cx="38100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E:\аттестация\IMG-20221011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71600"/>
            <a:ext cx="5378165" cy="36576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0"/>
            <a:ext cx="533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1\Downloads\Федотова Матвеева Тишкина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3810000" cy="5181600"/>
          </a:xfrm>
          <a:prstGeom prst="rect">
            <a:avLst/>
          </a:prstGeom>
          <a:noFill/>
        </p:spPr>
      </p:pic>
      <p:pic>
        <p:nvPicPr>
          <p:cNvPr id="1027" name="Picture 3" descr="C:\Users\1\Downloads\благодарность Загадочный космас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33400"/>
            <a:ext cx="3810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ownloads\Казаку Роман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39624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ownloads\Республика-Мордовия-Кузнецова-Мария-Владимировна-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3779833" cy="6096000"/>
          </a:xfrm>
          <a:prstGeom prst="rect">
            <a:avLst/>
          </a:prstGeom>
          <a:noFill/>
        </p:spPr>
      </p:pic>
      <p:pic>
        <p:nvPicPr>
          <p:cNvPr id="1027" name="Picture 3" descr="C:\Users\User\Downloads\Республика-Мордовия-Кузнецова-Мария-Владимировна-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04800"/>
            <a:ext cx="3823455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0" y="228600"/>
            <a:ext cx="784859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 – 1 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:\аттестация\45221ccb8b9ca1cdce4ffc21885d3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5943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H:\аттестация\рузаевская газета\img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191000" cy="5105400"/>
          </a:xfrm>
          <a:prstGeom prst="rect">
            <a:avLst/>
          </a:prstGeom>
          <a:noFill/>
        </p:spPr>
      </p:pic>
      <p:pic>
        <p:nvPicPr>
          <p:cNvPr id="1027" name="Picture 3" descr="H:\аттестация\рузаевская газета\img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76400"/>
            <a:ext cx="44196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:\аттестация\рузаевская газета\img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713468" cy="5257800"/>
          </a:xfrm>
          <a:prstGeom prst="rect">
            <a:avLst/>
          </a:prstGeom>
          <a:noFill/>
        </p:spPr>
      </p:pic>
      <p:pic>
        <p:nvPicPr>
          <p:cNvPr id="3075" name="Picture 3" descr="H:\аттестация\рузаевская газета\img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838200"/>
            <a:ext cx="48768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152400"/>
            <a:ext cx="83058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СВЕДЕНИЯ ОБ АТТЕСТУЕМОМ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1\Downloads\IMG_20220526_110812_18-15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2209799" cy="55751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8000" y="1143001"/>
            <a:ext cx="5791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Дата рождения: </a:t>
            </a:r>
            <a:r>
              <a:rPr lang="ru-RU" sz="2000" b="1" dirty="0" smtClean="0"/>
              <a:t>30.09.1987 г.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Профессиональное образование:</a:t>
            </a:r>
          </a:p>
          <a:p>
            <a:pPr algn="ctr"/>
            <a:r>
              <a:rPr lang="ru-RU" sz="2000" b="1" dirty="0" smtClean="0"/>
              <a:t>среднее специальное 24.06.2008</a:t>
            </a:r>
          </a:p>
          <a:p>
            <a:pPr algn="ctr"/>
            <a:r>
              <a:rPr lang="ru-RU" sz="2000" b="1" dirty="0" smtClean="0"/>
              <a:t>ГОУ СПО «Саранское музыкальное училище им. </a:t>
            </a:r>
            <a:r>
              <a:rPr lang="ru-RU" sz="2000" b="1" dirty="0" err="1" smtClean="0"/>
              <a:t>Л.П.Кирюкова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Концертмейстер, артист ансамбля, преподаватель игры на инструменте</a:t>
            </a:r>
          </a:p>
          <a:p>
            <a:pPr algn="ctr"/>
            <a:r>
              <a:rPr lang="ru-RU" sz="2000" b="1" dirty="0" smtClean="0"/>
              <a:t>13ПА0000325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Общий стаж работы (лет): </a:t>
            </a:r>
            <a:r>
              <a:rPr lang="ru-RU" sz="2000" dirty="0" smtClean="0"/>
              <a:t>15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Педагогический стаж работы (лет):</a:t>
            </a:r>
            <a:r>
              <a:rPr lang="ru-RU" sz="2000" b="1" dirty="0" smtClean="0"/>
              <a:t> </a:t>
            </a:r>
            <a:r>
              <a:rPr lang="ru-RU" sz="2000" dirty="0" smtClean="0"/>
              <a:t>15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Cтаж</a:t>
            </a:r>
            <a:r>
              <a:rPr lang="ru-RU" sz="2000" b="1" dirty="0" smtClean="0">
                <a:solidFill>
                  <a:srgbClr val="C00000"/>
                </a:solidFill>
              </a:rPr>
              <a:t> работы по специальности (лет):</a:t>
            </a:r>
            <a:r>
              <a:rPr lang="ru-RU" sz="2000" b="1" dirty="0" smtClean="0"/>
              <a:t> </a:t>
            </a:r>
            <a:r>
              <a:rPr lang="ru-RU" sz="2000" dirty="0" smtClean="0"/>
              <a:t>15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Стаж работы в данной организации (лет):</a:t>
            </a:r>
            <a:r>
              <a:rPr lang="ru-RU" sz="2000" b="1" dirty="0" smtClean="0"/>
              <a:t> </a:t>
            </a:r>
            <a:r>
              <a:rPr lang="ru-RU" sz="2000" dirty="0" smtClean="0"/>
              <a:t>5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Наличие квалификационной категории: </a:t>
            </a:r>
            <a:r>
              <a:rPr lang="ru-RU" sz="2000" b="1" dirty="0" smtClean="0"/>
              <a:t>первая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Дата последней аттестации: </a:t>
            </a:r>
            <a:r>
              <a:rPr lang="ru-RU" sz="2000" b="1" dirty="0"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cs typeface="Times New Roman" panose="02020603050405020304" pitchFamily="18" charset="0"/>
              </a:rPr>
              <a:t>риказ </a:t>
            </a:r>
            <a:r>
              <a:rPr lang="ru-RU" sz="2000" b="1" dirty="0">
                <a:cs typeface="Times New Roman" panose="02020603050405020304" pitchFamily="18" charset="0"/>
              </a:rPr>
              <a:t>№ 516 </a:t>
            </a:r>
            <a:r>
              <a:rPr lang="ru-RU" sz="2000" b="1" dirty="0" smtClean="0">
                <a:cs typeface="Times New Roman" panose="02020603050405020304" pitchFamily="18" charset="0"/>
              </a:rPr>
              <a:t> от 23.05.2018 </a:t>
            </a:r>
            <a:r>
              <a:rPr lang="ru-RU" sz="2000" b="1" dirty="0"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Дата прохождения курсов: </a:t>
            </a:r>
            <a:r>
              <a:rPr lang="ru-RU" sz="2000" b="1" dirty="0" smtClean="0"/>
              <a:t>февраль 2023 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228600"/>
            <a:ext cx="85344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</a:t>
            </a:r>
            <a:r>
              <a:rPr lang="ru-RU" sz="2400" b="1" kern="5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8800" y="2690336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организация: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danis\OneDrive\Desktop\Новая папка\Новая папка (11)\b89e4b6b3b0d1a668bf24f91e747e409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00" y="914400"/>
            <a:ext cx="4104500" cy="5730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b="6703"/>
          <a:stretch/>
        </p:blipFill>
        <p:spPr bwMode="auto">
          <a:xfrm>
            <a:off x="609600" y="914400"/>
            <a:ext cx="3810000" cy="568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46" name="Picture 2" descr="E:\аттестация\атестация\img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381000"/>
            <a:ext cx="3429000" cy="6172200"/>
          </a:xfrm>
          <a:prstGeom prst="rect">
            <a:avLst/>
          </a:prstGeom>
          <a:noFill/>
        </p:spPr>
      </p:pic>
      <p:pic>
        <p:nvPicPr>
          <p:cNvPr id="7" name="Picture 2" descr="E:\аттестация\атестация\img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050"/>
            <a:ext cx="3910360" cy="6153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:\аттестация\Программа 21.04.2021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886200" cy="5410200"/>
          </a:xfrm>
          <a:prstGeom prst="rect">
            <a:avLst/>
          </a:prstGeom>
          <a:noFill/>
        </p:spPr>
      </p:pic>
      <p:pic>
        <p:nvPicPr>
          <p:cNvPr id="4099" name="Picture 3" descr="H:\аттестация\Программа 21.04.2021г.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761999"/>
            <a:ext cx="4572000" cy="5410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H:\аттестация\img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2706547" cy="4343400"/>
          </a:xfrm>
          <a:prstGeom prst="rect">
            <a:avLst/>
          </a:prstGeom>
          <a:noFill/>
        </p:spPr>
      </p:pic>
      <p:pic>
        <p:nvPicPr>
          <p:cNvPr id="2052" name="Picture 4" descr="H:\аттестация\img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066800"/>
            <a:ext cx="5920486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ocuments\img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1000"/>
            <a:ext cx="3824456" cy="595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381000"/>
            <a:ext cx="845820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 ОТКРЫТЫХ ЗАНЯТИЙ, МАСТЕР-КЛАССОВ, МЕРОПРИЯТИЙ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7800" y="2967334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организация: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3581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75260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8370" name="Picture 2" descr="E:\аттестация\атестация\img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3657599" cy="6172200"/>
          </a:xfrm>
          <a:prstGeom prst="rect">
            <a:avLst/>
          </a:prstGeom>
          <a:noFill/>
        </p:spPr>
      </p:pic>
      <p:pic>
        <p:nvPicPr>
          <p:cNvPr id="58374" name="Picture 6" descr="E:\аттестация\атестация\img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29200" y="457200"/>
            <a:ext cx="37338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H:\аттестация\img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2706547" cy="4343400"/>
          </a:xfrm>
          <a:prstGeom prst="rect">
            <a:avLst/>
          </a:prstGeom>
          <a:noFill/>
        </p:spPr>
      </p:pic>
      <p:pic>
        <p:nvPicPr>
          <p:cNvPr id="2052" name="Picture 4" descr="H:\аттестация\img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066800"/>
            <a:ext cx="5920486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0" y="2286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chemeClr val="accent6">
                  <a:lumMod val="50000"/>
                </a:schemeClr>
              </a:solidFill>
              <a:latin typeface="Franklin Gothic Book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7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2636" y="1219200"/>
            <a:ext cx="213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464653">
                  <a:lumMod val="50000"/>
                </a:srgbClr>
              </a:solidFill>
              <a:latin typeface="Franklin Gothic Book"/>
            </a:endParaRPr>
          </a:p>
          <a:p>
            <a:pPr algn="ctr"/>
            <a:endParaRPr lang="ru-RU" b="1" dirty="0" smtClean="0">
              <a:solidFill>
                <a:srgbClr val="464653">
                  <a:lumMod val="50000"/>
                </a:srgbClr>
              </a:solidFill>
              <a:latin typeface="Franklin Gothic Book"/>
            </a:endParaRPr>
          </a:p>
          <a:p>
            <a:pPr algn="ctr"/>
            <a:endParaRPr lang="ru-RU" b="1" dirty="0" smtClean="0">
              <a:solidFill>
                <a:srgbClr val="464653">
                  <a:lumMod val="50000"/>
                </a:srgbClr>
              </a:solidFill>
              <a:latin typeface="Franklin Gothic Book"/>
            </a:endParaRPr>
          </a:p>
          <a:p>
            <a:pPr algn="ctr"/>
            <a:endParaRPr lang="ru-RU" dirty="0"/>
          </a:p>
        </p:txBody>
      </p:sp>
      <p:pic>
        <p:nvPicPr>
          <p:cNvPr id="2" name="Picture 2" descr="C:\Users\User\Documents\img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4495800" cy="6477000"/>
          </a:xfrm>
          <a:prstGeom prst="rect">
            <a:avLst/>
          </a:prstGeom>
          <a:noFill/>
        </p:spPr>
      </p:pic>
      <p:pic>
        <p:nvPicPr>
          <p:cNvPr id="1027" name="Picture 3" descr="C:\Users\User\Documents\img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28600"/>
            <a:ext cx="4102100" cy="6367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:\аттестация\Кузнецова-сертификат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3782219" cy="5349082"/>
          </a:xfrm>
          <a:prstGeom prst="rect">
            <a:avLst/>
          </a:prstGeom>
          <a:noFill/>
        </p:spPr>
      </p:pic>
      <p:pic>
        <p:nvPicPr>
          <p:cNvPr id="6147" name="Picture 3" descr="E:\img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85800"/>
            <a:ext cx="38862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5656" y="381000"/>
            <a:ext cx="9112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054" y="1295400"/>
            <a:ext cx="401661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304800"/>
            <a:ext cx="845820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35280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педагогических интернет сообществ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43434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1\Downloads\example_05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3305440" cy="4672013"/>
          </a:xfrm>
          <a:prstGeom prst="rect">
            <a:avLst/>
          </a:prstGeom>
          <a:noFill/>
        </p:spPr>
      </p:pic>
      <p:pic>
        <p:nvPicPr>
          <p:cNvPr id="2" name="Picture 2" descr="C:\Users\User\Documents\img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838201"/>
            <a:ext cx="4206725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304801"/>
            <a:ext cx="84582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Реализация регионального компонента в образовательном процессе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3" name="Picture 1" descr="E:\аттестация\атестация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3886199" cy="5593854"/>
          </a:xfrm>
          <a:prstGeom prst="rect">
            <a:avLst/>
          </a:prstGeom>
          <a:noFill/>
        </p:spPr>
      </p:pic>
      <p:pic>
        <p:nvPicPr>
          <p:cNvPr id="3074" name="Picture 2" descr="C:\Users\User\Documents\img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33400"/>
            <a:ext cx="3660775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304801"/>
            <a:ext cx="8382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 педагога  в профессиональных   конкурсах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– 1</a:t>
            </a:r>
          </a:p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1\Downloads\1980fc53969a9bbc1861a59af272f8c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096943" cy="5791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14500"/>
            <a:ext cx="458449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0" y="228600"/>
            <a:ext cx="784859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H:\аттестация\кузнецова Старт в профессию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88" y="479167"/>
            <a:ext cx="3962400" cy="5715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399" y="457662"/>
            <a:ext cx="3886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:\аттестация\диплом Я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685800"/>
            <a:ext cx="3505200" cy="5181600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685800"/>
            <a:ext cx="373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38200" y="304801"/>
            <a:ext cx="79248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опыт по теме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524000"/>
            <a:ext cx="800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творческих способностей детей дошкольного возраста и эмоционально-познавательной сферы через различные виды музыкальной деятельности».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сайте:</a:t>
            </a:r>
          </a:p>
          <a:p>
            <a:pPr algn="ctr"/>
            <a:r>
              <a:rPr lang="en-US" sz="3600" dirty="0" smtClean="0">
                <a:hlinkClick r:id="rId3"/>
              </a:rPr>
              <a:t>https://ds50ruz.schoolrm.ru/sveden/employees/19274/358252/</a:t>
            </a:r>
            <a:endParaRPr lang="ru-RU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14400" y="304800"/>
            <a:ext cx="7696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Наставничество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1896" y="381000"/>
            <a:ext cx="8480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– 2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:\аттестация\благодар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3499803" cy="5486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33400"/>
            <a:ext cx="4041011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384878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H:\аттестация\багодарственное письм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57200"/>
            <a:ext cx="38862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E:\img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166" y="672353"/>
            <a:ext cx="3823667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" y="381000"/>
            <a:ext cx="8458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Проверка педагогического опыта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антиплагиат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221"/>
          <a:stretch/>
        </p:blipFill>
        <p:spPr bwMode="auto">
          <a:xfrm>
            <a:off x="2057400" y="1676400"/>
            <a:ext cx="5393294" cy="448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" y="381000"/>
            <a:ext cx="8458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1.Наличие авторских программ, методических пособий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228601"/>
            <a:ext cx="86106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3922952"/>
            <a:ext cx="2629635" cy="386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752600"/>
            <a:ext cx="339163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828800"/>
            <a:ext cx="347397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228601"/>
            <a:ext cx="81534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в инновационной (экспериментальной) деятельности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впо\Downloads\706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733800" cy="53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396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42019155_1-damion-club-p-fon-dlya-portfolio-muzikalnogo-rukovodite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 descr="E:\аттестация\атестация\img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886199" cy="6248400"/>
          </a:xfrm>
          <a:prstGeom prst="rect">
            <a:avLst/>
          </a:prstGeom>
          <a:noFill/>
        </p:spPr>
      </p:pic>
      <p:pic>
        <p:nvPicPr>
          <p:cNvPr id="2050" name="Picture 2" descr="C:\Users\User\Documents\img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4800"/>
            <a:ext cx="41148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</TotalTime>
  <Words>308</Words>
  <Application>Microsoft Office PowerPoint</Application>
  <PresentationFormat>Экран (4:3)</PresentationFormat>
  <Paragraphs>61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46</cp:revision>
  <dcterms:created xsi:type="dcterms:W3CDTF">2023-01-03T08:32:04Z</dcterms:created>
  <dcterms:modified xsi:type="dcterms:W3CDTF">2023-02-19T19:53:03Z</dcterms:modified>
</cp:coreProperties>
</file>