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08" r:id="rId1"/>
  </p:sldMasterIdLst>
  <p:sldIdLst>
    <p:sldId id="256" r:id="rId2"/>
    <p:sldId id="302" r:id="rId3"/>
    <p:sldId id="259" r:id="rId4"/>
    <p:sldId id="258" r:id="rId5"/>
    <p:sldId id="260" r:id="rId6"/>
    <p:sldId id="303" r:id="rId7"/>
    <p:sldId id="304" r:id="rId8"/>
    <p:sldId id="305" r:id="rId9"/>
    <p:sldId id="306" r:id="rId10"/>
    <p:sldId id="261" r:id="rId11"/>
    <p:sldId id="307" r:id="rId12"/>
    <p:sldId id="262" r:id="rId13"/>
    <p:sldId id="284" r:id="rId14"/>
    <p:sldId id="295" r:id="rId15"/>
    <p:sldId id="300" r:id="rId16"/>
    <p:sldId id="296" r:id="rId17"/>
    <p:sldId id="299" r:id="rId18"/>
    <p:sldId id="308" r:id="rId19"/>
    <p:sldId id="263" r:id="rId20"/>
    <p:sldId id="286" r:id="rId21"/>
    <p:sldId id="265" r:id="rId22"/>
    <p:sldId id="266" r:id="rId23"/>
    <p:sldId id="309" r:id="rId24"/>
    <p:sldId id="298" r:id="rId25"/>
    <p:sldId id="291" r:id="rId26"/>
    <p:sldId id="310" r:id="rId27"/>
    <p:sldId id="292" r:id="rId28"/>
    <p:sldId id="285" r:id="rId29"/>
    <p:sldId id="287" r:id="rId30"/>
    <p:sldId id="301" r:id="rId31"/>
    <p:sldId id="271" r:id="rId32"/>
    <p:sldId id="268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0A0185"/>
    <a:srgbClr val="CC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1" autoAdjust="0"/>
    <p:restoredTop sz="94607" autoAdjust="0"/>
  </p:normalViewPr>
  <p:slideViewPr>
    <p:cSldViewPr>
      <p:cViewPr>
        <p:scale>
          <a:sx n="80" d="100"/>
          <a:sy n="80" d="100"/>
        </p:scale>
        <p:origin x="-1590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2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10.02.2022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064896" cy="504056"/>
          </a:xfrm>
        </p:spPr>
        <p:txBody>
          <a:bodyPr/>
          <a:lstStyle/>
          <a:p>
            <a:pPr algn="ctr"/>
            <a:r>
              <a:rPr lang="ru-RU" sz="3200" cap="all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CC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Министерство образования РМ</a:t>
            </a:r>
            <a:endParaRPr lang="ru-RU" sz="3200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142844" y="785794"/>
            <a:ext cx="5357850" cy="5883566"/>
          </a:xfrm>
        </p:spPr>
        <p:txBody>
          <a:bodyPr>
            <a:normAutofit fontScale="85000" lnSpcReduction="20000"/>
          </a:bodyPr>
          <a:lstStyle/>
          <a:p>
            <a:pPr lvl="0" algn="ctr"/>
            <a:endParaRPr lang="ru-RU" sz="1900" b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9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1900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9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Сизовой</a:t>
            </a:r>
            <a:r>
              <a:rPr lang="ru-RU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Марии Викторовны</a:t>
            </a:r>
          </a:p>
          <a:p>
            <a:pPr lvl="0" algn="ctr"/>
            <a:r>
              <a:rPr lang="ru-RU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Педагога-психолога МАДОУ</a:t>
            </a:r>
          </a:p>
          <a:p>
            <a:pPr lvl="0" algn="ctr"/>
            <a:r>
              <a:rPr lang="ru-RU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«Детский сад №82 комбинированного вида» </a:t>
            </a:r>
          </a:p>
          <a:p>
            <a:pPr lvl="0" algn="ctr"/>
            <a:r>
              <a:rPr lang="ru-RU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городского округа Саранск</a:t>
            </a:r>
          </a:p>
          <a:p>
            <a:pPr lvl="0">
              <a:lnSpc>
                <a:spcPct val="120000"/>
              </a:lnSpc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рождения: 05.06.1977</a:t>
            </a:r>
          </a:p>
          <a:p>
            <a:pPr lvl="0">
              <a:lnSpc>
                <a:spcPct val="120000"/>
              </a:lnSpc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высшее, МГПИ </a:t>
            </a:r>
          </a:p>
          <a:p>
            <a:pPr lvl="0">
              <a:lnSpc>
                <a:spcPct val="120000"/>
              </a:lnSpc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им. М. Е. Евсевьева  1999г. по специальности «Олигофренопедагогика» с дополнительной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специальностью 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 Психология».</a:t>
            </a:r>
          </a:p>
          <a:p>
            <a:pPr lvl="0" fontAlgn="base">
              <a:lnSpc>
                <a:spcPct val="120000"/>
              </a:lnSpc>
              <a:spcAft>
                <a:spcPct val="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переподготовка:</a:t>
            </a:r>
          </a:p>
          <a:p>
            <a:pPr>
              <a:lnSpc>
                <a:spcPct val="120000"/>
              </a:lnSpc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Программа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Профессиональная деятельность педагога- психолога в освоении и реализации ФГОС ДО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объеме 72 ч., ООО « Издательство «Учитель» г. Волгоград, 2019 г.;</a:t>
            </a:r>
          </a:p>
          <a:p>
            <a:pPr>
              <a:lnSpc>
                <a:spcPct val="120000"/>
              </a:lnSpc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Программа «Организация дополнительного образования в дошкольных образовательных организациях в соответствии с ФГОС» , в объеме 72 ч., Частное образовательное учреждение дополнительного профессионального образования </a:t>
            </a:r>
          </a:p>
          <a:p>
            <a:pPr>
              <a:lnSpc>
                <a:spcPct val="120000"/>
              </a:lnSpc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 Саранский Дом науки и техники РСНИИОО»,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2019 г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3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года.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</a:pP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Общий трудовой стаж: 21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год.</a:t>
            </a:r>
            <a:endParaRPr lang="ru-RU" alt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</a:pPr>
            <a:r>
              <a:rPr lang="ru-RU" alt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не имею</a:t>
            </a:r>
          </a:p>
          <a:p>
            <a:pPr lvl="0" algn="ctr"/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7" name="Picture 3" descr="C:\Users\user\Desktop\АТТЕСТАЦИЯ\ФОТ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1000108"/>
            <a:ext cx="3286124" cy="49291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305800" cy="597154"/>
          </a:xfrm>
        </p:spPr>
        <p:txBody>
          <a:bodyPr>
            <a:noAutofit/>
          </a:bodyPr>
          <a:lstStyle/>
          <a:p>
            <a:pPr algn="ctr"/>
            <a:r>
              <a:rPr lang="ru-RU" altLang="ru-RU" sz="3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  <a:endParaRPr lang="ru-RU" sz="3800" dirty="0"/>
          </a:p>
        </p:txBody>
      </p:sp>
      <p:pic>
        <p:nvPicPr>
          <p:cNvPr id="8194" name="Picture 2" descr="C:\Users\13\Desktop\сканы\Взаимодействие с родителями\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14" t="2505" r="3545" b="3481"/>
          <a:stretch/>
        </p:blipFill>
        <p:spPr bwMode="auto">
          <a:xfrm>
            <a:off x="571472" y="1214422"/>
            <a:ext cx="3678534" cy="52674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13\Desktop\сканы\Взаимодействие с родителями\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92" t="2612" r="4163" b="3920"/>
          <a:stretch/>
        </p:blipFill>
        <p:spPr bwMode="auto">
          <a:xfrm>
            <a:off x="4786314" y="1178320"/>
            <a:ext cx="3589603" cy="53225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305800" cy="597154"/>
          </a:xfrm>
        </p:spPr>
        <p:txBody>
          <a:bodyPr>
            <a:noAutofit/>
          </a:bodyPr>
          <a:lstStyle/>
          <a:p>
            <a:pPr algn="ctr"/>
            <a:r>
              <a:rPr lang="ru-RU" altLang="ru-RU" sz="3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  <a:endParaRPr lang="ru-RU" sz="3800" dirty="0"/>
          </a:p>
        </p:txBody>
      </p:sp>
      <p:pic>
        <p:nvPicPr>
          <p:cNvPr id="9218" name="Picture 2" descr="C:\Users\13\Desktop\сканы\Взаимодействие с родителями\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97" t="2492" r="5306" b="4008"/>
          <a:stretch/>
        </p:blipFill>
        <p:spPr bwMode="auto">
          <a:xfrm>
            <a:off x="142844" y="1214422"/>
            <a:ext cx="2892860" cy="43232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13\Desktop\сканы\Взаимодействие с родителями\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434" t="1906" r="4138" b="4936"/>
          <a:stretch/>
        </p:blipFill>
        <p:spPr bwMode="auto">
          <a:xfrm>
            <a:off x="3143240" y="1214422"/>
            <a:ext cx="2886349" cy="42713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13\Desktop\сканы\Взаимодействие с родителями\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132" t="3103" r="5351" b="5296"/>
          <a:stretch/>
        </p:blipFill>
        <p:spPr bwMode="auto">
          <a:xfrm>
            <a:off x="6200691" y="1193902"/>
            <a:ext cx="2869458" cy="43209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9193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05800" cy="576064"/>
          </a:xfrm>
        </p:spPr>
        <p:txBody>
          <a:bodyPr>
            <a:noAutofit/>
          </a:bodyPr>
          <a:lstStyle/>
          <a:p>
            <a:pPr algn="ctr"/>
            <a:r>
              <a:rPr lang="ru-RU" altLang="ru-RU" sz="4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Взаимодействие с педагогами</a:t>
            </a:r>
            <a:endParaRPr lang="ru-RU" sz="4000" dirty="0">
              <a:solidFill>
                <a:srgbClr val="990033"/>
              </a:solidFill>
            </a:endParaRPr>
          </a:p>
        </p:txBody>
      </p:sp>
      <p:pic>
        <p:nvPicPr>
          <p:cNvPr id="10242" name="Picture 2" descr="C:\Users\13\Desktop\сканы\Взаимодействие с педагогами\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28" r="5425" b="4709"/>
          <a:stretch/>
        </p:blipFill>
        <p:spPr bwMode="auto">
          <a:xfrm>
            <a:off x="115829" y="1254514"/>
            <a:ext cx="2912667" cy="43231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13\Desktop\сканы\Взаимодействие с педагогами\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45" t="3116" r="4268" b="4101"/>
          <a:stretch/>
        </p:blipFill>
        <p:spPr bwMode="auto">
          <a:xfrm>
            <a:off x="3131841" y="1254514"/>
            <a:ext cx="2955506" cy="4323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13\Desktop\сканы\Взаимодействие с педагогами\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11" t="2097" r="5475" b="3745"/>
          <a:stretch/>
        </p:blipFill>
        <p:spPr bwMode="auto">
          <a:xfrm>
            <a:off x="6187135" y="1277290"/>
            <a:ext cx="2923191" cy="4323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05800" cy="576064"/>
          </a:xfrm>
        </p:spPr>
        <p:txBody>
          <a:bodyPr>
            <a:noAutofit/>
          </a:bodyPr>
          <a:lstStyle/>
          <a:p>
            <a:pPr algn="ctr"/>
            <a:r>
              <a:rPr lang="ru-RU" altLang="ru-RU" sz="4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Взаимодействие с обучающимися</a:t>
            </a:r>
            <a:endParaRPr lang="ru-RU" sz="4000" dirty="0">
              <a:solidFill>
                <a:srgbClr val="990033"/>
              </a:solidFill>
            </a:endParaRPr>
          </a:p>
        </p:txBody>
      </p:sp>
      <p:pic>
        <p:nvPicPr>
          <p:cNvPr id="11266" name="Picture 2" descr="C:\Users\13\Desktop\сканы\взаимодействие с обучающимися\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64" t="2120" r="4816" b="3357"/>
          <a:stretch/>
        </p:blipFill>
        <p:spPr bwMode="auto">
          <a:xfrm>
            <a:off x="107504" y="1653916"/>
            <a:ext cx="2885847" cy="41696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13\Desktop\сканы\взаимодействие с обучающимися\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69" t="2873" r="5171" b="4178"/>
          <a:stretch/>
        </p:blipFill>
        <p:spPr bwMode="auto">
          <a:xfrm>
            <a:off x="3059832" y="1626996"/>
            <a:ext cx="2825566" cy="41947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13\Desktop\сканы\взаимодействие с обучающимися\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85" t="3861" r="4425" b="5393"/>
          <a:stretch/>
        </p:blipFill>
        <p:spPr bwMode="auto">
          <a:xfrm>
            <a:off x="5990745" y="1653916"/>
            <a:ext cx="2949018" cy="41947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305800" cy="1071570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Результаты участия в инновационной </a:t>
            </a:r>
            <a:br>
              <a:rPr lang="ru-RU" altLang="ru-RU" sz="32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( экспериментальной деятельности)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84783"/>
            <a:ext cx="3676207" cy="49138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735" y="2191981"/>
            <a:ext cx="4999153" cy="349940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305800" cy="1071570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Результаты участия в инновационной </a:t>
            </a:r>
            <a:br>
              <a:rPr lang="ru-RU" altLang="ru-RU" sz="32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( экспериментальной деятельности)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l="3846" t="22805" r="73718" b="21323"/>
          <a:stretch/>
        </p:blipFill>
        <p:spPr bwMode="auto">
          <a:xfrm>
            <a:off x="4716016" y="1428736"/>
            <a:ext cx="3600400" cy="49825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2290" name="Picture 2" descr="C:\Users\13\Desktop\сканы\приказ по инновация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428736"/>
            <a:ext cx="3629058" cy="49825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25108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1428736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внеурочной деятельности: олимпиады, конкурсы, конференции, выставки, турниры, соревнования.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 l="34313" t="9687" r="32015" b="4843"/>
          <a:stretch>
            <a:fillRect/>
          </a:stretch>
        </p:blipFill>
        <p:spPr bwMode="auto">
          <a:xfrm>
            <a:off x="4860032" y="1700807"/>
            <a:ext cx="3312368" cy="474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C:\Users\13\Desktop\сканы\пд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3456384" cy="47454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1428736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внеурочной деятельности: олимпиады, конкурсы, конференции, выставки, турниры, соревнования.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/>
          <a:srcRect l="35436" t="6838" r="32656" b="11681"/>
          <a:stretch>
            <a:fillRect/>
          </a:stretch>
        </p:blipFill>
        <p:spPr bwMode="auto">
          <a:xfrm>
            <a:off x="4860032" y="1785925"/>
            <a:ext cx="3588664" cy="464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C:\Users\13\Desktop\сканы\костю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85926"/>
            <a:ext cx="3384376" cy="46466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1428736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внеурочной деятельности: олимпиады, конкурсы, конференции, выставки, турниры, соревнования.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 l="34313" t="6268" r="32977" b="11681"/>
          <a:stretch>
            <a:fillRect/>
          </a:stretch>
        </p:blipFill>
        <p:spPr bwMode="auto">
          <a:xfrm>
            <a:off x="4788024" y="1609641"/>
            <a:ext cx="3600400" cy="4844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C:\Users\13\Desktop\сканы\изб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09641"/>
            <a:ext cx="3528392" cy="4844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62329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305800" cy="720080"/>
          </a:xfrm>
        </p:spPr>
        <p:txBody>
          <a:bodyPr>
            <a:normAutofit/>
          </a:bodyPr>
          <a:lstStyle/>
          <a:p>
            <a:pPr algn="ctr"/>
            <a:r>
              <a:rPr lang="ru-RU" altLang="ru-RU" sz="4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4000" dirty="0">
              <a:solidFill>
                <a:srgbClr val="990033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 l="35797" t="13416" r="36005" b="9712"/>
          <a:stretch>
            <a:fillRect/>
          </a:stretch>
        </p:blipFill>
        <p:spPr bwMode="auto">
          <a:xfrm>
            <a:off x="5929322" y="1500174"/>
            <a:ext cx="307183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/>
          <a:srcRect l="35283" t="11111" r="33146" b="6037"/>
          <a:stretch>
            <a:fillRect/>
          </a:stretch>
        </p:blipFill>
        <p:spPr bwMode="auto">
          <a:xfrm>
            <a:off x="2928926" y="1571612"/>
            <a:ext cx="2857520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/>
          <a:srcRect l="34451" t="9404" r="32387" b="7110"/>
          <a:stretch>
            <a:fillRect/>
          </a:stretch>
        </p:blipFill>
        <p:spPr bwMode="auto">
          <a:xfrm>
            <a:off x="0" y="1571612"/>
            <a:ext cx="2786018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332656"/>
            <a:ext cx="7772400" cy="648072"/>
          </a:xfrm>
        </p:spPr>
        <p:txBody>
          <a:bodyPr/>
          <a:lstStyle/>
          <a:p>
            <a:pPr algn="ctr"/>
            <a:r>
              <a:rPr lang="ru-RU" sz="4000" dirty="0">
                <a:ln>
                  <a:noFill/>
                </a:ln>
                <a:solidFill>
                  <a:srgbClr val="990033"/>
                </a:solidFill>
                <a:effectLst/>
                <a:latin typeface="Times New Roman" pitchFamily="18" charset="0"/>
                <a:cs typeface="Times New Roman" pitchFamily="18" charset="0"/>
              </a:rPr>
              <a:t>Представление </a:t>
            </a:r>
            <a:r>
              <a:rPr lang="ru-RU" sz="4000" dirty="0" smtClean="0">
                <a:ln>
                  <a:noFill/>
                </a:ln>
                <a:solidFill>
                  <a:srgbClr val="990033"/>
                </a:solidFill>
                <a:effectLst/>
                <a:latin typeface="Times New Roman" pitchFamily="18" charset="0"/>
                <a:cs typeface="Times New Roman" pitchFamily="18" charset="0"/>
              </a:rPr>
              <a:t>к аттестации </a:t>
            </a:r>
            <a:endParaRPr lang="ru-RU" dirty="0"/>
          </a:p>
        </p:txBody>
      </p:sp>
      <p:pic>
        <p:nvPicPr>
          <p:cNvPr id="1026" name="Picture 2" descr="C:\Users\13\Desktop\сканы\Представление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3885387" cy="53344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3\Desktop\сканы\Представление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045" y="1196752"/>
            <a:ext cx="3885387" cy="53344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9928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305800" cy="720080"/>
          </a:xfrm>
        </p:spPr>
        <p:txBody>
          <a:bodyPr>
            <a:normAutofit/>
          </a:bodyPr>
          <a:lstStyle/>
          <a:p>
            <a:pPr algn="ctr"/>
            <a:r>
              <a:rPr lang="ru-RU" altLang="ru-RU" sz="4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4000" dirty="0">
              <a:solidFill>
                <a:srgbClr val="990033"/>
              </a:solidFill>
            </a:endParaRPr>
          </a:p>
        </p:txBody>
      </p:sp>
      <p:pic>
        <p:nvPicPr>
          <p:cNvPr id="2050" name="Picture 2" descr="D:\Педагог - психолог\Сертификаты\Свидетельство о публикации на портале МАА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000108"/>
            <a:ext cx="3741166" cy="5286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864096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пособий, методических рекомендаций</a:t>
            </a:r>
            <a:endParaRPr lang="ru-RU" sz="3200" dirty="0">
              <a:solidFill>
                <a:srgbClr val="990033"/>
              </a:solidFill>
            </a:endParaRPr>
          </a:p>
        </p:txBody>
      </p:sp>
      <p:pic>
        <p:nvPicPr>
          <p:cNvPr id="1026" name="Picture 2" descr="F:\Аттестация\РЕЦЕНЗ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357298"/>
            <a:ext cx="3642298" cy="5000660"/>
          </a:xfrm>
          <a:prstGeom prst="rect">
            <a:avLst/>
          </a:prstGeom>
          <a:noFill/>
        </p:spPr>
      </p:pic>
      <p:pic>
        <p:nvPicPr>
          <p:cNvPr id="3" name="Picture 2" descr="C:\Users\user\Desktop\Песочная фантазия.jpg"/>
          <p:cNvPicPr>
            <a:picLocks noChangeAspect="1" noChangeArrowheads="1"/>
          </p:cNvPicPr>
          <p:nvPr/>
        </p:nvPicPr>
        <p:blipFill>
          <a:blip r:embed="rId3" cstate="print"/>
          <a:srcRect l="7845" t="2857" r="3894" b="2857"/>
          <a:stretch>
            <a:fillRect/>
          </a:stretch>
        </p:blipFill>
        <p:spPr bwMode="auto">
          <a:xfrm>
            <a:off x="642911" y="1362060"/>
            <a:ext cx="3500462" cy="51340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14290"/>
            <a:ext cx="8784976" cy="1500198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10.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2800" dirty="0">
              <a:solidFill>
                <a:srgbClr val="990033"/>
              </a:solidFill>
            </a:endParaRPr>
          </a:p>
        </p:txBody>
      </p:sp>
      <p:pic>
        <p:nvPicPr>
          <p:cNvPr id="16386" name="Picture 2" descr="C:\Users\13\Desktop\сканы\справка о выступлении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53" t="1903" r="3216"/>
          <a:stretch/>
        </p:blipFill>
        <p:spPr bwMode="auto">
          <a:xfrm>
            <a:off x="857224" y="1928802"/>
            <a:ext cx="3286148" cy="47728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13\Desktop\сканы\выступление на пед. совете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92" r="2890" b="2481"/>
          <a:stretch/>
        </p:blipFill>
        <p:spPr bwMode="auto">
          <a:xfrm>
            <a:off x="5072066" y="1928802"/>
            <a:ext cx="3299071" cy="47333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14290"/>
            <a:ext cx="8784976" cy="1500198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2800" dirty="0">
              <a:solidFill>
                <a:srgbClr val="990033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 l="5131" t="18519" r="65526" b="7692"/>
          <a:stretch>
            <a:fillRect/>
          </a:stretch>
        </p:blipFill>
        <p:spPr bwMode="auto">
          <a:xfrm>
            <a:off x="500034" y="2000240"/>
            <a:ext cx="2571768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/>
          <a:srcRect l="22287" t="19943" r="21593" b="9117"/>
          <a:stretch>
            <a:fillRect/>
          </a:stretch>
        </p:blipFill>
        <p:spPr bwMode="auto">
          <a:xfrm>
            <a:off x="3500430" y="2071678"/>
            <a:ext cx="507209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907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alt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2800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 l="34153" t="9687" r="32336" b="5698"/>
          <a:stretch>
            <a:fillRect/>
          </a:stretch>
        </p:blipFill>
        <p:spPr bwMode="auto">
          <a:xfrm>
            <a:off x="928662" y="2000240"/>
            <a:ext cx="3352456" cy="4441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3846" t="21664" r="73558" b="20753"/>
          <a:stretch/>
        </p:blipFill>
        <p:spPr bwMode="auto">
          <a:xfrm>
            <a:off x="4857752" y="2000240"/>
            <a:ext cx="3312368" cy="44291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864096"/>
          </a:xfrm>
        </p:spPr>
        <p:txBody>
          <a:bodyPr>
            <a:noAutofit/>
          </a:bodyPr>
          <a:lstStyle/>
          <a:p>
            <a:pPr algn="ctr"/>
            <a:r>
              <a:rPr lang="ru-RU" altLang="ru-RU" sz="3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Проведение мастер классов, открытых занятий, мероприятий (очно)</a:t>
            </a:r>
            <a:endParaRPr lang="ru-RU" sz="3000" dirty="0">
              <a:solidFill>
                <a:srgbClr val="990033"/>
              </a:solidFill>
            </a:endParaRPr>
          </a:p>
        </p:txBody>
      </p:sp>
      <p:pic>
        <p:nvPicPr>
          <p:cNvPr id="1026" name="Picture 2" descr="C:\Users\user\Desktop\Image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417833"/>
            <a:ext cx="3600400" cy="4943195"/>
          </a:xfrm>
          <a:prstGeom prst="rect">
            <a:avLst/>
          </a:prstGeom>
          <a:noFill/>
        </p:spPr>
      </p:pic>
      <p:pic>
        <p:nvPicPr>
          <p:cNvPr id="17410" name="Picture 2" descr="C:\Users\13\Desktop\сканы\открытые занятия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36" r="2751"/>
          <a:stretch/>
        </p:blipFill>
        <p:spPr bwMode="auto">
          <a:xfrm>
            <a:off x="755576" y="1464484"/>
            <a:ext cx="3310123" cy="48965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864096"/>
          </a:xfrm>
        </p:spPr>
        <p:txBody>
          <a:bodyPr>
            <a:noAutofit/>
          </a:bodyPr>
          <a:lstStyle/>
          <a:p>
            <a:pPr algn="ctr"/>
            <a:r>
              <a:rPr lang="ru-RU" altLang="ru-RU" sz="3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Проведение мастер классов, открытых занятий, мероприятий (очно)</a:t>
            </a:r>
            <a:endParaRPr lang="ru-RU" sz="3000" dirty="0">
              <a:solidFill>
                <a:srgbClr val="990033"/>
              </a:solidFill>
            </a:endParaRPr>
          </a:p>
        </p:txBody>
      </p:sp>
      <p:pic>
        <p:nvPicPr>
          <p:cNvPr id="17411" name="Picture 3" descr="C:\Users\13\Desktop\сканы\открытое для студенто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11" t="2656" r="4345" b="5139"/>
          <a:stretch/>
        </p:blipFill>
        <p:spPr bwMode="auto">
          <a:xfrm>
            <a:off x="467544" y="1290797"/>
            <a:ext cx="3600400" cy="50787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13\Desktop\сканы\м к  Уроки чистоты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83" t="1141" r="2754"/>
          <a:stretch/>
        </p:blipFill>
        <p:spPr bwMode="auto">
          <a:xfrm>
            <a:off x="4932040" y="1292295"/>
            <a:ext cx="3522315" cy="50772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7992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86409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Экспертная деятельность.</a:t>
            </a:r>
            <a:endParaRPr lang="ru-RU" sz="40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Аттестация\сс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500174"/>
            <a:ext cx="3467834" cy="4761133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3"/>
          <a:srcRect l="31908" t="9972" r="29610" b="4843"/>
          <a:stretch>
            <a:fillRect/>
          </a:stretch>
        </p:blipFill>
        <p:spPr bwMode="auto">
          <a:xfrm>
            <a:off x="785786" y="1500174"/>
            <a:ext cx="3643338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14290"/>
            <a:ext cx="8784976" cy="128588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Общественно- педагогическая активность педагога: участие в работе педагогически сообществ, комиссиях, в жюри конкурсов</a:t>
            </a:r>
            <a:endParaRPr lang="ru-RU" sz="28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3108" y="2571744"/>
            <a:ext cx="450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Не имею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конкурсах.</a:t>
            </a:r>
            <a:endParaRPr lang="ru-RU" sz="3200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 l="34313" t="10256" r="32336" b="7122"/>
          <a:stretch>
            <a:fillRect/>
          </a:stretch>
        </p:blipFill>
        <p:spPr bwMode="auto">
          <a:xfrm>
            <a:off x="142844" y="1428736"/>
            <a:ext cx="292895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 l="34313" t="10256" r="32496" b="5983"/>
          <a:stretch>
            <a:fillRect/>
          </a:stretch>
        </p:blipFill>
        <p:spPr bwMode="auto">
          <a:xfrm>
            <a:off x="3143240" y="2285992"/>
            <a:ext cx="285752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/>
          <a:srcRect l="34153" t="9687" r="32656" b="4843"/>
          <a:stretch>
            <a:fillRect/>
          </a:stretch>
        </p:blipFill>
        <p:spPr bwMode="auto">
          <a:xfrm>
            <a:off x="6072198" y="1500174"/>
            <a:ext cx="2928958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-171399"/>
            <a:ext cx="8305800" cy="100811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</a:t>
            </a:r>
            <a:endParaRPr lang="ru-RU" sz="3600" dirty="0">
              <a:solidFill>
                <a:srgbClr val="990033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719452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F7C1A3"/>
              </a:buClr>
              <a:buSzPct val="95000"/>
            </a:pPr>
            <a:r>
              <a:rPr lang="en-US" dirty="0">
                <a:solidFill>
                  <a:prstClr val="black"/>
                </a:solidFill>
              </a:rPr>
              <a:t>https://upload2.schoolrm.ru/</a:t>
            </a:r>
            <a:r>
              <a:rPr lang="en-US" dirty="0" err="1">
                <a:solidFill>
                  <a:prstClr val="black"/>
                </a:solidFill>
              </a:rPr>
              <a:t>iblock</a:t>
            </a:r>
            <a:r>
              <a:rPr lang="en-US" dirty="0">
                <a:solidFill>
                  <a:prstClr val="black"/>
                </a:solidFill>
              </a:rPr>
              <a:t>/d1e/d1e1c579607bd1b1e132434788818fbe/</a:t>
            </a:r>
            <a:r>
              <a:rPr lang="en-US" dirty="0" err="1">
                <a:solidFill>
                  <a:prstClr val="black"/>
                </a:solidFill>
              </a:rPr>
              <a:t>Predstavlenie-pedagogicheskogo-opyta</a:t>
            </a:r>
            <a:r>
              <a:rPr lang="en-US" dirty="0">
                <a:solidFill>
                  <a:prstClr val="black"/>
                </a:solidFill>
              </a:rPr>
              <a:t>..pdf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l="5304" t="11403" r="1069" b="4788"/>
          <a:stretch>
            <a:fillRect/>
          </a:stretch>
        </p:blipFill>
        <p:spPr bwMode="auto">
          <a:xfrm>
            <a:off x="545268" y="2398241"/>
            <a:ext cx="7776864" cy="4185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9552" y="836711"/>
            <a:ext cx="777686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«Песочная терапия как способ коррекции тревожности и страхов у детей дошкольного возраста»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конкурсах.</a:t>
            </a:r>
            <a:endParaRPr lang="ru-RU" sz="3200" dirty="0"/>
          </a:p>
        </p:txBody>
      </p:sp>
      <p:pic>
        <p:nvPicPr>
          <p:cNvPr id="7" name="Рисунок 6"/>
          <p:cNvPicPr/>
          <p:nvPr/>
        </p:nvPicPr>
        <p:blipFill>
          <a:blip r:embed="rId2"/>
          <a:srcRect l="34194" t="9633" r="32387" b="5275"/>
          <a:stretch>
            <a:fillRect/>
          </a:stretch>
        </p:blipFill>
        <p:spPr bwMode="auto">
          <a:xfrm>
            <a:off x="214282" y="1500174"/>
            <a:ext cx="271464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/>
          <a:srcRect l="33936" t="9862" r="32258" b="5505"/>
          <a:stretch>
            <a:fillRect/>
          </a:stretch>
        </p:blipFill>
        <p:spPr bwMode="auto">
          <a:xfrm>
            <a:off x="3214678" y="2214554"/>
            <a:ext cx="2714644" cy="3729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/>
          <a:srcRect l="34065" t="9633" r="32645" b="5275"/>
          <a:stretch>
            <a:fillRect/>
          </a:stretch>
        </p:blipFill>
        <p:spPr bwMode="auto">
          <a:xfrm>
            <a:off x="6215074" y="1500175"/>
            <a:ext cx="2643206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9772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8926" y="1500174"/>
            <a:ext cx="328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 являюсь наставником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59658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Награды и поощрения</a:t>
            </a:r>
            <a:endParaRPr lang="ru-RU" sz="3600" dirty="0">
              <a:solidFill>
                <a:srgbClr val="990033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142984"/>
            <a:ext cx="3533522" cy="4978430"/>
          </a:xfrm>
          <a:prstGeom prst="rect">
            <a:avLst/>
          </a:prstGeom>
        </p:spPr>
      </p:pic>
      <p:pic>
        <p:nvPicPr>
          <p:cNvPr id="1026" name="Picture 2" descr="D:\Педагог - психолог\Сертификаты\Благодарность за распространение  пед. опытв МАА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142984"/>
            <a:ext cx="3747683" cy="50560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05800" cy="1080120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Качество реализации коррекционно-развивающих и развивающих программ</a:t>
            </a:r>
            <a:endParaRPr lang="ru-RU" sz="3200" dirty="0">
              <a:solidFill>
                <a:srgbClr val="990033"/>
              </a:solidFill>
            </a:endParaRPr>
          </a:p>
        </p:txBody>
      </p:sp>
      <p:pic>
        <p:nvPicPr>
          <p:cNvPr id="2050" name="Picture 2" descr="C:\Users\13\Desktop\сканы\качество реализации К-Р программ\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83" r="4136"/>
          <a:stretch/>
        </p:blipFill>
        <p:spPr bwMode="auto">
          <a:xfrm>
            <a:off x="142844" y="1571612"/>
            <a:ext cx="2892860" cy="43511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3\Desktop\сканы\качество реализации К-Р программ\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13" t="1462" r="4168" b="2108"/>
          <a:stretch/>
        </p:blipFill>
        <p:spPr bwMode="auto">
          <a:xfrm>
            <a:off x="3143240" y="1571612"/>
            <a:ext cx="2980103" cy="43253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3\Desktop\сканы\качество реализации К-Р программ\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79" t="438" r="3666"/>
          <a:stretch/>
        </p:blipFill>
        <p:spPr bwMode="auto">
          <a:xfrm>
            <a:off x="6263680" y="1571612"/>
            <a:ext cx="2880320" cy="43192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0325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62966" cy="1428760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Качество организации деятельности в соответствии с направлениями : психодиагностика,  психокоррекция, реабилитация, психопрофилактика, психоконсультирование и психопросвещение)</a:t>
            </a:r>
            <a:endParaRPr lang="ru-RU" sz="2400" dirty="0"/>
          </a:p>
        </p:txBody>
      </p:sp>
      <p:pic>
        <p:nvPicPr>
          <p:cNvPr id="3074" name="Picture 2" descr="C:\Users\13\Desktop\сканы\организация деятельности по направлениям\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12" t="3471" r="4633" b="3365"/>
          <a:stretch/>
        </p:blipFill>
        <p:spPr bwMode="auto">
          <a:xfrm>
            <a:off x="107504" y="1930640"/>
            <a:ext cx="2861176" cy="40148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3\Desktop\сканы\организация деятельности по направлениям\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37" t="2956" r="4159" b="3852"/>
          <a:stretch/>
        </p:blipFill>
        <p:spPr bwMode="auto">
          <a:xfrm>
            <a:off x="3059832" y="1930638"/>
            <a:ext cx="2821043" cy="40148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3\Desktop\сканы\организация деятельности по направлениям\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44" t="3071" r="3996" b="5190"/>
          <a:stretch/>
        </p:blipFill>
        <p:spPr bwMode="auto">
          <a:xfrm>
            <a:off x="6012160" y="1930640"/>
            <a:ext cx="2921658" cy="40148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62966" cy="1428760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Качество организации деятельности в соответствии с направлениями : психодиагностика,  психокоррекция, реабилитация, психопрофилактика, психоконсультирование и психопросвещение)</a:t>
            </a:r>
            <a:endParaRPr lang="ru-RU" sz="2400" dirty="0"/>
          </a:p>
        </p:txBody>
      </p:sp>
      <p:pic>
        <p:nvPicPr>
          <p:cNvPr id="4098" name="Picture 2" descr="C:\Users\13\Desktop\сканы\организация деятельности по направлениям\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75" t="5315" r="4897" b="3388"/>
          <a:stretch/>
        </p:blipFill>
        <p:spPr bwMode="auto">
          <a:xfrm>
            <a:off x="23795" y="1878197"/>
            <a:ext cx="2827779" cy="3950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3\Desktop\сканы\организация деятельности по направлениям\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98" t="3881" r="4460" b="7875"/>
          <a:stretch/>
        </p:blipFill>
        <p:spPr bwMode="auto">
          <a:xfrm>
            <a:off x="3018889" y="1860708"/>
            <a:ext cx="2885789" cy="39576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13\Desktop\сканы\организация деятельности по направлениям\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04" t="4566" r="5399" b="3785"/>
          <a:stretch/>
        </p:blipFill>
        <p:spPr bwMode="auto">
          <a:xfrm>
            <a:off x="6156176" y="1857689"/>
            <a:ext cx="2743428" cy="39319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5902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62966" cy="1428760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Качество организации деятельности в соответствии с направлениями : психодиагностика,  психокоррекция, реабилитация, психопрофилактика, психоконсультирование и психопросвещение)</a:t>
            </a:r>
            <a:endParaRPr lang="ru-RU" sz="2400" dirty="0"/>
          </a:p>
        </p:txBody>
      </p:sp>
      <p:pic>
        <p:nvPicPr>
          <p:cNvPr id="5122" name="Picture 2" descr="C:\Users\13\Desktop\сканы\организация деятельности по направлениям\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09" t="3648" r="4434" b="6536"/>
          <a:stretch/>
        </p:blipFill>
        <p:spPr bwMode="auto">
          <a:xfrm>
            <a:off x="0" y="1747073"/>
            <a:ext cx="3061275" cy="41824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3\Desktop\сканы\организация деятельности по направлениям\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699" t="4347" r="2634" b="3856"/>
          <a:stretch/>
        </p:blipFill>
        <p:spPr bwMode="auto">
          <a:xfrm>
            <a:off x="3143240" y="1785926"/>
            <a:ext cx="2858772" cy="4157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13\Desktop\сканы\организация деятельности по направлениям\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66" t="5776" r="5287" b="5156"/>
          <a:stretch/>
        </p:blipFill>
        <p:spPr bwMode="auto">
          <a:xfrm>
            <a:off x="6072199" y="1765223"/>
            <a:ext cx="2972252" cy="41187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3553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62966" cy="1428760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Качество организации деятельности в соответствии с направлениями : психодиагностика,  психокоррекция, реабилитация, психопрофилактика, психоконсультирование и психопросвещение)</a:t>
            </a:r>
            <a:endParaRPr lang="ru-RU" sz="2400" dirty="0"/>
          </a:p>
        </p:txBody>
      </p:sp>
      <p:pic>
        <p:nvPicPr>
          <p:cNvPr id="6146" name="Picture 2" descr="C:\Users\13\Desktop\сканы\организация деятельности по направлениям\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00" t="3190" r="3972" b="5571"/>
          <a:stretch/>
        </p:blipFill>
        <p:spPr bwMode="auto">
          <a:xfrm>
            <a:off x="142844" y="1785926"/>
            <a:ext cx="2986097" cy="42015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13\Desktop\сканы\организация деятельности по направлениям\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149" t="5024" r="6079" b="3016"/>
          <a:stretch/>
        </p:blipFill>
        <p:spPr bwMode="auto">
          <a:xfrm>
            <a:off x="3214678" y="1785926"/>
            <a:ext cx="2786082" cy="41990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13\Desktop\сканы\организация деятельности по направлениям\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389" t="4531" r="5983" b="7080"/>
          <a:stretch/>
        </p:blipFill>
        <p:spPr bwMode="auto">
          <a:xfrm>
            <a:off x="6072198" y="1785926"/>
            <a:ext cx="2859065" cy="41990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8225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62966" cy="1428760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Качество организации деятельности в соответствии с направлениями : психодиагностика,  психокоррекция, реабилитация, психопрофилактика, психоконсультирование и психопросвещение)</a:t>
            </a:r>
            <a:endParaRPr lang="ru-RU" sz="2400" dirty="0"/>
          </a:p>
        </p:txBody>
      </p:sp>
      <p:pic>
        <p:nvPicPr>
          <p:cNvPr id="7170" name="Picture 2" descr="C:\Users\13\Desktop\сканы\организация деятельности по направлениям\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33" t="5058" r="2659" b="6472"/>
          <a:stretch/>
        </p:blipFill>
        <p:spPr bwMode="auto">
          <a:xfrm>
            <a:off x="806273" y="1857364"/>
            <a:ext cx="3194223" cy="46517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13\Desktop\сканы\организация деятельности по направлениям\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67" t="4227" r="2593" b="3190"/>
          <a:stretch/>
        </p:blipFill>
        <p:spPr bwMode="auto">
          <a:xfrm>
            <a:off x="4644008" y="1879976"/>
            <a:ext cx="3214140" cy="47264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1233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6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F8D1D3"/>
      </a:accent2>
      <a:accent3>
        <a:srgbClr val="F7C1A3"/>
      </a:accent3>
      <a:accent4>
        <a:srgbClr val="39639D"/>
      </a:accent4>
      <a:accent5>
        <a:srgbClr val="474B78"/>
      </a:accent5>
      <a:accent6>
        <a:srgbClr val="7D3C4A"/>
      </a:accent6>
      <a:hlink>
        <a:srgbClr val="2A4A75"/>
      </a:hlink>
      <a:folHlink>
        <a:srgbClr val="44B9E8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1919</TotalTime>
  <Words>487</Words>
  <Application>Microsoft Office PowerPoint</Application>
  <PresentationFormat>Экран (4:3)</PresentationFormat>
  <Paragraphs>52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Поток</vt:lpstr>
      <vt:lpstr>Министерство образования РМ</vt:lpstr>
      <vt:lpstr>Представление к аттестации </vt:lpstr>
      <vt:lpstr>Представление педагогического опыта</vt:lpstr>
      <vt:lpstr> Качество реализации коррекционно-развивающих и развивающих программ</vt:lpstr>
      <vt:lpstr>Качество организации деятельности в соответствии с направлениями : психодиагностика,  психокоррекция, реабилитация, психопрофилактика, психоконсультирование и психопросвещение)</vt:lpstr>
      <vt:lpstr>Качество организации деятельности в соответствии с направлениями : психодиагностика,  психокоррекция, реабилитация, психопрофилактика, психоконсультирование и психопросвещение)</vt:lpstr>
      <vt:lpstr>Качество организации деятельности в соответствии с направлениями : психодиагностика,  психокоррекция, реабилитация, психопрофилактика, психоконсультирование и психопросвещение)</vt:lpstr>
      <vt:lpstr>Качество организации деятельности в соответствии с направлениями : психодиагностика,  психокоррекция, реабилитация, психопрофилактика, психоконсультирование и психопросвещение)</vt:lpstr>
      <vt:lpstr>Качество организации деятельности в соответствии с направлениями : психодиагностика,  психокоррекция, реабилитация, психопрофилактика, психоконсультирование и психопросвещение)</vt:lpstr>
      <vt:lpstr>Взаимодействие с родителями</vt:lpstr>
      <vt:lpstr>Взаимодействие с родителями</vt:lpstr>
      <vt:lpstr>Взаимодействие с педагогами</vt:lpstr>
      <vt:lpstr>Взаимодействие с обучающимися</vt:lpstr>
      <vt:lpstr>Результаты участия в инновационной  ( экспериментальной деятельности)</vt:lpstr>
      <vt:lpstr>Результаты участия в инновационной  ( экспериментальной деятельности)</vt:lpstr>
      <vt:lpstr>Позитивные результаты внеурочной деятельности: олимпиады, конкурсы, конференции, выставки, турниры, соревнования.</vt:lpstr>
      <vt:lpstr>Позитивные результаты внеурочной деятельности: олимпиады, конкурсы, конференции, выставки, турниры, соревнования.</vt:lpstr>
      <vt:lpstr>Позитивные результаты внеурочной деятельности: олимпиады, конкурсы, конференции, выставки, турниры, соревнования.</vt:lpstr>
      <vt:lpstr>Наличие публикаций</vt:lpstr>
      <vt:lpstr>Наличие публикаций</vt:lpstr>
      <vt:lpstr>Наличие авторских программ, методических пособий, методических рекомендаций</vt:lpstr>
      <vt:lpstr>10.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Проведение мастер классов, открытых занятий, мероприятий (очно)</vt:lpstr>
      <vt:lpstr>Проведение мастер классов, открытых занятий, мероприятий (очно)</vt:lpstr>
      <vt:lpstr>Экспертная деятельность.</vt:lpstr>
      <vt:lpstr>Общественно- педагогическая активность педагога: участие в работе педагогически сообществ, комиссиях, в жюри конкурсов</vt:lpstr>
      <vt:lpstr>Участие педагога в профессиональных конкурсах.</vt:lpstr>
      <vt:lpstr>Участие педагога в профессиональных конкурсах.</vt:lpstr>
      <vt:lpstr>Наставничество</vt:lpstr>
      <vt:lpstr>Награды и поощрения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Лида</dc:creator>
  <cp:lastModifiedBy>user</cp:lastModifiedBy>
  <cp:revision>170</cp:revision>
  <dcterms:created xsi:type="dcterms:W3CDTF">2021-01-31T20:39:46Z</dcterms:created>
  <dcterms:modified xsi:type="dcterms:W3CDTF">2022-02-10T09:26:21Z</dcterms:modified>
</cp:coreProperties>
</file>