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9" r:id="rId3"/>
    <p:sldId id="260" r:id="rId4"/>
    <p:sldId id="261" r:id="rId5"/>
    <p:sldId id="257" r:id="rId6"/>
    <p:sldId id="277" r:id="rId7"/>
    <p:sldId id="258" r:id="rId8"/>
    <p:sldId id="297" r:id="rId9"/>
    <p:sldId id="300" r:id="rId10"/>
    <p:sldId id="299" r:id="rId11"/>
    <p:sldId id="298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70" r:id="rId20"/>
    <p:sldId id="271" r:id="rId21"/>
    <p:sldId id="269" r:id="rId22"/>
    <p:sldId id="273" r:id="rId23"/>
    <p:sldId id="272" r:id="rId24"/>
    <p:sldId id="274" r:id="rId25"/>
    <p:sldId id="275" r:id="rId26"/>
    <p:sldId id="278" r:id="rId27"/>
    <p:sldId id="279" r:id="rId28"/>
    <p:sldId id="282" r:id="rId29"/>
    <p:sldId id="280" r:id="rId30"/>
    <p:sldId id="301" r:id="rId31"/>
    <p:sldId id="281" r:id="rId32"/>
    <p:sldId id="283" r:id="rId33"/>
    <p:sldId id="285" r:id="rId34"/>
    <p:sldId id="284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84" autoAdjust="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13.10.2021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13.10.2021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13.10.2021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13.10.2021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upload2.schoolrm.ru/iblock/b70/b704ae5f532cb6bab328b450fe0bcde3/Rannyaya-proforientatsiya-detey-posredstvom-issledovatelskoy-deyatelnosti_.docx" TargetMode="Externa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solcham.schoolrm.ru/life/video/43521/561084/" TargetMode="Externa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476672"/>
            <a:ext cx="5543475" cy="2232248"/>
          </a:xfrm>
        </p:spPr>
        <p:txBody>
          <a:bodyPr/>
          <a:lstStyle/>
          <a:p>
            <a:pPr marL="0" indent="0" algn="ctr">
              <a:buNone/>
            </a:pPr>
            <a:r>
              <a:rPr lang="ru-RU" altLang="ru-RU" sz="2000" i="1" kern="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cs typeface="Lucida Sans Unicode"/>
              </a:rPr>
              <a:t>Министерство образования </a:t>
            </a:r>
            <a:r>
              <a:rPr lang="ru-RU" altLang="ru-RU" sz="2000" i="1" kern="0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cs typeface="Lucida Sans Unicode"/>
              </a:rPr>
              <a:t>РМ</a:t>
            </a:r>
            <a:r>
              <a:rPr lang="ru-RU" altLang="ru-RU" sz="2000" i="1" kern="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cs typeface="Lucida Sans Unicode"/>
              </a:rPr>
              <a:t/>
            </a:r>
            <a:br>
              <a:rPr lang="ru-RU" altLang="ru-RU" sz="2000" i="1" kern="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cs typeface="Lucida Sans Unicode"/>
              </a:rPr>
            </a:br>
            <a:r>
              <a:rPr lang="ru-RU" altLang="ru-RU" sz="2800" i="1" kern="0" dirty="0" smtClean="0">
                <a:solidFill>
                  <a:srgbClr val="CC0000"/>
                </a:solidFill>
                <a:effectLst/>
                <a:latin typeface="Arial"/>
                <a:cs typeface="Lucida Sans Unicode"/>
              </a:rPr>
              <a:t>Портфолио</a:t>
            </a:r>
            <a:r>
              <a:rPr lang="ru-RU" altLang="ru-RU" sz="2800" i="1" kern="0" dirty="0" smtClean="0">
                <a:solidFill>
                  <a:srgbClr val="000099"/>
                </a:solidFill>
                <a:effectLst/>
                <a:latin typeface="Arial"/>
                <a:cs typeface="Lucida Sans Unicode"/>
              </a:rPr>
              <a:t> </a:t>
            </a:r>
            <a:r>
              <a:rPr lang="en-US" altLang="ru-RU" sz="2400" i="1" kern="0" dirty="0">
                <a:solidFill>
                  <a:srgbClr val="000099"/>
                </a:solidFill>
                <a:effectLst/>
                <a:latin typeface="Arial"/>
                <a:cs typeface="Lucida Sans Unicode"/>
              </a:rPr>
              <a:t/>
            </a:r>
            <a:br>
              <a:rPr lang="en-US" altLang="ru-RU" sz="2400" i="1" kern="0" dirty="0">
                <a:solidFill>
                  <a:srgbClr val="000099"/>
                </a:solidFill>
                <a:effectLst/>
                <a:latin typeface="Arial"/>
                <a:cs typeface="Lucida Sans Unicode"/>
              </a:rPr>
            </a:br>
            <a:r>
              <a:rPr lang="ru-RU" altLang="ru-RU" sz="2400" i="1" kern="0" dirty="0" err="1">
                <a:solidFill>
                  <a:srgbClr val="C00000"/>
                </a:solidFill>
                <a:effectLst/>
                <a:latin typeface="Arial"/>
                <a:cs typeface="Lucida Sans Unicode"/>
              </a:rPr>
              <a:t>Митякиной</a:t>
            </a:r>
            <a:r>
              <a:rPr lang="ru-RU" altLang="ru-RU" sz="2400" i="1" kern="0" dirty="0">
                <a:solidFill>
                  <a:srgbClr val="C00000"/>
                </a:solidFill>
                <a:effectLst/>
                <a:latin typeface="Arial"/>
                <a:cs typeface="Lucida Sans Unicode"/>
              </a:rPr>
              <a:t> Натальи </a:t>
            </a:r>
            <a:r>
              <a:rPr lang="ru-RU" altLang="ru-RU" sz="2400" i="1" kern="0" dirty="0" smtClean="0">
                <a:solidFill>
                  <a:srgbClr val="C00000"/>
                </a:solidFill>
                <a:effectLst/>
                <a:latin typeface="Arial"/>
                <a:cs typeface="Lucida Sans Unicode"/>
              </a:rPr>
              <a:t>Васильевны</a:t>
            </a:r>
            <a:r>
              <a:rPr lang="ru-RU" altLang="ru-RU" sz="2000" i="1" kern="0" dirty="0">
                <a:solidFill>
                  <a:srgbClr val="000099"/>
                </a:solidFill>
                <a:effectLst/>
                <a:latin typeface="Arial"/>
                <a:cs typeface="Lucida Sans Unicode"/>
              </a:rPr>
              <a:t/>
            </a:r>
            <a:br>
              <a:rPr lang="ru-RU" altLang="ru-RU" sz="2000" i="1" kern="0" dirty="0">
                <a:solidFill>
                  <a:srgbClr val="000099"/>
                </a:solidFill>
                <a:effectLst/>
                <a:latin typeface="Arial"/>
                <a:cs typeface="Lucida Sans Unicode"/>
              </a:rPr>
            </a:br>
            <a:r>
              <a:rPr lang="ru-RU" altLang="ru-RU" sz="1800" i="1" kern="0" dirty="0">
                <a:solidFill>
                  <a:srgbClr val="000099"/>
                </a:solidFill>
                <a:effectLst/>
                <a:latin typeface="Arial"/>
                <a:cs typeface="Lucida Sans Unicode"/>
              </a:rPr>
              <a:t>воспитателя МБДОУ «Детский сад «Планета детства</a:t>
            </a:r>
            <a:r>
              <a:rPr lang="ru-RU" altLang="ru-RU" sz="1800" i="1" kern="0" dirty="0" smtClean="0">
                <a:solidFill>
                  <a:srgbClr val="000099"/>
                </a:solidFill>
                <a:effectLst/>
                <a:latin typeface="Arial"/>
                <a:cs typeface="Lucida Sans Unicode"/>
              </a:rPr>
              <a:t>», комбинированного </a:t>
            </a:r>
            <a:r>
              <a:rPr lang="ru-RU" altLang="ru-RU" sz="1800" i="1" kern="0" dirty="0">
                <a:solidFill>
                  <a:srgbClr val="000099"/>
                </a:solidFill>
                <a:effectLst/>
                <a:latin typeface="Arial"/>
                <a:cs typeface="Lucida Sans Unicode"/>
              </a:rPr>
              <a:t>вида  </a:t>
            </a:r>
            <a:br>
              <a:rPr lang="ru-RU" altLang="ru-RU" sz="1800" i="1" kern="0" dirty="0">
                <a:solidFill>
                  <a:srgbClr val="000099"/>
                </a:solidFill>
                <a:effectLst/>
                <a:latin typeface="Arial"/>
                <a:cs typeface="Lucida Sans Unicode"/>
              </a:rPr>
            </a:br>
            <a:r>
              <a:rPr lang="ru-RU" altLang="ru-RU" sz="1800" i="1" kern="0" dirty="0" err="1">
                <a:solidFill>
                  <a:srgbClr val="000099"/>
                </a:solidFill>
                <a:effectLst/>
                <a:latin typeface="Arial"/>
                <a:cs typeface="Lucida Sans Unicode"/>
              </a:rPr>
              <a:t>Чамзинского</a:t>
            </a:r>
            <a:r>
              <a:rPr lang="ru-RU" altLang="ru-RU" sz="1800" i="1" kern="0" dirty="0">
                <a:solidFill>
                  <a:srgbClr val="000099"/>
                </a:solidFill>
                <a:effectLst/>
                <a:latin typeface="Arial"/>
                <a:cs typeface="Lucida Sans Unicode"/>
              </a:rPr>
              <a:t> муниципального района РМ</a:t>
            </a:r>
            <a:r>
              <a:rPr lang="ru-RU" altLang="ru-RU" sz="2000" i="1" kern="0" dirty="0">
                <a:solidFill>
                  <a:srgbClr val="000099"/>
                </a:solidFill>
                <a:effectLst/>
                <a:latin typeface="Arial"/>
                <a:cs typeface="Lucida Sans Unicode"/>
              </a:rPr>
              <a:t/>
            </a:r>
            <a:br>
              <a:rPr lang="ru-RU" altLang="ru-RU" sz="2000" i="1" kern="0" dirty="0">
                <a:solidFill>
                  <a:srgbClr val="000099"/>
                </a:solidFill>
                <a:effectLst/>
                <a:latin typeface="Arial"/>
                <a:cs typeface="Lucida Sans Unicode"/>
              </a:rPr>
            </a:b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3573016"/>
            <a:ext cx="8352928" cy="2952328"/>
          </a:xfrm>
        </p:spPr>
        <p:txBody>
          <a:bodyPr>
            <a:normAutofit/>
          </a:bodyPr>
          <a:lstStyle/>
          <a:p>
            <a:pPr marL="0" lvl="0" indent="0" algn="just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None/>
              <a:defRPr/>
            </a:pPr>
            <a:r>
              <a:rPr lang="ru-RU" altLang="ru-RU" sz="1800" b="1" kern="0" dirty="0" smtClean="0">
                <a:solidFill>
                  <a:srgbClr val="2E10E0"/>
                </a:solidFill>
                <a:latin typeface="Times New Roman" pitchFamily="18" charset="0"/>
                <a:cs typeface="Lucida Sans Unicode"/>
              </a:rPr>
              <a:t>Дата рождения: </a:t>
            </a:r>
            <a:r>
              <a:rPr lang="ru-RU" altLang="ru-RU" sz="1800" kern="0" dirty="0" smtClean="0">
                <a:solidFill>
                  <a:srgbClr val="002060"/>
                </a:solidFill>
                <a:latin typeface="Times New Roman" pitchFamily="18" charset="0"/>
                <a:cs typeface="Lucida Sans Unicode"/>
              </a:rPr>
              <a:t>06.04.1986г</a:t>
            </a:r>
            <a:r>
              <a:rPr lang="ru-RU" altLang="ru-RU" sz="1800" kern="0" dirty="0">
                <a:solidFill>
                  <a:srgbClr val="002060"/>
                </a:solidFill>
                <a:latin typeface="Times New Roman" pitchFamily="18" charset="0"/>
                <a:cs typeface="Lucida Sans Unicode"/>
              </a:rPr>
              <a:t>.</a:t>
            </a:r>
          </a:p>
          <a:p>
            <a:pPr marL="0" lvl="0" indent="0" algn="just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None/>
              <a:defRPr/>
            </a:pPr>
            <a:r>
              <a:rPr lang="ru-RU" altLang="ru-RU" sz="1800" b="1" kern="0" dirty="0" smtClean="0">
                <a:solidFill>
                  <a:srgbClr val="2E10E0"/>
                </a:solidFill>
                <a:latin typeface="Times New Roman" pitchFamily="18" charset="0"/>
                <a:cs typeface="Lucida Sans Unicode"/>
              </a:rPr>
              <a:t>Профессиональное </a:t>
            </a:r>
            <a:r>
              <a:rPr lang="ru-RU" altLang="ru-RU" sz="1800" b="1" kern="0" dirty="0">
                <a:solidFill>
                  <a:srgbClr val="2E10E0"/>
                </a:solidFill>
                <a:latin typeface="Times New Roman" pitchFamily="18" charset="0"/>
                <a:cs typeface="Lucida Sans Unicode"/>
              </a:rPr>
              <a:t>образование:</a:t>
            </a:r>
            <a:r>
              <a:rPr lang="ru-RU" altLang="ru-RU" sz="1800" kern="0" dirty="0">
                <a:solidFill>
                  <a:srgbClr val="2E10E0"/>
                </a:solidFill>
                <a:latin typeface="Times New Roman" pitchFamily="18" charset="0"/>
                <a:cs typeface="Lucida Sans Unicode"/>
              </a:rPr>
              <a:t> </a:t>
            </a:r>
            <a:r>
              <a:rPr lang="ru-RU" altLang="ru-RU" sz="1800" kern="0" dirty="0">
                <a:solidFill>
                  <a:srgbClr val="002060"/>
                </a:solidFill>
                <a:latin typeface="Times New Roman" pitchFamily="18" charset="0"/>
                <a:cs typeface="Lucida Sans Unicode"/>
              </a:rPr>
              <a:t>высшее, педагог - психолог и учитель – </a:t>
            </a:r>
            <a:r>
              <a:rPr lang="ru-RU" altLang="ru-RU" sz="1800" kern="0" dirty="0" err="1">
                <a:solidFill>
                  <a:srgbClr val="002060"/>
                </a:solidFill>
                <a:latin typeface="Times New Roman" pitchFamily="18" charset="0"/>
                <a:cs typeface="Lucida Sans Unicode"/>
              </a:rPr>
              <a:t>олигофренопедагог</a:t>
            </a:r>
            <a:r>
              <a:rPr lang="ru-RU" altLang="ru-RU" sz="1800" kern="0" dirty="0">
                <a:solidFill>
                  <a:srgbClr val="002060"/>
                </a:solidFill>
                <a:latin typeface="Times New Roman" pitchFamily="18" charset="0"/>
                <a:cs typeface="Lucida Sans Unicode"/>
              </a:rPr>
              <a:t>, </a:t>
            </a:r>
            <a:r>
              <a:rPr lang="ru-RU" altLang="ru-RU" sz="1800" kern="0" dirty="0" smtClean="0">
                <a:solidFill>
                  <a:srgbClr val="002060"/>
                </a:solidFill>
                <a:latin typeface="Times New Roman" pitchFamily="18" charset="0"/>
                <a:cs typeface="Lucida Sans Unicode"/>
              </a:rPr>
              <a:t>по специальности </a:t>
            </a:r>
            <a:r>
              <a:rPr lang="ru-RU" altLang="ru-RU" sz="1800" kern="0" dirty="0">
                <a:solidFill>
                  <a:srgbClr val="002060"/>
                </a:solidFill>
                <a:latin typeface="Times New Roman" pitchFamily="18" charset="0"/>
                <a:cs typeface="Lucida Sans Unicode"/>
              </a:rPr>
              <a:t>«Педагогика и психология» с дополнительной специальностью «</a:t>
            </a:r>
            <a:r>
              <a:rPr lang="ru-RU" altLang="ru-RU" sz="1800" kern="0" dirty="0" smtClean="0">
                <a:solidFill>
                  <a:srgbClr val="002060"/>
                </a:solidFill>
                <a:latin typeface="Times New Roman" pitchFamily="18" charset="0"/>
                <a:cs typeface="Lucida Sans Unicode"/>
              </a:rPr>
              <a:t>Олигофренопедагогика», МГПИ им. </a:t>
            </a:r>
            <a:r>
              <a:rPr lang="ru-RU" altLang="ru-RU" sz="1800" kern="0" dirty="0" err="1" smtClean="0">
                <a:solidFill>
                  <a:srgbClr val="002060"/>
                </a:solidFill>
                <a:latin typeface="Times New Roman" pitchFamily="18" charset="0"/>
                <a:cs typeface="Lucida Sans Unicode"/>
              </a:rPr>
              <a:t>М.Е.Евсевьева</a:t>
            </a:r>
            <a:r>
              <a:rPr lang="ru-RU" altLang="ru-RU" sz="1800" kern="0" dirty="0" smtClean="0">
                <a:solidFill>
                  <a:srgbClr val="002060"/>
                </a:solidFill>
                <a:latin typeface="Times New Roman" pitchFamily="18" charset="0"/>
                <a:cs typeface="Lucida Sans Unicode"/>
              </a:rPr>
              <a:t>, диплом № ВСГ 4588088 от 30.01.2010г.</a:t>
            </a:r>
          </a:p>
          <a:p>
            <a:pPr marL="0" lvl="0" indent="0" algn="just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None/>
              <a:defRPr/>
            </a:pPr>
            <a:r>
              <a:rPr lang="ru-RU" altLang="ru-RU" sz="1800" b="1" kern="0" dirty="0" smtClean="0">
                <a:solidFill>
                  <a:srgbClr val="2E10E0"/>
                </a:solidFill>
                <a:latin typeface="Times New Roman" pitchFamily="18" charset="0"/>
                <a:cs typeface="Lucida Sans Unicode"/>
              </a:rPr>
              <a:t>Профессиональная </a:t>
            </a:r>
            <a:r>
              <a:rPr lang="ru-RU" altLang="ru-RU" sz="1800" b="1" kern="0" dirty="0">
                <a:solidFill>
                  <a:srgbClr val="2E10E0"/>
                </a:solidFill>
                <a:latin typeface="Times New Roman" pitchFamily="18" charset="0"/>
                <a:cs typeface="Lucida Sans Unicode"/>
              </a:rPr>
              <a:t>переподготовка </a:t>
            </a:r>
            <a:r>
              <a:rPr lang="ru-RU" altLang="ru-RU" sz="1800" kern="0" dirty="0">
                <a:solidFill>
                  <a:srgbClr val="002060"/>
                </a:solidFill>
                <a:latin typeface="Times New Roman" pitchFamily="18" charset="0"/>
                <a:cs typeface="Lucida Sans Unicode"/>
              </a:rPr>
              <a:t>по программе «Дошкольное     образование», МГПИ им.   М.Е. </a:t>
            </a:r>
            <a:r>
              <a:rPr lang="ru-RU" altLang="ru-RU" sz="1800" kern="0" dirty="0" err="1">
                <a:solidFill>
                  <a:srgbClr val="002060"/>
                </a:solidFill>
                <a:latin typeface="Times New Roman" pitchFamily="18" charset="0"/>
                <a:cs typeface="Lucida Sans Unicode"/>
              </a:rPr>
              <a:t>Евсевьева</a:t>
            </a:r>
            <a:r>
              <a:rPr lang="ru-RU" altLang="ru-RU" sz="1800" kern="0" dirty="0">
                <a:solidFill>
                  <a:srgbClr val="002060"/>
                </a:solidFill>
                <a:latin typeface="Times New Roman" pitchFamily="18" charset="0"/>
                <a:cs typeface="Lucida Sans Unicode"/>
              </a:rPr>
              <a:t>, диплом № 132405133937 от </a:t>
            </a:r>
            <a:r>
              <a:rPr lang="ru-RU" altLang="ru-RU" sz="1800" kern="0" dirty="0" smtClean="0">
                <a:solidFill>
                  <a:srgbClr val="002060"/>
                </a:solidFill>
                <a:latin typeface="Times New Roman" pitchFamily="18" charset="0"/>
                <a:cs typeface="Lucida Sans Unicode"/>
              </a:rPr>
              <a:t>29.04.2017г.</a:t>
            </a:r>
          </a:p>
          <a:p>
            <a:pPr marL="0" lvl="0" indent="0" algn="just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None/>
              <a:defRPr/>
            </a:pPr>
            <a:r>
              <a:rPr lang="ru-RU" altLang="ru-RU" sz="1800" b="1" kern="0" dirty="0" smtClean="0">
                <a:solidFill>
                  <a:srgbClr val="2E10E0"/>
                </a:solidFill>
                <a:latin typeface="Times New Roman" pitchFamily="18" charset="0"/>
                <a:cs typeface="Lucida Sans Unicode"/>
              </a:rPr>
              <a:t>Стаж педагогической работы: </a:t>
            </a:r>
            <a:r>
              <a:rPr lang="ru-RU" altLang="ru-RU" sz="1800" kern="0" dirty="0" smtClean="0">
                <a:solidFill>
                  <a:srgbClr val="002060"/>
                </a:solidFill>
                <a:latin typeface="Times New Roman" pitchFamily="18" charset="0"/>
                <a:cs typeface="Lucida Sans Unicode"/>
              </a:rPr>
              <a:t>8 лет</a:t>
            </a:r>
          </a:p>
          <a:p>
            <a:pPr marL="0" lvl="0" indent="0" algn="just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None/>
              <a:defRPr/>
            </a:pPr>
            <a:r>
              <a:rPr lang="ru-RU" altLang="ru-RU" sz="1800" b="1" kern="0" dirty="0" smtClean="0">
                <a:solidFill>
                  <a:srgbClr val="2E10E0"/>
                </a:solidFill>
                <a:latin typeface="Times New Roman" pitchFamily="18" charset="0"/>
                <a:cs typeface="Lucida Sans Unicode"/>
              </a:rPr>
              <a:t>Общий </a:t>
            </a:r>
            <a:r>
              <a:rPr lang="ru-RU" altLang="ru-RU" sz="1800" b="1" kern="0" dirty="0">
                <a:solidFill>
                  <a:srgbClr val="2E10E0"/>
                </a:solidFill>
                <a:latin typeface="Times New Roman" pitchFamily="18" charset="0"/>
                <a:cs typeface="Lucida Sans Unicode"/>
              </a:rPr>
              <a:t>трудовой стаж:  </a:t>
            </a:r>
            <a:r>
              <a:rPr lang="ru-RU" altLang="ru-RU" sz="1800" kern="0" dirty="0">
                <a:solidFill>
                  <a:srgbClr val="002060"/>
                </a:solidFill>
                <a:latin typeface="Times New Roman" pitchFamily="18" charset="0"/>
                <a:cs typeface="Lucida Sans Unicode"/>
              </a:rPr>
              <a:t>8 </a:t>
            </a:r>
            <a:r>
              <a:rPr lang="ru-RU" altLang="ru-RU" sz="1800" kern="0" dirty="0" smtClean="0">
                <a:solidFill>
                  <a:srgbClr val="002060"/>
                </a:solidFill>
                <a:latin typeface="Times New Roman" pitchFamily="18" charset="0"/>
                <a:cs typeface="Lucida Sans Unicode"/>
              </a:rPr>
              <a:t>лет</a:t>
            </a:r>
          </a:p>
          <a:p>
            <a:pPr marL="0" lvl="0" indent="0" algn="just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None/>
              <a:defRPr/>
            </a:pPr>
            <a:r>
              <a:rPr lang="ru-RU" altLang="ru-RU" sz="1800" b="1" kern="0" dirty="0" smtClean="0">
                <a:solidFill>
                  <a:srgbClr val="2E10E0"/>
                </a:solidFill>
                <a:latin typeface="Times New Roman" pitchFamily="18" charset="0"/>
                <a:cs typeface="Lucida Sans Unicode"/>
              </a:rPr>
              <a:t>Квалификационная </a:t>
            </a:r>
            <a:r>
              <a:rPr lang="ru-RU" altLang="ru-RU" sz="1800" b="1" kern="0" dirty="0">
                <a:solidFill>
                  <a:srgbClr val="2E10E0"/>
                </a:solidFill>
                <a:latin typeface="Times New Roman" pitchFamily="18" charset="0"/>
                <a:cs typeface="Lucida Sans Unicode"/>
              </a:rPr>
              <a:t>категория: </a:t>
            </a:r>
            <a:r>
              <a:rPr lang="ru-RU" altLang="ru-RU" sz="1800" kern="0" dirty="0">
                <a:solidFill>
                  <a:srgbClr val="002060"/>
                </a:solidFill>
                <a:latin typeface="Times New Roman" pitchFamily="18" charset="0"/>
                <a:cs typeface="Lucida Sans Unicode"/>
              </a:rPr>
              <a:t>первая, приказ № 234 от 23.03.2017г</a:t>
            </a:r>
            <a:r>
              <a:rPr lang="ru-RU" altLang="ru-RU" sz="1800" kern="0" dirty="0">
                <a:solidFill>
                  <a:srgbClr val="2E10E0"/>
                </a:solidFill>
                <a:latin typeface="Times New Roman" pitchFamily="18" charset="0"/>
                <a:cs typeface="Lucida Sans Unicode"/>
              </a:rPr>
              <a:t>.</a:t>
            </a:r>
          </a:p>
          <a:p>
            <a:pPr algn="just"/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2469" y="260648"/>
            <a:ext cx="2307155" cy="328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7434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16632"/>
            <a:ext cx="4507830" cy="6374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466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0178"/>
            <a:ext cx="4239777" cy="5989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57808"/>
            <a:ext cx="4107297" cy="5807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8867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267744" y="260648"/>
            <a:ext cx="4392488" cy="648072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Наставничество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764704"/>
            <a:ext cx="4354656" cy="5691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4704"/>
            <a:ext cx="4142226" cy="5691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6172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188640"/>
            <a:ext cx="8424936" cy="753264"/>
          </a:xfrm>
        </p:spPr>
        <p:txBody>
          <a:bodyPr>
            <a:normAutofit fontScale="85000" lnSpcReduction="20000"/>
          </a:bodyPr>
          <a:lstStyle/>
          <a:p>
            <a:pPr marL="45720" indent="0" algn="ctr">
              <a:buNone/>
            </a:pP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Наличие публикаций, включая интернет-публикации</a:t>
            </a:r>
            <a:endParaRPr lang="ru-RU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2736"/>
            <a:ext cx="8568952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5003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Наташа\Pictures\MP Navigator EX\2021_10_10\IMG_0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4176464" cy="6120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959" y="260648"/>
            <a:ext cx="4249522" cy="6120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7261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004048" y="980728"/>
            <a:ext cx="3672408" cy="4104456"/>
          </a:xfrm>
        </p:spPr>
        <p:txBody>
          <a:bodyPr/>
          <a:lstStyle/>
          <a:p>
            <a:pPr marL="45720" indent="0">
              <a:buNone/>
            </a:pP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4214018" cy="5954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2425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116632"/>
            <a:ext cx="9144000" cy="1080120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Результаты участия воспитанников в конкурсах, выставках, турнирах, соревнованиях, акциях, фестивалях</a:t>
            </a:r>
            <a:endParaRPr lang="ru-RU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24744"/>
            <a:ext cx="7740352" cy="5473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2484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8256620" cy="5838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4733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45439"/>
            <a:ext cx="4315865" cy="6162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45439"/>
            <a:ext cx="4399627" cy="6221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7536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429000"/>
            <a:ext cx="5111477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36096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2342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4277362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C:\Users\Наташа\Desktop\оПЫТ\Атестация\2021_10_11\IMG_00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84618"/>
            <a:ext cx="4294051" cy="6071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5345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00" y="260648"/>
            <a:ext cx="4240476" cy="5996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60648"/>
            <a:ext cx="4464496" cy="6313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6848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E:\Наташа\Конкурсы и грамоты\2017г\чтецов\IM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00" y="332656"/>
            <a:ext cx="4328929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185" y="302940"/>
            <a:ext cx="4300406" cy="6081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6656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60" y="332656"/>
            <a:ext cx="3915586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767" y="332656"/>
            <a:ext cx="4119269" cy="5825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0804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4322953" cy="6113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60647"/>
            <a:ext cx="4322953" cy="6113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304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E:\Наташа\Конкурсы и грамоты\2019\IMG_0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4147461" cy="586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04664"/>
            <a:ext cx="4104456" cy="5804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9872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4230946" cy="5983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32656"/>
            <a:ext cx="4175520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4115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43608" y="260648"/>
            <a:ext cx="7344816" cy="1113305"/>
          </a:xfrm>
        </p:spPr>
        <p:txBody>
          <a:bodyPr>
            <a:normAutofit fontScale="92500"/>
          </a:bodyPr>
          <a:lstStyle/>
          <a:p>
            <a:pPr marL="45720" indent="0">
              <a:buNone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Выступление на заседаниях методических советов, научно-практических конференциях, педагогических чтениях, семинарах, секциях, форумах, радиопередачах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4032448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C:\Users\Наташа\Desktop\оПЫТ\Атестация\2021_10_09\2!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254123"/>
            <a:ext cx="3873258" cy="523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956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91" y="620688"/>
            <a:ext cx="7392901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1506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Наташа\Desktop\оПЫТ\Атестация\махаева\IMG_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61" y="548680"/>
            <a:ext cx="4176143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Наташа\Desktop\оПЫТ\Атестация\2021_10_11\IMG_00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418" y="548680"/>
            <a:ext cx="4231779" cy="5983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0567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39552" y="188640"/>
            <a:ext cx="7992888" cy="1041296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Проведение открытых занятий, мастер классов, мероприятий</a:t>
            </a:r>
            <a:endParaRPr lang="ru-RU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074" name="Picture 2" descr="C:\Users\Наташа\Desktop\оПЫТ\Атестация\2021_10_11\IMG_00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51" y="1135013"/>
            <a:ext cx="3749347" cy="530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Наташа\Desktop\оПЫТ\Атестация\махаева\IM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35013"/>
            <a:ext cx="3749347" cy="530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6038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916832"/>
            <a:ext cx="4248472" cy="2073027"/>
          </a:xfrm>
        </p:spPr>
        <p:txBody>
          <a:bodyPr>
            <a:normAutofit lnSpcReduction="10000"/>
          </a:bodyPr>
          <a:lstStyle/>
          <a:p>
            <a:pPr marL="45720" indent="0">
              <a:buNone/>
            </a:pPr>
            <a:r>
              <a:rPr lang="en-US" dirty="0">
                <a:hlinkClick r:id="rId2"/>
              </a:rPr>
              <a:t>https://upload2.schoolrm.ru/iblock/b70/b704ae5f532cb6bab328b450fe0bcde3/Rannyaya-proforientatsiya-detey-posredstvom-issledovatelskoy-deyatelnosti_.docx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260648"/>
            <a:ext cx="8640960" cy="1224136"/>
          </a:xfrm>
        </p:spPr>
        <p:txBody>
          <a:bodyPr>
            <a:norm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ea typeface="+mj-ea"/>
                <a:cs typeface="+mj-cs"/>
              </a:rPr>
              <a:t>Представление </a:t>
            </a: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ea typeface="+mj-ea"/>
                <a:cs typeface="+mj-cs"/>
              </a:rPr>
              <a:t>собственного инновационного </a:t>
            </a: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ea typeface="+mj-ea"/>
                <a:cs typeface="+mj-cs"/>
              </a:rPr>
              <a:t>педагогического опыта по </a:t>
            </a: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ea typeface="+mj-ea"/>
                <a:cs typeface="+mj-cs"/>
              </a:rPr>
              <a:t>теме: «Ранняя профориентация детей посредством исследовательской деятельности»</a:t>
            </a:r>
            <a:endParaRPr lang="ru-RU" sz="1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243632"/>
            <a:ext cx="3884029" cy="5492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2220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Наташа\Desktop\оПЫТ\Атестация\2021_10_11\IMG_00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99" y="188640"/>
            <a:ext cx="4532643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510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11560" y="188640"/>
            <a:ext cx="7965504" cy="1152128"/>
          </a:xfrm>
        </p:spPr>
        <p:txBody>
          <a:bodyPr/>
          <a:lstStyle/>
          <a:p>
            <a:pPr marL="45720" indent="0" algn="ctr">
              <a:buNone/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Общественно- педагогическая активность педагога: участие в комиссиях, педагогических сообществах, в жюри конкурсов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20397"/>
            <a:ext cx="7920880" cy="5601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8562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2656"/>
            <a:ext cx="4232536" cy="5985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77" y="356666"/>
            <a:ext cx="4215557" cy="5961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1205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Наташа\Desktop\оПЫТ\Атестация\2021_10_11\IMG_00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480467"/>
            <a:ext cx="4159999" cy="5881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Наташа\Desktop\оПЫТ\Атестация\2021_10_11\IMG_00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92658"/>
            <a:ext cx="4142754" cy="5857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5709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Наташа\Конкурсы и грамоты\экспер.площадка\IMG_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27426"/>
            <a:ext cx="8152373" cy="5765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652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71600" y="116632"/>
            <a:ext cx="7389440" cy="576064"/>
          </a:xfrm>
        </p:spPr>
        <p:txBody>
          <a:bodyPr/>
          <a:lstStyle/>
          <a:p>
            <a:pPr marL="45720" indent="0">
              <a:buNone/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Позитивные результаты работы с воспитанниками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620688"/>
            <a:ext cx="4071029" cy="5756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620688"/>
            <a:ext cx="4020108" cy="568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4644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43608" y="44624"/>
            <a:ext cx="7272808" cy="681256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Качество взаимодействия с родителями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10047"/>
            <a:ext cx="4022757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014" y="825302"/>
            <a:ext cx="4041069" cy="5714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3800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7504" y="116632"/>
            <a:ext cx="8856984" cy="969288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Работа с детьми из социально - неблагополучных семей</a:t>
            </a:r>
            <a:endParaRPr lang="ru-RU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170" name="Picture 2" descr="C:\Users\Наташа\Desktop\оПЫТ\Атестация\2021_10_11\IMG_00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7017" y="692696"/>
            <a:ext cx="4227072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922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116632"/>
            <a:ext cx="8712968" cy="1041296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Участие педагога в профессиональных конкурсах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24744"/>
            <a:ext cx="7546932" cy="5336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5834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Наташа\Конкурсы и грамоты\2018г\Новая папка\Новая папка\IM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96304"/>
            <a:ext cx="4358777" cy="6162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43" y="404663"/>
            <a:ext cx="4318862" cy="6107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3539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323528" y="332656"/>
            <a:ext cx="8640960" cy="1800200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Видео занятия по 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ea typeface="Calibri"/>
              </a:rPr>
              <a:t>профориентации </a:t>
            </a: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ea typeface="Calibri"/>
              </a:rPr>
              <a:t>«Экскурсия на маслозавод «Мечта» 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ea typeface="Calibri"/>
              </a:rPr>
              <a:t>в подготовительной к школе группе.</a:t>
            </a:r>
            <a:endParaRPr lang="ru-RU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4"/>
          </p:nvPr>
        </p:nvSpPr>
        <p:spPr>
          <a:xfrm>
            <a:off x="899592" y="2420888"/>
            <a:ext cx="7488832" cy="1584176"/>
          </a:xfrm>
        </p:spPr>
        <p:txBody>
          <a:bodyPr/>
          <a:lstStyle/>
          <a:p>
            <a:pPr marL="45720" indent="0">
              <a:buNone/>
            </a:pPr>
            <a:r>
              <a:rPr lang="en-US" dirty="0">
                <a:hlinkClick r:id="rId2"/>
              </a:rPr>
              <a:t>https://solcham.schoolrm.ru/life/video/43521/561084/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8571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Наташа\Конкурсы и грамоты\2018г\Новая папка\Новая папка\Митякина Наталья Васильевна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19907"/>
            <a:ext cx="4330650" cy="6124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19907"/>
            <a:ext cx="4358652" cy="6158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016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88640"/>
            <a:ext cx="4583428" cy="648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0731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195736" y="188640"/>
            <a:ext cx="4752528" cy="609248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Награды и поощрения</a:t>
            </a:r>
            <a:endParaRPr lang="ru-RU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08720"/>
            <a:ext cx="7733805" cy="5469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2035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E:\Наташа\Конкурсы и грамоты\Мои\IM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77600"/>
            <a:ext cx="4316940" cy="610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190" y="277601"/>
            <a:ext cx="4316295" cy="6103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8319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E:\Наташа\Конкурсы и грамоты\Мои\Митякина Наталья Васильевна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04664"/>
            <a:ext cx="4046647" cy="5723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3887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E:\Наташа\Конкурсы и грамоты\Мои\Митякина Наталья Васильевн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706"/>
            <a:ext cx="4716016" cy="333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E:\Наташа\Конкурсы и грамоты\Мои\Митякина НВ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312720"/>
            <a:ext cx="5004048" cy="3537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3893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39552" y="116632"/>
            <a:ext cx="8136904" cy="1244302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Участие в инновационной (экспериментальной) деятельности.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97683"/>
            <a:ext cx="3819073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097683"/>
            <a:ext cx="3873586" cy="547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2485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04664"/>
            <a:ext cx="4019674" cy="565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C:\Users\Наташа\Pictures\MP Navigator EX\2021_10_11\IM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34380"/>
            <a:ext cx="4059707" cy="5740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4337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Наташа\Pictures\MP Navigator EX\2021_10_10\IMG_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13" y="764704"/>
            <a:ext cx="7918879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5940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619672" y="188640"/>
            <a:ext cx="5589240" cy="393224"/>
          </a:xfrm>
        </p:spPr>
        <p:txBody>
          <a:bodyPr>
            <a:normAutofit lnSpcReduction="10000"/>
          </a:bodyPr>
          <a:lstStyle/>
          <a:p>
            <a:pPr marL="45720" indent="0">
              <a:buNone/>
            </a:pPr>
            <a:r>
              <a:rPr lang="ru-RU" dirty="0" smtClean="0"/>
              <a:t>На уровне образовательной организации</a:t>
            </a:r>
            <a:endParaRPr lang="ru-RU" dirty="0"/>
          </a:p>
        </p:txBody>
      </p:sp>
      <p:pic>
        <p:nvPicPr>
          <p:cNvPr id="5" name="Picture 2" descr="C:\Users\Наташа\Desktop\оПЫТ\Атестация\2021_10_11\IMG_00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44561"/>
            <a:ext cx="4176464" cy="5905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Наташа\Desktop\оПЫТ\Атестация\2021_10_11\IMG_00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644561"/>
            <a:ext cx="4176465" cy="5905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7985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Наташа\Desktop\оПЫТ\Атестация\2021_10_11\IMG_0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2166"/>
            <a:ext cx="4320480" cy="6108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Наташа\Desktop\оПЫТ\Атестация\2021_10_11\IMG_0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22166"/>
            <a:ext cx="4239667" cy="5994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2468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423</TotalTime>
  <Words>232</Words>
  <Application>Microsoft Office PowerPoint</Application>
  <PresentationFormat>Экран (4:3)</PresentationFormat>
  <Paragraphs>24</Paragraphs>
  <Slides>45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Воздушный поток</vt:lpstr>
      <vt:lpstr>Министерство образования РМ Портфолио  Митякиной Натальи Васильевны воспитателя МБДОУ «Детский сад «Планета детства», комбинированного вида   Чамзинского муниципального района РМ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РМ Портфолио  Митякиной Натальи Васильевны воспитателя МБДОУ «Детский сад «Планета детства», комбинированного вида   Чамзинского муниципального района РМ </dc:title>
  <dc:creator>Наташа</dc:creator>
  <cp:lastModifiedBy>Олеся</cp:lastModifiedBy>
  <cp:revision>45</cp:revision>
  <cp:lastPrinted>2021-10-13T16:17:53Z</cp:lastPrinted>
  <dcterms:created xsi:type="dcterms:W3CDTF">2021-10-09T21:19:28Z</dcterms:created>
  <dcterms:modified xsi:type="dcterms:W3CDTF">2021-10-13T17:32:30Z</dcterms:modified>
</cp:coreProperties>
</file>