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2" r:id="rId13"/>
    <p:sldId id="271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056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75883-7BF0-46F2-93C8-7E126D34CC9A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01C5D-9F78-46EB-98E0-A39F35EDB0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926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01C5D-9F78-46EB-98E0-A39F35EDB0A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F1F7-46E6-4B3A-B601-D5CF4A2B95A3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1309-2750-40C1-9EAE-73BFC137E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F1F7-46E6-4B3A-B601-D5CF4A2B95A3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1309-2750-40C1-9EAE-73BFC137E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F1F7-46E6-4B3A-B601-D5CF4A2B95A3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1309-2750-40C1-9EAE-73BFC137E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F1F7-46E6-4B3A-B601-D5CF4A2B95A3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1309-2750-40C1-9EAE-73BFC137E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F1F7-46E6-4B3A-B601-D5CF4A2B95A3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1309-2750-40C1-9EAE-73BFC137E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F1F7-46E6-4B3A-B601-D5CF4A2B95A3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1309-2750-40C1-9EAE-73BFC137E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F1F7-46E6-4B3A-B601-D5CF4A2B95A3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1309-2750-40C1-9EAE-73BFC137E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F1F7-46E6-4B3A-B601-D5CF4A2B95A3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1309-2750-40C1-9EAE-73BFC137E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F1F7-46E6-4B3A-B601-D5CF4A2B95A3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1309-2750-40C1-9EAE-73BFC137E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F1F7-46E6-4B3A-B601-D5CF4A2B95A3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1309-2750-40C1-9EAE-73BFC137E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F1F7-46E6-4B3A-B601-D5CF4A2B95A3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1309-2750-40C1-9EAE-73BFC137E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BF1F7-46E6-4B3A-B601-D5CF4A2B95A3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B1309-2750-40C1-9EAE-73BFC137E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granja-de-animales-511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357166"/>
            <a:ext cx="5643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3300"/>
                </a:solidFill>
                <a:latin typeface="Arial Black" pitchFamily="34" charset="0"/>
              </a:rPr>
              <a:t>МАДОУ «Центр развития ребенка – детский сад №17»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643050"/>
            <a:ext cx="650084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  </a:t>
            </a:r>
          </a:p>
          <a:p>
            <a:r>
              <a:rPr lang="ru-RU" sz="3200" b="1" i="1" dirty="0" smtClean="0">
                <a:solidFill>
                  <a:srgbClr val="7030A0"/>
                </a:solidFill>
              </a:rPr>
              <a:t> Тема: «Домашние животные»</a:t>
            </a:r>
          </a:p>
          <a:p>
            <a:endParaRPr lang="ru-RU" sz="2800" b="1" dirty="0" smtClean="0">
              <a:solidFill>
                <a:srgbClr val="FFFF00"/>
              </a:solidFill>
            </a:endParaRPr>
          </a:p>
          <a:p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664" y="3992310"/>
            <a:ext cx="5052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Подготовила: </a:t>
            </a:r>
            <a:r>
              <a:rPr lang="ru-RU" sz="2000" dirty="0" err="1" smtClean="0">
                <a:latin typeface="Arial Black" pitchFamily="34" charset="0"/>
              </a:rPr>
              <a:t>Тарчуткина</a:t>
            </a:r>
            <a:r>
              <a:rPr lang="ru-RU" sz="2000" dirty="0" smtClean="0">
                <a:latin typeface="Arial Black" pitchFamily="34" charset="0"/>
              </a:rPr>
              <a:t> Е. Г. 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thumbs.dreamstime.com/z/%D0%BB%D0%B0%D0%BF%D0%BA%D0%B0-%D1%80%D0%B0%D0%BC%D0%BA%D0%B8-%D0%BA%D0%BE%D1%81%D1%82%D0%BE%D1%87%D0%BA%D0%B8-13249477.jpg"/>
          <p:cNvPicPr/>
          <p:nvPr/>
        </p:nvPicPr>
        <p:blipFill>
          <a:blip r:embed="rId2" cstate="print"/>
          <a:srcRect b="8654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85786" y="857232"/>
            <a:ext cx="807246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СВИНЬЯ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грязнули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свинки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спине щетинка.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мордашке пятачок,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Сзади тонкий хвост-крючок.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www.xxlbook.ru/imgh1019940.png"/>
          <p:cNvPicPr/>
          <p:nvPr/>
        </p:nvPicPr>
        <p:blipFill>
          <a:blip r:embed="rId3" cstate="print"/>
          <a:srcRect t="13542" r="5077" b="15625"/>
          <a:stretch>
            <a:fillRect/>
          </a:stretch>
        </p:blipFill>
        <p:spPr bwMode="auto">
          <a:xfrm>
            <a:off x="4714876" y="3714752"/>
            <a:ext cx="3780000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Д/И «Кто как кричит?»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Елена\Desktop\презентация лена\domashnie_zhivotn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285860"/>
            <a:ext cx="8358245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Д/И «Где чей малыш?»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C:\Users\Елена\Desktop\Новая папка (2)\1436155394_didakticheskie-kartinki-gde-chey-detenysh.jpg"/>
          <p:cNvPicPr>
            <a:picLocks noGrp="1"/>
          </p:cNvPicPr>
          <p:nvPr>
            <p:ph idx="1"/>
          </p:nvPr>
        </p:nvPicPr>
        <p:blipFill>
          <a:blip r:embed="rId2" cstate="print"/>
          <a:srcRect t="12305"/>
          <a:stretch>
            <a:fillRect/>
          </a:stretch>
        </p:blipFill>
        <p:spPr bwMode="auto">
          <a:xfrm>
            <a:off x="285720" y="1214422"/>
            <a:ext cx="857256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Д/И «Кто что ест?»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0" name="Содержимое 9" descr="12578176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5429264"/>
            <a:ext cx="1428760" cy="1164750"/>
          </a:xfrm>
        </p:spPr>
      </p:pic>
      <p:pic>
        <p:nvPicPr>
          <p:cNvPr id="11" name="Рисунок 10" descr="dfb9b8c2daa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5572140"/>
            <a:ext cx="2108464" cy="886399"/>
          </a:xfrm>
          <a:prstGeom prst="rect">
            <a:avLst/>
          </a:prstGeom>
        </p:spPr>
      </p:pic>
      <p:pic>
        <p:nvPicPr>
          <p:cNvPr id="12" name="Рисунок 11" descr="https://mypet-online.ru/static/product_images/triol/ec93916--.jpg"/>
          <p:cNvPicPr/>
          <p:nvPr/>
        </p:nvPicPr>
        <p:blipFill>
          <a:blip r:embed="rId4" cstate="print"/>
          <a:srcRect l="11500" t="17167" r="10333" b="34167"/>
          <a:stretch>
            <a:fillRect/>
          </a:stretch>
        </p:blipFill>
        <p:spPr bwMode="auto">
          <a:xfrm>
            <a:off x="714348" y="5357826"/>
            <a:ext cx="1857388" cy="108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Елена\Desktop\Новая папка (2)\kon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571612"/>
            <a:ext cx="2018804" cy="1619249"/>
          </a:xfrm>
          <a:prstGeom prst="rect">
            <a:avLst/>
          </a:prstGeom>
          <a:noFill/>
        </p:spPr>
      </p:pic>
      <p:pic>
        <p:nvPicPr>
          <p:cNvPr id="1027" name="Picture 3" descr="C:\Users\Елена\Desktop\Новая папка (2)\korov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1714488"/>
            <a:ext cx="2005505" cy="1447724"/>
          </a:xfrm>
          <a:prstGeom prst="rect">
            <a:avLst/>
          </a:prstGeom>
          <a:noFill/>
        </p:spPr>
      </p:pic>
      <p:pic>
        <p:nvPicPr>
          <p:cNvPr id="1028" name="Picture 4" descr="C:\Users\Елена\Desktop\Новая папка (2)\sobachk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1643050"/>
            <a:ext cx="2000264" cy="1500198"/>
          </a:xfrm>
          <a:prstGeom prst="rect">
            <a:avLst/>
          </a:prstGeom>
          <a:noFill/>
        </p:spPr>
      </p:pic>
      <p:pic>
        <p:nvPicPr>
          <p:cNvPr id="1030" name="Picture 6" descr="C:\Users\Елена\Desktop\62114807_1280445488_2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1714488"/>
            <a:ext cx="178595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02 -0.02035 L -0.39757 -0.366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9 -0.08233 L 0.10226 -0.302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6 -0.05574 L 0.60382 -0.317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granja-de-animales-5112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1285860"/>
            <a:ext cx="650084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  </a:t>
            </a:r>
          </a:p>
          <a:p>
            <a:r>
              <a:rPr lang="ru-RU" sz="3200" b="1" i="1" dirty="0" smtClean="0">
                <a:solidFill>
                  <a:srgbClr val="7030A0"/>
                </a:solidFill>
              </a:rPr>
              <a:t> </a:t>
            </a:r>
            <a:r>
              <a:rPr lang="ru-RU" sz="4000" b="1" i="1" dirty="0" smtClean="0">
                <a:solidFill>
                  <a:srgbClr val="7030A0"/>
                </a:solidFill>
              </a:rPr>
              <a:t>СПАСИБО ЗА ВНИМАНИЕ!</a:t>
            </a:r>
          </a:p>
          <a:p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</a:t>
            </a:r>
          </a:p>
          <a:p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thumbs.dreamstime.com/z/%D0%BB%D0%B0%D0%BF%D0%BA%D0%B0-%D1%80%D0%B0%D0%BC%D0%BA%D0%B8-%D0%BA%D0%BE%D1%81%D1%82%D0%BE%D1%87%D0%BA%D0%B8-13249477.jpg"/>
          <p:cNvPicPr>
            <a:picLocks noGrp="1"/>
          </p:cNvPicPr>
          <p:nvPr>
            <p:ph idx="1"/>
          </p:nvPr>
        </p:nvPicPr>
        <p:blipFill>
          <a:blip r:embed="rId2" cstate="print"/>
          <a:srcRect b="8654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28662" y="2214554"/>
            <a:ext cx="73581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00FF"/>
                </a:solidFill>
              </a:rPr>
              <a:t>Задача: </a:t>
            </a:r>
            <a:r>
              <a:rPr lang="ru-RU" sz="3200" b="1" dirty="0" smtClean="0">
                <a:solidFill>
                  <a:srgbClr val="7030A0"/>
                </a:solidFill>
              </a:rPr>
              <a:t>Развивать у детей способность понимать эмоциональное состояние животных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ОБИТАТЕЛИ ДЕРЕВНИ</a:t>
            </a:r>
            <a:endParaRPr lang="ru-RU" dirty="0"/>
          </a:p>
        </p:txBody>
      </p:sp>
      <p:pic>
        <p:nvPicPr>
          <p:cNvPr id="8" name="Содержимое 7" descr="19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9703" y="1600200"/>
            <a:ext cx="600459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thumbs.dreamstime.com/z/%D0%BB%D0%B0%D0%BF%D0%BA%D0%B0-%D1%80%D0%B0%D0%BC%D0%BA%D0%B8-%D0%BA%D0%BE%D1%81%D1%82%D0%BE%D1%87%D0%BA%D0%B8-13249477.jpg"/>
          <p:cNvPicPr/>
          <p:nvPr/>
        </p:nvPicPr>
        <p:blipFill>
          <a:blip r:embed="rId2" cstate="print"/>
          <a:srcRect b="8654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71802" y="928670"/>
            <a:ext cx="3286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3300"/>
                </a:solidFill>
              </a:rPr>
              <a:t>СОБАКА</a:t>
            </a:r>
            <a:endParaRPr lang="ru-RU" sz="4000" b="1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44444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285852" y="1928802"/>
            <a:ext cx="664373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Громко лает на дворе,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Отдыхает в конуре,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Сторожит хозяйский дом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виляет мне хвостом.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44444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://mebel-22.ru/photos/domashnie-jivotnye-risovannye-dlya-detey-do-goda-62601-large.jpg"/>
          <p:cNvPicPr/>
          <p:nvPr/>
        </p:nvPicPr>
        <p:blipFill>
          <a:blip r:embed="rId3" cstate="print"/>
          <a:srcRect l="25802" r="50485" b="61678"/>
          <a:stretch>
            <a:fillRect/>
          </a:stretch>
        </p:blipFill>
        <p:spPr bwMode="auto">
          <a:xfrm>
            <a:off x="6143636" y="3786189"/>
            <a:ext cx="2052000" cy="2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thumbs.dreamstime.com/z/%D0%BB%D0%B0%D0%BF%D0%BA%D0%B0-%D1%80%D0%B0%D0%BC%D0%BA%D0%B8-%D0%BA%D0%BE%D1%81%D1%82%D0%BE%D1%87%D0%BA%D0%B8-13249477.jpg"/>
          <p:cNvPicPr/>
          <p:nvPr/>
        </p:nvPicPr>
        <p:blipFill>
          <a:blip r:embed="rId2" cstate="print"/>
          <a:srcRect b="8654"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571480"/>
            <a:ext cx="6215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3300"/>
                </a:solidFill>
              </a:rPr>
              <a:t>КОРОВА</a:t>
            </a:r>
            <a:endParaRPr lang="ru-RU" sz="4000" dirty="0"/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301625" y="228600"/>
            <a:ext cx="85105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500174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Представить невозможно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Поверить нелегко!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Жуёт корова сено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А дарит молоко!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ttp://mebel-22.ru/photos/domashnie-jivotnye-risovannye-dlya-detey-do-goda-62601-large.jpg"/>
          <p:cNvPicPr/>
          <p:nvPr/>
        </p:nvPicPr>
        <p:blipFill>
          <a:blip r:embed="rId3" cstate="print"/>
          <a:srcRect l="75841" t="7030" b="65079"/>
          <a:stretch>
            <a:fillRect/>
          </a:stretch>
        </p:blipFill>
        <p:spPr bwMode="auto">
          <a:xfrm>
            <a:off x="4714876" y="3357562"/>
            <a:ext cx="3312000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thumbs.dreamstime.com/z/%D0%BB%D0%B0%D0%BF%D0%BA%D0%B0-%D1%80%D0%B0%D0%BC%D0%BA%D0%B8-%D0%BA%D0%BE%D1%81%D1%82%D0%BE%D1%87%D0%BA%D0%B8-13249477.jpg"/>
          <p:cNvPicPr/>
          <p:nvPr/>
        </p:nvPicPr>
        <p:blipFill>
          <a:blip r:embed="rId2" cstate="print"/>
          <a:srcRect b="86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633412" y="428604"/>
            <a:ext cx="85105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КОШКА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301625" y="228600"/>
            <a:ext cx="85105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285720" y="2714620"/>
            <a:ext cx="85105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28662" y="1500174"/>
            <a:ext cx="685804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мягкой шубке ходит,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Песенки выводит,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Молоко из плошки пьёт,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Возле норки мышку ждёт.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44444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ttp://mebel-22.ru/photos/domashnie-jivotnye-risovannye-dlya-detey-do-goda-62601-large.jpg"/>
          <p:cNvPicPr/>
          <p:nvPr/>
        </p:nvPicPr>
        <p:blipFill>
          <a:blip r:embed="rId3" cstate="print"/>
          <a:srcRect l="1283" r="76430" b="63946"/>
          <a:stretch>
            <a:fillRect/>
          </a:stretch>
        </p:blipFill>
        <p:spPr bwMode="auto">
          <a:xfrm>
            <a:off x="6072198" y="3000372"/>
            <a:ext cx="250033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thumbs.dreamstime.com/z/%D0%BB%D0%B0%D0%BF%D0%BA%D0%B0-%D1%80%D0%B0%D0%BC%D0%BA%D0%B8-%D0%BA%D0%BE%D1%81%D1%82%D0%BE%D1%87%D0%BA%D0%B8-13249477.jpg"/>
          <p:cNvPicPr/>
          <p:nvPr/>
        </p:nvPicPr>
        <p:blipFill>
          <a:blip r:embed="rId2" cstate="print"/>
          <a:srcRect b="86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357158" y="785794"/>
            <a:ext cx="8510588" cy="1057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ОВЕЧКА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301625" y="1676400"/>
            <a:ext cx="8540750" cy="442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928662" y="1714488"/>
            <a:ext cx="6000792" cy="2062103"/>
          </a:xfrm>
          <a:prstGeom prst="rect">
            <a:avLst/>
          </a:prstGeom>
          <a:solidFill>
            <a:srgbClr val="F7F7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 реки стоит овечка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 неё вся шерсть в колечках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травку ей щипать не лень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лужайке целый день.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://www.xxlbook.ru/imgh938810.png"/>
          <p:cNvPicPr/>
          <p:nvPr/>
        </p:nvPicPr>
        <p:blipFill>
          <a:blip r:embed="rId3" cstate="print"/>
          <a:srcRect l="17798" r="6360"/>
          <a:stretch>
            <a:fillRect/>
          </a:stretch>
        </p:blipFill>
        <p:spPr bwMode="auto">
          <a:xfrm>
            <a:off x="5500694" y="3714752"/>
            <a:ext cx="2736000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thumbs.dreamstime.com/z/%D0%BB%D0%B0%D0%BF%D0%BA%D0%B0-%D1%80%D0%B0%D0%BC%D0%BA%D0%B8-%D0%BA%D0%BE%D1%81%D1%82%D0%BE%D1%87%D0%BA%D0%B8-13249477.jpg"/>
          <p:cNvPicPr/>
          <p:nvPr/>
        </p:nvPicPr>
        <p:blipFill>
          <a:blip r:embed="rId2" cstate="print"/>
          <a:srcRect b="86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28662" y="642918"/>
            <a:ext cx="728667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Лошадь</a:t>
            </a:r>
          </a:p>
          <a:p>
            <a:r>
              <a:rPr lang="ru-RU" sz="3200" dirty="0" smtClean="0">
                <a:solidFill>
                  <a:srgbClr val="0000FF"/>
                </a:solidFill>
                <a:latin typeface="+mj-lt"/>
              </a:rPr>
              <a:t>Могу </a:t>
            </a:r>
            <a:r>
              <a:rPr lang="ru-RU" sz="3200" dirty="0">
                <a:solidFill>
                  <a:srgbClr val="0000FF"/>
                </a:solidFill>
                <a:latin typeface="+mj-lt"/>
              </a:rPr>
              <a:t>работать целый день,</a:t>
            </a:r>
            <a:br>
              <a:rPr lang="ru-RU" sz="3200" dirty="0">
                <a:solidFill>
                  <a:srgbClr val="0000FF"/>
                </a:solidFill>
                <a:latin typeface="+mj-lt"/>
              </a:rPr>
            </a:br>
            <a:r>
              <a:rPr lang="ru-RU" sz="3200" dirty="0">
                <a:solidFill>
                  <a:srgbClr val="0000FF"/>
                </a:solidFill>
                <a:latin typeface="+mj-lt"/>
              </a:rPr>
              <a:t>И делать это мне не лень.</a:t>
            </a:r>
            <a:br>
              <a:rPr lang="ru-RU" sz="3200" dirty="0">
                <a:solidFill>
                  <a:srgbClr val="0000FF"/>
                </a:solidFill>
                <a:latin typeface="+mj-lt"/>
              </a:rPr>
            </a:br>
            <a:r>
              <a:rPr lang="ru-RU" sz="3200" dirty="0">
                <a:solidFill>
                  <a:srgbClr val="0000FF"/>
                </a:solidFill>
                <a:latin typeface="+mj-lt"/>
              </a:rPr>
              <a:t>Могу возить я грузы:</a:t>
            </a:r>
            <a:br>
              <a:rPr lang="ru-RU" sz="3200" dirty="0">
                <a:solidFill>
                  <a:srgbClr val="0000FF"/>
                </a:solidFill>
                <a:latin typeface="+mj-lt"/>
              </a:rPr>
            </a:br>
            <a:r>
              <a:rPr lang="ru-RU" sz="3200" dirty="0">
                <a:solidFill>
                  <a:srgbClr val="0000FF"/>
                </a:solidFill>
                <a:latin typeface="+mj-lt"/>
              </a:rPr>
              <a:t>Яблоки, арбузы,</a:t>
            </a:r>
            <a:br>
              <a:rPr lang="ru-RU" sz="3200" dirty="0">
                <a:solidFill>
                  <a:srgbClr val="0000FF"/>
                </a:solidFill>
                <a:latin typeface="+mj-lt"/>
              </a:rPr>
            </a:br>
            <a:r>
              <a:rPr lang="ru-RU" sz="3200" dirty="0">
                <a:solidFill>
                  <a:srgbClr val="0000FF"/>
                </a:solidFill>
                <a:latin typeface="+mj-lt"/>
              </a:rPr>
              <a:t>Бананы, апельсины,</a:t>
            </a:r>
            <a:br>
              <a:rPr lang="ru-RU" sz="3200" dirty="0">
                <a:solidFill>
                  <a:srgbClr val="0000FF"/>
                </a:solidFill>
                <a:latin typeface="+mj-lt"/>
              </a:rPr>
            </a:br>
            <a:r>
              <a:rPr lang="ru-RU" sz="3200" dirty="0">
                <a:solidFill>
                  <a:srgbClr val="0000FF"/>
                </a:solidFill>
                <a:latin typeface="+mj-lt"/>
              </a:rPr>
              <a:t>Ящики, корзины…</a:t>
            </a:r>
            <a:br>
              <a:rPr lang="ru-RU" sz="3200" dirty="0">
                <a:solidFill>
                  <a:srgbClr val="0000FF"/>
                </a:solidFill>
                <a:latin typeface="+mj-lt"/>
              </a:rPr>
            </a:br>
            <a:r>
              <a:rPr lang="ru-RU" sz="3200" dirty="0">
                <a:solidFill>
                  <a:srgbClr val="0000FF"/>
                </a:solidFill>
                <a:latin typeface="+mj-lt"/>
              </a:rPr>
              <a:t>Могу и в цирке показать</a:t>
            </a:r>
            <a:br>
              <a:rPr lang="ru-RU" sz="3200" dirty="0">
                <a:solidFill>
                  <a:srgbClr val="0000FF"/>
                </a:solidFill>
                <a:latin typeface="+mj-lt"/>
              </a:rPr>
            </a:br>
            <a:r>
              <a:rPr lang="ru-RU" sz="3200" dirty="0">
                <a:solidFill>
                  <a:srgbClr val="0000FF"/>
                </a:solidFill>
                <a:latin typeface="+mj-lt"/>
              </a:rPr>
              <a:t>Своё умение </a:t>
            </a:r>
            <a:r>
              <a:rPr lang="ru-RU" sz="3200" dirty="0" smtClean="0">
                <a:solidFill>
                  <a:srgbClr val="0000FF"/>
                </a:solidFill>
                <a:latin typeface="+mj-lt"/>
              </a:rPr>
              <a:t>скакать.</a:t>
            </a:r>
            <a:endParaRPr lang="ru-RU" sz="3200" dirty="0">
              <a:solidFill>
                <a:srgbClr val="0000FF"/>
              </a:solidFill>
              <a:latin typeface="+mj-lt"/>
            </a:endParaRPr>
          </a:p>
          <a:p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endParaRPr lang="ru-RU" dirty="0">
              <a:latin typeface="+mj-lt"/>
            </a:endParaRPr>
          </a:p>
        </p:txBody>
      </p:sp>
      <p:pic>
        <p:nvPicPr>
          <p:cNvPr id="8" name="Рисунок 7" descr="http://mebel-22.ru/photos/domashnie-jivotnye-risovannye-dlya-detey-do-goda-62601-large.jpg"/>
          <p:cNvPicPr/>
          <p:nvPr/>
        </p:nvPicPr>
        <p:blipFill>
          <a:blip r:embed="rId3" cstate="print"/>
          <a:srcRect l="75681" t="53061" b="17007"/>
          <a:stretch>
            <a:fillRect/>
          </a:stretch>
        </p:blipFill>
        <p:spPr bwMode="auto">
          <a:xfrm>
            <a:off x="5286380" y="3357562"/>
            <a:ext cx="28440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thumbs.dreamstime.com/z/%D0%BB%D0%B0%D0%BF%D0%BA%D0%B0-%D1%80%D0%B0%D0%BC%D0%BA%D0%B8-%D0%BA%D0%BE%D1%81%D1%82%D0%BE%D1%87%D0%BA%D0%B8-13249477.jpg"/>
          <p:cNvPicPr/>
          <p:nvPr/>
        </p:nvPicPr>
        <p:blipFill>
          <a:blip r:embed="rId3" cstate="print"/>
          <a:srcRect b="8654"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928670"/>
            <a:ext cx="728667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КОЗА</a:t>
            </a:r>
          </a:p>
          <a:p>
            <a:endParaRPr lang="ru-RU" dirty="0"/>
          </a:p>
          <a:p>
            <a:r>
              <a:rPr lang="ru-RU" sz="2800" dirty="0" smtClean="0">
                <a:solidFill>
                  <a:srgbClr val="0000FF"/>
                </a:solidFill>
              </a:rPr>
              <a:t>Меж </a:t>
            </a:r>
            <a:r>
              <a:rPr lang="ru-RU" sz="2800" dirty="0">
                <a:solidFill>
                  <a:srgbClr val="0000FF"/>
                </a:solidFill>
              </a:rPr>
              <a:t>кустов </a:t>
            </a:r>
            <a:r>
              <a:rPr lang="ru-RU" sz="2800" dirty="0" smtClean="0">
                <a:solidFill>
                  <a:srgbClr val="0000FF"/>
                </a:solidFill>
              </a:rPr>
              <a:t>блестят глаза </a:t>
            </a:r>
            <a:r>
              <a:rPr lang="ru-RU" sz="2800" dirty="0">
                <a:solidFill>
                  <a:srgbClr val="0000FF"/>
                </a:solidFill>
              </a:rPr>
              <a:t>– </a:t>
            </a:r>
            <a:r>
              <a:rPr lang="ru-RU" sz="2800" dirty="0" smtClean="0">
                <a:solidFill>
                  <a:srgbClr val="0000FF"/>
                </a:solidFill>
              </a:rPr>
              <a:t/>
            </a:r>
            <a:br>
              <a:rPr lang="ru-RU" sz="2800" dirty="0" smtClean="0">
                <a:solidFill>
                  <a:srgbClr val="0000FF"/>
                </a:solidFill>
              </a:rPr>
            </a:br>
            <a:r>
              <a:rPr lang="ru-RU" sz="2800" dirty="0" smtClean="0">
                <a:solidFill>
                  <a:srgbClr val="0000FF"/>
                </a:solidFill>
              </a:rPr>
              <a:t>листья </a:t>
            </a:r>
            <a:r>
              <a:rPr lang="ru-RU" sz="2800" dirty="0">
                <a:solidFill>
                  <a:srgbClr val="0000FF"/>
                </a:solidFill>
              </a:rPr>
              <a:t>кушает коза. </a:t>
            </a:r>
            <a:r>
              <a:rPr lang="ru-RU" sz="2800" dirty="0" smtClean="0">
                <a:solidFill>
                  <a:srgbClr val="0000FF"/>
                </a:solidFill>
              </a:rPr>
              <a:t/>
            </a:r>
            <a:br>
              <a:rPr lang="ru-RU" sz="2800" dirty="0" smtClean="0">
                <a:solidFill>
                  <a:srgbClr val="0000FF"/>
                </a:solidFill>
              </a:rPr>
            </a:br>
            <a:r>
              <a:rPr lang="ru-RU" sz="2800" dirty="0">
                <a:solidFill>
                  <a:srgbClr val="0000FF"/>
                </a:solidFill>
              </a:rPr>
              <a:t>Ветку чисто обгрызёт, </a:t>
            </a:r>
            <a:r>
              <a:rPr lang="ru-RU" sz="2800" dirty="0" smtClean="0">
                <a:solidFill>
                  <a:srgbClr val="0000FF"/>
                </a:solidFill>
              </a:rPr>
              <a:t/>
            </a:r>
            <a:br>
              <a:rPr lang="ru-RU" sz="2800" dirty="0" smtClean="0">
                <a:solidFill>
                  <a:srgbClr val="0000FF"/>
                </a:solidFill>
              </a:rPr>
            </a:br>
            <a:r>
              <a:rPr lang="ru-RU" sz="2800" dirty="0">
                <a:solidFill>
                  <a:srgbClr val="0000FF"/>
                </a:solidFill>
              </a:rPr>
              <a:t>А потом как запоёт! </a:t>
            </a:r>
            <a:r>
              <a:rPr lang="ru-RU" sz="2800" dirty="0" smtClean="0">
                <a:solidFill>
                  <a:srgbClr val="0000FF"/>
                </a:solidFill>
              </a:rPr>
              <a:t/>
            </a:r>
            <a:br>
              <a:rPr lang="ru-RU" sz="2800" dirty="0" smtClean="0">
                <a:solidFill>
                  <a:srgbClr val="0000FF"/>
                </a:solidFill>
              </a:rPr>
            </a:br>
            <a:r>
              <a:rPr lang="ru-RU" sz="2800" dirty="0">
                <a:solidFill>
                  <a:srgbClr val="0000FF"/>
                </a:solidFill>
              </a:rPr>
              <a:t>«</a:t>
            </a:r>
            <a:r>
              <a:rPr lang="ru-RU" sz="2800" dirty="0" err="1">
                <a:solidFill>
                  <a:srgbClr val="0000FF"/>
                </a:solidFill>
              </a:rPr>
              <a:t>Ме</a:t>
            </a:r>
            <a:r>
              <a:rPr lang="ru-RU" sz="2800" dirty="0">
                <a:solidFill>
                  <a:srgbClr val="0000FF"/>
                </a:solidFill>
              </a:rPr>
              <a:t> – </a:t>
            </a:r>
            <a:r>
              <a:rPr lang="ru-RU" sz="2800" dirty="0" err="1">
                <a:solidFill>
                  <a:srgbClr val="0000FF"/>
                </a:solidFill>
              </a:rPr>
              <a:t>ме</a:t>
            </a:r>
            <a:r>
              <a:rPr lang="ru-RU" sz="2800" dirty="0">
                <a:solidFill>
                  <a:srgbClr val="0000FF"/>
                </a:solidFill>
              </a:rPr>
              <a:t> - </a:t>
            </a:r>
            <a:r>
              <a:rPr lang="ru-RU" sz="2800" dirty="0" err="1">
                <a:solidFill>
                  <a:srgbClr val="0000FF"/>
                </a:solidFill>
              </a:rPr>
              <a:t>ме</a:t>
            </a:r>
            <a:r>
              <a:rPr lang="ru-RU" sz="2800" dirty="0">
                <a:solidFill>
                  <a:srgbClr val="0000FF"/>
                </a:solidFill>
              </a:rPr>
              <a:t>, ещё кусток </a:t>
            </a:r>
            <a:r>
              <a:rPr lang="ru-RU" sz="2800" dirty="0" smtClean="0">
                <a:solidFill>
                  <a:srgbClr val="0000FF"/>
                </a:solidFill>
              </a:rPr>
              <a:t/>
            </a:r>
            <a:br>
              <a:rPr lang="ru-RU" sz="2800" dirty="0" smtClean="0">
                <a:solidFill>
                  <a:srgbClr val="0000FF"/>
                </a:solidFill>
              </a:rPr>
            </a:br>
            <a:r>
              <a:rPr lang="ru-RU" sz="2800" dirty="0" err="1">
                <a:solidFill>
                  <a:srgbClr val="0000FF"/>
                </a:solidFill>
              </a:rPr>
              <a:t>Ощипаю</a:t>
            </a:r>
            <a:r>
              <a:rPr lang="ru-RU" sz="2800" dirty="0">
                <a:solidFill>
                  <a:srgbClr val="0000FF"/>
                </a:solidFill>
              </a:rPr>
              <a:t> за часок, </a:t>
            </a:r>
            <a:r>
              <a:rPr lang="ru-RU" sz="2800" dirty="0" smtClean="0">
                <a:solidFill>
                  <a:srgbClr val="0000FF"/>
                </a:solidFill>
              </a:rPr>
              <a:t/>
            </a:r>
            <a:br>
              <a:rPr lang="ru-RU" sz="2800" dirty="0" smtClean="0">
                <a:solidFill>
                  <a:srgbClr val="0000FF"/>
                </a:solidFill>
              </a:rPr>
            </a:br>
            <a:r>
              <a:rPr lang="ru-RU" sz="2800" dirty="0">
                <a:solidFill>
                  <a:srgbClr val="0000FF"/>
                </a:solidFill>
              </a:rPr>
              <a:t>Вкусно как, листва сладка, </a:t>
            </a:r>
            <a:r>
              <a:rPr lang="ru-RU" sz="2800" dirty="0" smtClean="0">
                <a:solidFill>
                  <a:srgbClr val="0000FF"/>
                </a:solidFill>
              </a:rPr>
              <a:t/>
            </a:r>
            <a:br>
              <a:rPr lang="ru-RU" sz="2800" dirty="0" smtClean="0">
                <a:solidFill>
                  <a:srgbClr val="0000FF"/>
                </a:solidFill>
              </a:rPr>
            </a:br>
            <a:r>
              <a:rPr lang="ru-RU" sz="2800" dirty="0">
                <a:solidFill>
                  <a:srgbClr val="0000FF"/>
                </a:solidFill>
              </a:rPr>
              <a:t>А взамен дам молока!»</a:t>
            </a:r>
          </a:p>
        </p:txBody>
      </p:sp>
      <p:pic>
        <p:nvPicPr>
          <p:cNvPr id="7" name="Рисунок 6" descr="https://i.mycdn.me/image?id=839514115790&amp;t=0&amp;plc=WEB&amp;tkn=*MG2Zj0d2fcYTeKBNDf-gR6wvOV8"/>
          <p:cNvPicPr/>
          <p:nvPr/>
        </p:nvPicPr>
        <p:blipFill>
          <a:blip r:embed="rId4" cstate="print"/>
          <a:srcRect l="18212" t="7838" r="15728" b="24703"/>
          <a:stretch>
            <a:fillRect/>
          </a:stretch>
        </p:blipFill>
        <p:spPr bwMode="auto">
          <a:xfrm>
            <a:off x="5143504" y="3643314"/>
            <a:ext cx="2988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</TotalTime>
  <Words>141</Words>
  <Application>Microsoft Office PowerPoint</Application>
  <PresentationFormat>Экран (4:3)</PresentationFormat>
  <Paragraphs>42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 ОБИТАТЕЛИ ДЕРЕВНИ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Д/И «Кто как кричит?»</vt:lpstr>
      <vt:lpstr>Д/И «Где чей малыш?»</vt:lpstr>
      <vt:lpstr>Д/И «Кто что ест?»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aleksei-byakinaleksei-byakin@outlook.com</cp:lastModifiedBy>
  <cp:revision>54</cp:revision>
  <dcterms:created xsi:type="dcterms:W3CDTF">2017-05-09T14:09:16Z</dcterms:created>
  <dcterms:modified xsi:type="dcterms:W3CDTF">2020-04-30T17:20:35Z</dcterms:modified>
</cp:coreProperties>
</file>