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73" r:id="rId8"/>
    <p:sldId id="263" r:id="rId9"/>
    <p:sldId id="274" r:id="rId10"/>
    <p:sldId id="266" r:id="rId11"/>
    <p:sldId id="275" r:id="rId12"/>
    <p:sldId id="269" r:id="rId13"/>
    <p:sldId id="278" r:id="rId14"/>
    <p:sldId id="279" r:id="rId15"/>
    <p:sldId id="280" r:id="rId16"/>
    <p:sldId id="28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4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04" autoAdjust="0"/>
    <p:restoredTop sz="94660"/>
  </p:normalViewPr>
  <p:slideViewPr>
    <p:cSldViewPr>
      <p:cViewPr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88056-2882-4542-8877-CF745F78D3A8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CC1DF-4773-4BDE-907A-35B0B85810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8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CC1DF-4773-4BDE-907A-35B0B85810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0C73C-41F0-4B64-B8CB-DFA19AAE2205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8849-8824-4895-AF72-A389197CD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9459" name="Рисунок 17" descr="http://img1.liveinternet.ru/images/attach/c/7/96/349/96349469_large_7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166"/>
            <a:ext cx="8286808" cy="607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43174" y="114298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04822" y="2967335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11486" y="2967335"/>
            <a:ext cx="380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571481"/>
            <a:ext cx="72866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№3»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857620" y="9286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857224" y="1785926"/>
            <a:ext cx="750099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ВСЁ, КАК СКАЗКЕ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лако 6"/>
          <p:cNvSpPr/>
          <p:nvPr/>
        </p:nvSpPr>
        <p:spPr>
          <a:xfrm rot="21221366">
            <a:off x="387510" y="269169"/>
            <a:ext cx="5158746" cy="4736197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a_MachinaNovaStarD" pitchFamily="82" charset="-52"/>
              </a:rPr>
              <a:t>Вот квадратик, треугольник,</a:t>
            </a:r>
            <a:br>
              <a:rPr lang="ru-RU" sz="1400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dirty="0" smtClean="0">
                <a:solidFill>
                  <a:schemeClr val="tx1"/>
                </a:solidFill>
                <a:latin typeface="a_MachinaNovaStarD" pitchFamily="82" charset="-52"/>
              </a:rPr>
              <a:t>Получился целый </a:t>
            </a: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домик</a:t>
            </a:r>
            <a:r>
              <a:rPr lang="ru-RU" sz="1400" dirty="0" smtClean="0">
                <a:solidFill>
                  <a:schemeClr val="tx1"/>
                </a:solidFill>
                <a:latin typeface="a_MachinaNovaStarD" pitchFamily="82" charset="-52"/>
              </a:rPr>
              <a:t>!</a:t>
            </a:r>
            <a:br>
              <a:rPr lang="ru-RU" sz="1400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dirty="0" smtClean="0">
                <a:solidFill>
                  <a:schemeClr val="tx1"/>
                </a:solidFill>
                <a:latin typeface="a_MachinaNovaStarD" pitchFamily="82" charset="-52"/>
              </a:rPr>
              <a:t>Мы в него кота поселим,</a:t>
            </a:r>
            <a:br>
              <a:rPr lang="ru-RU" sz="1400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Вот ему будет веселье!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Вот цветок на подоконник,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Чайный столик на балконе.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Рядом с </a:t>
            </a:r>
            <a:r>
              <a:rPr lang="ru-RU" sz="1400" b="1" dirty="0" err="1" smtClean="0">
                <a:solidFill>
                  <a:schemeClr val="tx1"/>
                </a:solidFill>
                <a:latin typeface="a_MachinaNovaStarD" pitchFamily="82" charset="-52"/>
              </a:rPr>
              <a:t>домиком-гараж</a:t>
            </a: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,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Будочка и песик наш.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Я  построил  домик,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Маленький  домишко,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Чтоб  жила  в  нем  мышка,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Не  ходила  в  норку.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Но  пришла  улитка,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Утащила  домик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И  живет  в  домишке,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Вместо, вместо  мышки.</a:t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</a:br>
            <a:r>
              <a:rPr lang="ru-RU" sz="1400" b="1" dirty="0" smtClean="0">
                <a:solidFill>
                  <a:schemeClr val="tx1"/>
                </a:solidFill>
                <a:latin typeface="a_MachinaNovaStarD" pitchFamily="82" charset="-52"/>
              </a:rPr>
              <a:t>Н. </a:t>
            </a:r>
            <a:r>
              <a:rPr lang="ru-RU" sz="1400" b="1" dirty="0" err="1" smtClean="0">
                <a:solidFill>
                  <a:schemeClr val="tx1"/>
                </a:solidFill>
                <a:latin typeface="a_MachinaNovaStarD" pitchFamily="82" charset="-52"/>
              </a:rPr>
              <a:t>Родивилина</a:t>
            </a:r>
            <a:endParaRPr lang="ru-RU" sz="1400" b="1" dirty="0" smtClean="0">
              <a:solidFill>
                <a:schemeClr val="tx1"/>
              </a:solidFill>
              <a:latin typeface="a_MachinaNovaStarD" pitchFamily="82" charset="-52"/>
            </a:endParaRPr>
          </a:p>
        </p:txBody>
      </p:sp>
      <p:pic>
        <p:nvPicPr>
          <p:cNvPr id="6146" name="Picture 2" descr="C:\Users\Super\Documents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27534">
            <a:off x="346770" y="5054506"/>
            <a:ext cx="1428760" cy="146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C:\Users\Super\Documents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500043">
            <a:off x="2510466" y="5054505"/>
            <a:ext cx="1428760" cy="146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C:\Users\111\Downloads\IMG_20210127_141912_resized_20210127_092412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31805"/>
            <a:ext cx="3482585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glavbuh\Desktop\снежные постройки\IMG-0bb459ea1917a16f1e2e3e850cc368d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315297"/>
            <a:ext cx="4059943" cy="2283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0777E-7 C 0.00885 -0.00093 0.01788 -0.00047 0.02674 -0.00209 C 0.03385 -0.00324 0.03837 -0.00925 0.04479 -0.0118 C 0.04774 -0.02475 0.04358 -0.01226 0.05069 -0.02012 C 0.05208 -0.02174 0.05243 -0.02429 0.05365 -0.02614 C 0.05486 -0.02776 0.0566 -0.02845 0.05816 -0.02984 C 0.06302 -0.03978 0.06458 -0.04371 0.07153 -0.04996 C 0.07569 -0.06545 0.06962 -0.04626 0.0776 -0.05967 C 0.08333 -0.06915 0.07361 -0.06383 0.08351 -0.06753 C 0.08403 -0.06962 0.08385 -0.07262 0.08507 -0.07378 C 0.08767 -0.07586 0.09392 -0.07771 0.09392 -0.07771 C 0.10104 -0.0865 0.10417 -0.08303 0.11493 -0.08141 C 0.11667 -0.07817 0.11927 -0.07517 0.12083 -0.0717 C 0.12483 -0.06291 0.12448 -0.05088 0.1283 -0.04186 C 0.13316 -0.02984 0.13854 -0.01851 0.14479 -0.00787 C 0.14601 -0.00625 0.14635 -0.0037 0.14774 -0.00209 C 0.16215 0.01503 0.1849 0.0215 0.20295 0.02798 C 0.20521 0.02775 0.21979 0.02798 0.22535 0.02382 C 0.23299 0.01803 0.23924 0.01156 0.24774 0.00809 C 0.25243 0.00138 0.2592 -0.00162 0.26406 -0.00787 C 0.27552 -0.02267 0.28889 -0.03446 0.30139 -0.04788 C 0.30365 -0.04996 0.30521 -0.05366 0.30747 -0.05574 C 0.31024 -0.05875 0.31372 -0.06036 0.31632 -0.06383 C 0.32031 -0.06892 0.32135 -0.07308 0.32674 -0.07563 C 0.33125 -0.08141 0.33646 -0.08696 0.34167 -0.09159 C 0.35017 -0.08812 0.34323 -0.09274 0.34774 -0.08349 C 0.35087 -0.07725 0.35642 -0.07563 0.35972 -0.06962 C 0.36181 -0.06592 0.36441 -0.06245 0.36562 -0.05782 C 0.36615 -0.05574 0.36615 -0.0532 0.36719 -0.05158 C 0.3691 -0.04834 0.37257 -0.04695 0.37465 -0.04371 C 0.37587 -0.04186 0.37639 -0.03978 0.3776 -0.0377 C 0.38038 -0.03354 0.38351 -0.02984 0.38646 -0.02614 C 0.3875 -0.02475 0.38958 -0.02174 0.38958 -0.02174 C 0.3901 -0.02012 0.38993 -0.01758 0.39097 -0.01596 C 0.39288 -0.01342 0.40573 -0.00162 0.40885 -3.60777E-7 C 0.4099 0.00138 0.41076 0.003 0.41198 0.00393 C 0.41476 0.00578 0.42083 0.00809 0.42083 0.00809 C 0.44323 0.00647 0.44479 0.00809 0.45972 0.00208 C 0.46875 -0.01041 0.45937 0.00046 0.46858 -0.00625 C 0.4717 -0.00833 0.4776 -0.01388 0.4776 -0.01388 C 0.48177 -0.02221 0.48854 -0.02891 0.49392 -0.03608 C 0.49497 -0.03747 0.49705 -0.03978 0.49705 -0.03978 C 0.49878 -0.04741 0.50208 -0.05042 0.5059 -0.05574 C 0.50764 -0.06245 0.51198 -0.0717 0.51493 -0.07771 C 0.51892 -0.09482 0.52309 -0.11124 0.52535 -0.12928 C 0.52812 -0.20861 0.52448 -0.28701 0.52083 -0.36587 C 0.5217 -0.43432 0.52292 -0.47826 0.52674 -0.53886 C 0.52604 -0.59159 0.52917 -0.63391 0.5224 -0.68201 C 0.52101 -0.70329 0.5217 -0.73335 0.50885 -0.74954 C 0.50382 -0.74862 0.49792 -0.74977 0.49392 -0.74561 C 0.49253 -0.74422 0.49219 -0.74122 0.49097 -0.7396 C 0.48976 -0.73798 0.48802 -0.73705 0.48646 -0.73567 C 0.48177 -0.72618 0.4776 -0.71578 0.47153 -0.70768 C 0.46944 -0.69959 0.46875 -0.69172 0.46406 -0.68594 C 0.46181 -0.67646 0.46042 -0.66536 0.45521 -0.65796 C 0.45226 -0.64709 0.45208 -0.6464 0.44618 -0.63807 C 0.44236 -0.62234 0.44774 -0.64154 0.44167 -0.62813 C 0.4408 -0.62651 0.44097 -0.62419 0.44028 -0.62234 C 0.43611 -0.61286 0.42431 -0.60407 0.41788 -0.59852 C 0.41337 -0.59459 0.41146 -0.59089 0.4059 -0.58858 C 0.39097 -0.58927 0.37604 -0.58927 0.36111 -0.59043 C 0.34236 -0.59182 0.32257 -0.59991 0.30451 -0.60639 C 0.27708 -0.6161 0.24878 -0.62373 0.22083 -0.63021 C 0.17812 -0.62951 0.13524 -0.62928 0.09253 -0.62813 C 0.07465 -0.62766 0.05955 -0.61518 0.04323 -0.60847 C 0.03889 -0.60222 0.03281 -0.60107 0.02674 -0.59852 C 0.01892 -0.58765 0.0092 -0.57979 0.00139 -0.56869 C -0.00434 -0.5606 -0.00799 -0.55088 -0.01493 -0.54464 C -0.01753 -0.53469 -0.02361 -0.52868 -0.02847 -0.52082 C -0.02969 -0.51897 -0.03003 -0.51619 -0.03142 -0.51481 C -0.03264 -0.51342 -0.03438 -0.51365 -0.03594 -0.51295 C -0.04392 -0.49677 -0.03351 -0.51527 -0.0434 -0.50486 C -0.04896 -0.49908 -0.04566 -0.49654 -0.05382 -0.49307 C -0.06163 -0.47711 -0.05139 -0.49654 -0.06128 -0.48312 C -0.06806 -0.4741 -0.0599 -0.47896 -0.06875 -0.47526 C -0.06979 -0.4741 -0.07049 -0.47202 -0.0717 -0.4711 C -0.07309 -0.46994 -0.075 -0.47063 -0.07622 -0.46925 C -0.0776 -0.46786 -0.07778 -0.46485 -0.07917 -0.46323 C -0.08177 -0.46046 -0.08542 -0.45999 -0.08802 -0.45722 C -0.0941 -0.45074 -0.10035 -0.44265 -0.10608 -0.43548 C -0.10799 -0.42692 -0.11059 -0.42762 -0.11493 -0.42137 C -0.11667 -0.4149 -0.11719 -0.4105 -0.12101 -0.40565 C -0.12517 -0.38738 -0.11892 -0.41258 -0.12535 -0.39362 C -0.13229 -0.37304 -0.12483 -0.38853 -0.13142 -0.37581 C -0.13628 -0.355 -0.14097 -0.33234 -0.14635 -0.31221 C -0.14861 -0.29279 -0.15573 -0.27544 -0.15833 -0.25648 C -0.16007 -0.24399 -0.16059 -0.23127 -0.16267 -0.21878 C -0.16528 -0.20283 -0.16927 -0.18641 -0.17326 -0.17091 C -0.17378 -0.15449 -0.17465 -0.13807 -0.17465 -0.12119 C -0.17465 -0.08141 -0.17448 -0.04649 -0.16128 -0.0118 C -0.15781 -0.00301 -0.15573 0.00717 -0.14931 0.01387 C -0.1434 0.01988 -0.13385 0.02266 -0.12691 0.0259 C -0.11892 0.0252 -0.11094 0.02497 -0.10295 0.02382 C -0.0941 0.02266 -0.0849 0.01688 -0.07622 0.01387 C -0.0467 0.01526 -0.02135 0.01827 0.00747 0.01595 C 0.00885 0.01457 0.01944 0.00763 0.01944 0.00208 " pathEditMode="relative" ptsTypes="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0777E-7 C 0.00885 -0.00093 0.01788 -0.00047 0.02674 -0.00209 C 0.03385 -0.00324 0.03837 -0.00925 0.04479 -0.0118 C 0.04774 -0.02475 0.04358 -0.01226 0.05069 -0.02012 C 0.05208 -0.02174 0.05243 -0.02429 0.05365 -0.02614 C 0.05486 -0.02776 0.0566 -0.02845 0.05816 -0.02984 C 0.06302 -0.03978 0.06458 -0.04371 0.07153 -0.04996 C 0.07569 -0.06545 0.06962 -0.04626 0.0776 -0.05967 C 0.08333 -0.06915 0.07361 -0.06383 0.08351 -0.06753 C 0.08403 -0.06962 0.08385 -0.07262 0.08507 -0.07378 C 0.08767 -0.07586 0.09392 -0.07771 0.09392 -0.07771 C 0.10104 -0.0865 0.10417 -0.08303 0.11493 -0.08141 C 0.11667 -0.07817 0.11927 -0.07517 0.12083 -0.0717 C 0.12483 -0.06291 0.12448 -0.05088 0.1283 -0.04186 C 0.13316 -0.02984 0.13854 -0.01851 0.14479 -0.00787 C 0.14601 -0.00625 0.14635 -0.0037 0.14774 -0.00209 C 0.16215 0.01503 0.1849 0.0215 0.20295 0.02798 C 0.20521 0.02775 0.21979 0.02798 0.22535 0.02382 C 0.23299 0.01803 0.23924 0.01156 0.24774 0.00809 C 0.25243 0.00138 0.2592 -0.00162 0.26406 -0.00787 C 0.27552 -0.02267 0.28889 -0.03446 0.30139 -0.04788 C 0.30365 -0.04996 0.30521 -0.05366 0.30747 -0.05574 C 0.31024 -0.05875 0.31372 -0.06036 0.31632 -0.06383 C 0.32031 -0.06892 0.32135 -0.07308 0.32674 -0.07563 C 0.33125 -0.08141 0.33646 -0.08696 0.34167 -0.09159 C 0.35017 -0.08812 0.34323 -0.09274 0.34774 -0.08349 C 0.35087 -0.07725 0.35642 -0.07563 0.35972 -0.06962 C 0.36181 -0.06592 0.36441 -0.06245 0.36562 -0.05782 C 0.36615 -0.05574 0.36615 -0.0532 0.36719 -0.05158 C 0.3691 -0.04834 0.37257 -0.04695 0.37465 -0.04371 C 0.37587 -0.04186 0.37639 -0.03978 0.3776 -0.0377 C 0.38038 -0.03354 0.38351 -0.02984 0.38646 -0.02614 C 0.3875 -0.02475 0.38958 -0.02174 0.38958 -0.02174 C 0.3901 -0.02012 0.38993 -0.01758 0.39097 -0.01596 C 0.39288 -0.01342 0.40573 -0.00162 0.40885 -3.60777E-7 C 0.4099 0.00138 0.41076 0.003 0.41198 0.00393 C 0.41476 0.00578 0.42083 0.00809 0.42083 0.00809 C 0.44323 0.00647 0.44479 0.00809 0.45972 0.00208 C 0.46875 -0.01041 0.45937 0.00046 0.46858 -0.00625 C 0.4717 -0.00833 0.4776 -0.01388 0.4776 -0.01388 C 0.48177 -0.02221 0.48854 -0.02891 0.49392 -0.03608 C 0.49497 -0.03747 0.49705 -0.03978 0.49705 -0.03978 C 0.49878 -0.04741 0.50208 -0.05042 0.5059 -0.05574 C 0.50764 -0.06245 0.51198 -0.0717 0.51493 -0.07771 C 0.51892 -0.09482 0.52309 -0.11124 0.52535 -0.12928 C 0.52812 -0.20861 0.52448 -0.28701 0.52083 -0.36587 C 0.5217 -0.43432 0.52292 -0.47826 0.52674 -0.53886 C 0.52604 -0.59159 0.52917 -0.63391 0.5224 -0.68201 C 0.52101 -0.70329 0.5217 -0.73335 0.50885 -0.74954 C 0.50382 -0.74862 0.49792 -0.74977 0.49392 -0.74561 C 0.49253 -0.74422 0.49219 -0.74122 0.49097 -0.7396 C 0.48976 -0.73798 0.48802 -0.73705 0.48646 -0.73567 C 0.48177 -0.72618 0.4776 -0.71578 0.47153 -0.70768 C 0.46944 -0.69959 0.46875 -0.69172 0.46406 -0.68594 C 0.46181 -0.67646 0.46042 -0.66536 0.45521 -0.65796 C 0.45226 -0.64709 0.45208 -0.6464 0.44618 -0.63807 C 0.44236 -0.62234 0.44774 -0.64154 0.44167 -0.62813 C 0.4408 -0.62651 0.44097 -0.62419 0.44028 -0.62234 C 0.43611 -0.61286 0.42431 -0.60407 0.41788 -0.59852 C 0.41337 -0.59459 0.41146 -0.59089 0.4059 -0.58858 C 0.39097 -0.58927 0.37604 -0.58927 0.36111 -0.59043 C 0.34236 -0.59182 0.32257 -0.59991 0.30451 -0.60639 C 0.27708 -0.6161 0.24878 -0.62373 0.22083 -0.63021 C 0.17812 -0.62951 0.13524 -0.62928 0.09253 -0.62813 C 0.07465 -0.62766 0.05955 -0.61518 0.04323 -0.60847 C 0.03889 -0.60222 0.03281 -0.60107 0.02674 -0.59852 C 0.01892 -0.58765 0.0092 -0.57979 0.00139 -0.56869 C -0.00434 -0.5606 -0.00799 -0.55088 -0.01493 -0.54464 C -0.01753 -0.53469 -0.02361 -0.52868 -0.02847 -0.52082 C -0.02969 -0.51897 -0.03003 -0.51619 -0.03142 -0.51481 C -0.03264 -0.51342 -0.03438 -0.51365 -0.03594 -0.51295 C -0.04392 -0.49677 -0.03351 -0.51527 -0.0434 -0.50486 C -0.04896 -0.49908 -0.04566 -0.49654 -0.05382 -0.49307 C -0.06163 -0.47711 -0.05139 -0.49654 -0.06128 -0.48312 C -0.06806 -0.4741 -0.0599 -0.47896 -0.06875 -0.47526 C -0.06979 -0.4741 -0.07049 -0.47202 -0.0717 -0.4711 C -0.07309 -0.46994 -0.075 -0.47063 -0.07622 -0.46925 C -0.0776 -0.46786 -0.07778 -0.46485 -0.07917 -0.46323 C -0.08177 -0.46046 -0.08542 -0.45999 -0.08802 -0.45722 C -0.0941 -0.45074 -0.10035 -0.44265 -0.10608 -0.43548 C -0.10799 -0.42692 -0.11059 -0.42762 -0.11493 -0.42137 C -0.11667 -0.4149 -0.11719 -0.4105 -0.12101 -0.40565 C -0.12517 -0.38738 -0.11892 -0.41258 -0.12535 -0.39362 C -0.13229 -0.37304 -0.12483 -0.38853 -0.13142 -0.37581 C -0.13628 -0.355 -0.14097 -0.33234 -0.14635 -0.31221 C -0.14861 -0.29279 -0.15573 -0.27544 -0.15833 -0.25648 C -0.16007 -0.24399 -0.16059 -0.23127 -0.16267 -0.21878 C -0.16528 -0.20283 -0.16927 -0.18641 -0.17326 -0.17091 C -0.17378 -0.15449 -0.17465 -0.13807 -0.17465 -0.12119 C -0.17465 -0.08141 -0.17448 -0.04649 -0.16128 -0.0118 C -0.15781 -0.00301 -0.15573 0.00717 -0.14931 0.01387 C -0.1434 0.01988 -0.13385 0.02266 -0.12691 0.0259 C -0.11892 0.0252 -0.11094 0.02497 -0.10295 0.02382 C -0.0941 0.02266 -0.0849 0.01688 -0.07622 0.01387 C -0.0467 0.01526 -0.02135 0.01827 0.00747 0.01595 C 0.00885 0.01457 0.01944 0.00763 0.01944 0.00208 " pathEditMode="relative" ptsTypes="fffffffffffffffffffffffffffffffffffffffffffffffffffffffffffffffffffffffffffffffffffffffffffffff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00694" y="214290"/>
            <a:ext cx="335758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dobe Devanagari" pitchFamily="18" charset="0"/>
              </a:rPr>
              <a:t>Добрей людей на свете я не знаю,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Чем бабушка и дедушка мои.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Они всегда заботой окружают,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Купают в своей искренней любви.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/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У них всегда находятся конфеты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И даже очень вкусные блины.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Хочу я проводить с ними всё лето,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Как только завершится бег весны.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/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Люблю я слушать мудрые советы,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Для жизни наставленья получать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И бабушке и дедушке при этом</a:t>
            </a:r>
            <a:br>
              <a:rPr lang="ru-RU" dirty="0">
                <a:cs typeface="Adobe Devanagari" pitchFamily="18" charset="0"/>
              </a:rPr>
            </a:br>
            <a:r>
              <a:rPr lang="ru-RU" dirty="0">
                <a:cs typeface="Adobe Devanagari" pitchFamily="18" charset="0"/>
              </a:rPr>
              <a:t>Хочу здоровья много пожелать!</a:t>
            </a:r>
            <a:r>
              <a:rPr lang="ru-RU" sz="2000" dirty="0">
                <a:cs typeface="Adobe Devanagari" pitchFamily="18" charset="0"/>
              </a:rPr>
              <a:t/>
            </a:r>
            <a:br>
              <a:rPr lang="ru-RU" sz="2000" dirty="0">
                <a:cs typeface="Adobe Devanagari" pitchFamily="18" charset="0"/>
              </a:rPr>
            </a:br>
            <a:r>
              <a:rPr lang="ru-RU" sz="2000" dirty="0">
                <a:cs typeface="Adobe Devanagari" pitchFamily="18" charset="0"/>
              </a:rPr>
              <a:t/>
            </a:r>
            <a:br>
              <a:rPr lang="ru-RU" sz="2000" dirty="0">
                <a:cs typeface="Adobe Devanagari" pitchFamily="18" charset="0"/>
              </a:rPr>
            </a:br>
            <a:endParaRPr lang="ru-RU" sz="2000" dirty="0">
              <a:latin typeface="a_MachinaNovaStarD" pitchFamily="82" charset="-52"/>
              <a:cs typeface="Adobe Devanagari" pitchFamily="18" charset="0"/>
            </a:endParaRPr>
          </a:p>
        </p:txBody>
      </p:sp>
      <p:pic>
        <p:nvPicPr>
          <p:cNvPr id="4098" name="Picture 2" descr="C:\Users\glavbuh\Desktop\снежные постройки\IMG-5896c59b30d6b3a79ed93309d3de79a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8" y="1826054"/>
            <a:ext cx="5376596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571604" y="0"/>
            <a:ext cx="6696744" cy="237626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Нам нравится морозная и снежная пора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Super\Documents\Downloads\i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71876"/>
            <a:ext cx="1214446" cy="18097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7327">
            <a:off x="5786446" y="2500306"/>
            <a:ext cx="2970000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78053">
            <a:off x="428596" y="2643182"/>
            <a:ext cx="2970000" cy="396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394720" cy="20742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15968"/>
                </a:solidFill>
                <a:latin typeface="Comic Sans MS" pitchFamily="66" charset="0"/>
              </a:rPr>
              <a:t>СНЕЖНАЯ БОЯРЫНЯ</a:t>
            </a:r>
            <a:br>
              <a:rPr lang="ru-RU" b="1" dirty="0">
                <a:solidFill>
                  <a:srgbClr val="215968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404664"/>
            <a:ext cx="3538736" cy="223224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latin typeface="Comic Sans MS" pitchFamily="66" charset="0"/>
              </a:rPr>
              <a:t>Меня не растили -</a:t>
            </a:r>
          </a:p>
          <a:p>
            <a:pPr algn="ctr"/>
            <a:r>
              <a:rPr lang="ru-RU" dirty="0">
                <a:latin typeface="Comic Sans MS" pitchFamily="66" charset="0"/>
              </a:rPr>
              <a:t>из снега слепили.</a:t>
            </a:r>
          </a:p>
          <a:p>
            <a:pPr algn="ctr"/>
            <a:r>
              <a:rPr lang="ru-RU" dirty="0">
                <a:latin typeface="Comic Sans MS" pitchFamily="66" charset="0"/>
              </a:rPr>
              <a:t>Вместо носа ловко</a:t>
            </a:r>
          </a:p>
          <a:p>
            <a:pPr algn="ctr"/>
            <a:r>
              <a:rPr lang="ru-RU" dirty="0">
                <a:latin typeface="Comic Sans MS" pitchFamily="66" charset="0"/>
              </a:rPr>
              <a:t>вставили морковку.</a:t>
            </a:r>
          </a:p>
          <a:p>
            <a:pPr algn="ctr"/>
            <a:r>
              <a:rPr lang="ru-RU" dirty="0">
                <a:latin typeface="Comic Sans MS" pitchFamily="66" charset="0"/>
              </a:rPr>
              <a:t>Глаза - угольки,</a:t>
            </a:r>
          </a:p>
          <a:p>
            <a:pPr algn="ctr"/>
            <a:r>
              <a:rPr lang="ru-RU" dirty="0">
                <a:latin typeface="Comic Sans MS" pitchFamily="66" charset="0"/>
              </a:rPr>
              <a:t>руки - сучки.</a:t>
            </a:r>
          </a:p>
          <a:p>
            <a:pPr algn="ctr"/>
            <a:r>
              <a:rPr lang="ru-RU" dirty="0">
                <a:latin typeface="Comic Sans MS" pitchFamily="66" charset="0"/>
              </a:rPr>
              <a:t>Холодная, большая,</a:t>
            </a:r>
          </a:p>
          <a:p>
            <a:pPr algn="ctr"/>
            <a:r>
              <a:rPr lang="ru-RU" dirty="0">
                <a:latin typeface="Comic Sans MS" pitchFamily="66" charset="0"/>
              </a:rPr>
              <a:t>кто я такая?</a:t>
            </a: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3105"/>
            <a:ext cx="4041775" cy="3034827"/>
          </a:xfrm>
        </p:spPr>
      </p:pic>
      <p:pic>
        <p:nvPicPr>
          <p:cNvPr id="11" name="Picture 2" descr="C:\Users\Super\Documents\Downloads\249009277 (1)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16632"/>
            <a:ext cx="2571768" cy="2095507"/>
          </a:xfrm>
          <a:prstGeom prst="rect">
            <a:avLst/>
          </a:prstGeom>
          <a:noFill/>
        </p:spPr>
      </p:pic>
      <p:pic>
        <p:nvPicPr>
          <p:cNvPr id="12" name="Picture 2" descr="F:\Ср.группа\IMG_20190131_1315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125" t="4166" r="1562" b="4166"/>
          <a:stretch>
            <a:fillRect/>
          </a:stretch>
        </p:blipFill>
        <p:spPr bwMode="auto">
          <a:xfrm>
            <a:off x="457200" y="2692823"/>
            <a:ext cx="4040188" cy="2915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6562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</a:rPr>
              <a:t>СКАЗОЧНЫЙ УГОЛОК</a:t>
            </a:r>
            <a:endParaRPr lang="ru-RU" dirty="0"/>
          </a:p>
        </p:txBody>
      </p:sp>
      <p:pic>
        <p:nvPicPr>
          <p:cNvPr id="7" name="Picture 2" descr="F:\Ср.группа\IMG-7bde8d61d047e530bbb733b87522e2c5-V (9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5930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omic Sans MS" pitchFamily="66" charset="0"/>
              </a:rPr>
              <a:t>ВЫНОСНОЙ МАТЕРИАЛ</a:t>
            </a:r>
            <a:endParaRPr lang="ru-RU" dirty="0"/>
          </a:p>
        </p:txBody>
      </p:sp>
      <p:pic>
        <p:nvPicPr>
          <p:cNvPr id="4" name="Picture 2" descr="https://www.maam.ru/upload/blogs/detsad-85133-154911505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33" r="12222"/>
          <a:stretch>
            <a:fillRect/>
          </a:stretch>
        </p:blipFill>
        <p:spPr bwMode="auto">
          <a:xfrm>
            <a:off x="251520" y="1844824"/>
            <a:ext cx="4611752" cy="409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xn----7sbm1bdjkic1h.xn--p1ai/default/fast_download/page_images.image_big.aad317e121e9b6ba.746f3250477a6772467a71314432757747583779344967623055494732486d792e4a5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3886722" cy="2915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5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images.wallpaperscraft.ru/image/snegovik_posoh_fonar_3d_grafika_zima_sneg_gory_lka_80709_3415x341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70475" y="2636838"/>
            <a:ext cx="4073525" cy="407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-79653"/>
            <a:ext cx="46805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Зима для детей долгожданная и любимая пора, удивительное время года, когда вся природа одевается в белый , пушистый наряд и у ребят появляется прекрасная возможность кататься на коньках и лыжах, а также мастерить разнообразные постройки из снега.</a:t>
            </a:r>
          </a:p>
          <a:p>
            <a:r>
              <a:rPr lang="ru-RU" dirty="0"/>
              <a:t>Они знают, как только наступает зима, участки детского сада превращаются в сказочную и волшебную страну, которую населяют герои любимых сказок, вылепленные из снега.</a:t>
            </a:r>
          </a:p>
          <a:p>
            <a:r>
              <a:rPr lang="ru-RU" dirty="0"/>
              <a:t>Сколько радости и восторга можно увидеть в детских глазах, когда в снежных фигурах они узнают своих любимых сказочных персонажей.</a:t>
            </a:r>
          </a:p>
          <a:p>
            <a:r>
              <a:rPr lang="ru-RU" dirty="0"/>
              <a:t>Ребята с удовольствием обыгрывают снежные постройки, которые не только вносят разнообразие в детские игры, но и развивают художественный вкус и стимулируют двигательную активность детей.</a:t>
            </a:r>
          </a:p>
          <a:p>
            <a:r>
              <a:rPr lang="ru-RU" dirty="0"/>
              <a:t>Родители с удовольствием принимают активное участие в жизни детского сада и творчески берутся за любое дело.</a:t>
            </a:r>
          </a:p>
        </p:txBody>
      </p:sp>
    </p:spTree>
    <p:extLst>
      <p:ext uri="{BB962C8B-B14F-4D97-AF65-F5344CB8AC3E}">
        <p14:creationId xmlns:p14="http://schemas.microsoft.com/office/powerpoint/2010/main" val="763768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per\Document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428736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428869"/>
            <a:ext cx="5496136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приятных и безопасных прогулок!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7" name="Picture 3" descr="C:\Users\Super\Documents\Downloads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928934"/>
            <a:ext cx="1819275" cy="1285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Рисунок 11" descr="http://img0.liveinternet.ru/images/attach/c/7/94/743/94743134_large_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714620"/>
            <a:ext cx="285752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Выноска-облако 15"/>
          <p:cNvSpPr/>
          <p:nvPr/>
        </p:nvSpPr>
        <p:spPr>
          <a:xfrm>
            <a:off x="357158" y="285728"/>
            <a:ext cx="6000792" cy="250033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Зима –удивительное время года. Природа одевается в белый пушистый наряд, у детей появляется возможность кататься на санках, лыжах, сооружать различные постройки из снега. 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714744" y="3214686"/>
            <a:ext cx="4857784" cy="3214710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  В январе в ДОО было принято решение о создании благоприятных условий для </a:t>
            </a:r>
            <a:r>
              <a:rPr lang="ru-RU" sz="1600" dirty="0" err="1" smtClean="0">
                <a:solidFill>
                  <a:schemeClr val="tx2"/>
                </a:solidFill>
              </a:rPr>
              <a:t>воспитателно</a:t>
            </a:r>
            <a:r>
              <a:rPr lang="ru-RU" sz="1600" dirty="0" smtClean="0">
                <a:solidFill>
                  <a:schemeClr val="tx2"/>
                </a:solidFill>
              </a:rPr>
              <a:t>- образовательной работы с детьми в зимний период времени, было принято решение о проекте </a:t>
            </a:r>
          </a:p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« ВСЁ КАК, В СКАЗКЕ»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5452 0.24497 C 0.279 0.22346 0.40348 0.20195 0.404 0.14874 C 0.40452 0.09554 0.21198 -0.09299 0.15816 -0.07448 C 0.10435 -0.05598 0.08594 0.22091 0.08108 0.25955 C 0.07622 0.29818 0.12362 0.1691 0.12935 0.15684 C 0.13507 0.14458 0.11841 0.18067 0.11598 0.18552 " pathEditMode="relative" rAng="0" ptsTypes="aaaaaA">
                                      <p:cBhvr>
                                        <p:cTn id="6" dur="2000" spd="-100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85728"/>
            <a:ext cx="885831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715436" cy="433965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tx2"/>
                </a:solidFill>
              </a:rPr>
              <a:t>Актуальность проекта:</a:t>
            </a:r>
          </a:p>
          <a:p>
            <a:r>
              <a:rPr lang="ru-RU" sz="2000" dirty="0" smtClean="0">
                <a:solidFill>
                  <a:schemeClr val="tx2"/>
                </a:solidFill>
              </a:rPr>
              <a:t>Во всестороннем развитии ребенка важное место занимает физическое воспитание. Длительное пребывание на свежем воздухе в любое время года чрезвычайно полезно и необходимо для укрепления здоровья дошкольников. Создание снежных построек обогащает зимнюю прогулку, помогает воспитателю рационально организовать время пребывания детей на свежем воздухе, создать условия для развития их самостоятельной игровой, художественно – творческой и познавательной деятельности, двигательной активности.</a:t>
            </a:r>
          </a:p>
          <a:p>
            <a:r>
              <a:rPr lang="ru-RU" sz="2000" b="1" i="1" dirty="0" smtClean="0">
                <a:solidFill>
                  <a:schemeClr val="tx2"/>
                </a:solidFill>
              </a:rPr>
              <a:t> Цель  проекта  :</a:t>
            </a:r>
            <a:r>
              <a:rPr lang="ru-RU" sz="2000" i="1" dirty="0" smtClean="0">
                <a:solidFill>
                  <a:schemeClr val="tx2"/>
                </a:solidFill>
              </a:rPr>
              <a:t> </a:t>
            </a:r>
            <a:r>
              <a:rPr lang="ru-RU" sz="2000" dirty="0" smtClean="0">
                <a:solidFill>
                  <a:schemeClr val="tx2"/>
                </a:solidFill>
              </a:rPr>
              <a:t>создание условий для укрепления связи с семьями воспитанников группы, творческого подхода к формированию снежных построек на участке для проведения зимних прогулок</a:t>
            </a:r>
            <a:r>
              <a:rPr lang="ru-RU" sz="2000" dirty="0" smtClean="0"/>
              <a:t>.    </a:t>
            </a:r>
            <a:endParaRPr lang="ru-RU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Рисунок 20" descr="http://s019.radikal.ru/i615/1611/e8/edb845162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6"/>
            <a:ext cx="8286808" cy="587853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n w="12700">
                  <a:solidFill>
                    <a:schemeClr val="tx1"/>
                  </a:solidFill>
                </a:ln>
              </a:rPr>
              <a:t>Этапы работы над проектом:</a:t>
            </a:r>
          </a:p>
          <a:p>
            <a:endParaRPr lang="ru-RU" sz="1600" b="1" u="sng" dirty="0" smtClean="0"/>
          </a:p>
          <a:p>
            <a:r>
              <a:rPr lang="ru-RU" sz="1400" b="1" u="sng" dirty="0" smtClean="0"/>
              <a:t>Первый этап. Постановка проблемы</a:t>
            </a:r>
          </a:p>
          <a:p>
            <a:endParaRPr lang="ru-RU" sz="1400" b="1" dirty="0" smtClean="0"/>
          </a:p>
          <a:p>
            <a:r>
              <a:rPr lang="ru-RU" sz="1400" dirty="0" smtClean="0"/>
              <a:t>Привлечение внимания родителей к проблеме создания условий для физкультурно-оздоровительной работы с детьми в зимний период</a:t>
            </a:r>
          </a:p>
          <a:p>
            <a:endParaRPr lang="ru-RU" sz="1400" dirty="0" smtClean="0"/>
          </a:p>
          <a:p>
            <a:r>
              <a:rPr lang="ru-RU" sz="1400" b="1" u="sng" dirty="0" smtClean="0"/>
              <a:t>Второй этап. Определение цели деятельности</a:t>
            </a:r>
          </a:p>
          <a:p>
            <a:endParaRPr lang="ru-RU" sz="1400" b="1" u="sng" dirty="0" smtClean="0"/>
          </a:p>
          <a:p>
            <a:r>
              <a:rPr lang="ru-RU" sz="1400" b="1" i="1" dirty="0" smtClean="0"/>
              <a:t>Цель, поставленная перед воспитателями (авторами проекта):  </a:t>
            </a:r>
            <a:r>
              <a:rPr lang="ru-RU" sz="1400" dirty="0" smtClean="0"/>
              <a:t>координация действий участников проекта, подборка иллюстраций для изготовления снежных построек, определение единой тематики построек, подготовка презентации для участия в районном конкурсе снежных построек.  </a:t>
            </a:r>
            <a:endParaRPr lang="ru-RU" sz="1400" b="1" dirty="0" smtClean="0"/>
          </a:p>
          <a:p>
            <a:r>
              <a:rPr lang="ru-RU" sz="1400" b="1" i="1" dirty="0" smtClean="0"/>
              <a:t>Цель, поставленная перед детьми:</a:t>
            </a:r>
            <a:r>
              <a:rPr lang="ru-RU" sz="1400" dirty="0" smtClean="0"/>
              <a:t> привлечение родителей для участия в субботнике по снежным  постройкам, составить примерные схемы для построек, расширение представлений об эстетическом оформлении  участка, развитие воображения,  интеллектуальных  и физических способностей.</a:t>
            </a:r>
          </a:p>
          <a:p>
            <a:r>
              <a:rPr lang="ru-RU" sz="1400" b="1" i="1" dirty="0" smtClean="0"/>
              <a:t>Цель, поставленная перед и родителями:</a:t>
            </a:r>
            <a:r>
              <a:rPr lang="ru-RU" sz="1400" dirty="0" smtClean="0"/>
              <a:t> активное участие на субботнике, расширение разнообразия знаний и умений, совместных действий с детьми и родителями, способствовать физическому, интеллектуальному и эстетическому развитию детей.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 </a:t>
            </a:r>
            <a:r>
              <a:rPr lang="ru-RU" sz="1400" b="1" u="sng" dirty="0" smtClean="0"/>
              <a:t>Третий этап. Подготовительный</a:t>
            </a:r>
            <a:endParaRPr lang="ru-RU" sz="1400" b="1" dirty="0" smtClean="0"/>
          </a:p>
          <a:p>
            <a:r>
              <a:rPr lang="ru-RU" sz="1400" i="1" dirty="0" smtClean="0"/>
              <a:t>Цель данного этапа:</a:t>
            </a:r>
            <a:r>
              <a:rPr lang="ru-RU" sz="1400" dirty="0" smtClean="0"/>
              <a:t> совместная разработка и обсуждение воспитателями, родителями и воспитанниками детского сада плана зимних построек на участке ДОУ.</a:t>
            </a:r>
          </a:p>
          <a:p>
            <a:endParaRPr lang="ru-RU" sz="1400" b="1" u="sng" dirty="0" smtClean="0"/>
          </a:p>
          <a:p>
            <a:r>
              <a:rPr lang="ru-RU" sz="1400" b="1" u="sng" dirty="0" smtClean="0"/>
              <a:t>Четвертый этап. Конкретный замысел</a:t>
            </a:r>
            <a:endParaRPr lang="ru-RU" sz="1400" b="1" dirty="0" smtClean="0"/>
          </a:p>
          <a:p>
            <a:r>
              <a:rPr lang="ru-RU" sz="1400" u="sng" dirty="0" smtClean="0"/>
              <a:t>Цель данного этапа:</a:t>
            </a:r>
            <a:r>
              <a:rPr lang="ru-RU" sz="1400" dirty="0" smtClean="0"/>
              <a:t> совместное оформление  воспитателями, родителями и детьми участка детского сада</a:t>
            </a:r>
            <a:endParaRPr lang="ru-RU" sz="1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8846"/>
            <a:ext cx="871543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u="sng" dirty="0" smtClean="0"/>
          </a:p>
          <a:p>
            <a:endParaRPr lang="ru-RU" sz="1600" b="1" u="sng" dirty="0" smtClean="0"/>
          </a:p>
          <a:p>
            <a:r>
              <a:rPr lang="ru-RU" sz="1600" b="1" u="sng" dirty="0" smtClean="0"/>
              <a:t>Пятый этап. Работа по реализации проекта</a:t>
            </a:r>
          </a:p>
          <a:p>
            <a:endParaRPr lang="ru-RU" sz="1600" b="1" dirty="0" smtClean="0"/>
          </a:p>
          <a:p>
            <a:r>
              <a:rPr lang="ru-RU" sz="1600" dirty="0" smtClean="0"/>
              <a:t>В течение проведения данной недели использовались следующие формы работы с детьми на улице и в группе: </a:t>
            </a:r>
            <a:r>
              <a:rPr lang="ru-RU" sz="1600" b="1" i="1" dirty="0" smtClean="0"/>
              <a:t>беседы, игры, наблюдения. </a:t>
            </a:r>
          </a:p>
          <a:p>
            <a:r>
              <a:rPr lang="ru-RU" sz="1600" u="sng" dirty="0" smtClean="0"/>
              <a:t>1. Круг детского чтения</a:t>
            </a:r>
            <a:r>
              <a:rPr lang="ru-RU" sz="1600" dirty="0" smtClean="0"/>
              <a:t>. Чтение сказки «Снежная королева»</a:t>
            </a:r>
          </a:p>
          <a:p>
            <a:r>
              <a:rPr lang="ru-RU" sz="1600" u="sng" dirty="0" smtClean="0"/>
              <a:t>2. Беседы с детьми  по основам безопасности жизнедеятельности:</a:t>
            </a:r>
            <a:endParaRPr lang="ru-RU" sz="1600" dirty="0" smtClean="0"/>
          </a:p>
          <a:p>
            <a:r>
              <a:rPr lang="ru-RU" sz="1600" dirty="0" smtClean="0"/>
              <a:t> «Внимание! горка! », «Осторожно, гололед!» и другие.</a:t>
            </a:r>
          </a:p>
          <a:p>
            <a:r>
              <a:rPr lang="ru-RU" sz="1600" u="sng" dirty="0" smtClean="0"/>
              <a:t>3. Наблюдения , экспериментирование   снегом и льдом ,</a:t>
            </a:r>
            <a:endParaRPr lang="ru-RU" sz="1600" dirty="0" smtClean="0"/>
          </a:p>
          <a:p>
            <a:r>
              <a:rPr lang="ru-RU" sz="1600" u="sng" dirty="0" smtClean="0"/>
              <a:t>4. Подвижные игры «Колдуны», «Море волнуется» и многие другие.</a:t>
            </a:r>
          </a:p>
          <a:p>
            <a:r>
              <a:rPr lang="ru-RU" sz="1600" u="sng" dirty="0" smtClean="0"/>
              <a:t>5. Игровые упражнения: «Попади в цель», «Кто дальше бросит?» и другие.</a:t>
            </a:r>
          </a:p>
          <a:p>
            <a:r>
              <a:rPr lang="ru-RU" sz="1600" u="sng" dirty="0" smtClean="0"/>
              <a:t>6. Составление чертежей, схем, рисунков будущих построек</a:t>
            </a:r>
            <a:endParaRPr lang="ru-RU" sz="1600" dirty="0" smtClean="0"/>
          </a:p>
          <a:p>
            <a:r>
              <a:rPr lang="ru-RU" sz="1600" b="1" dirty="0" smtClean="0"/>
              <a:t> </a:t>
            </a:r>
            <a:endParaRPr lang="ru-RU" sz="1600" dirty="0" smtClean="0"/>
          </a:p>
          <a:p>
            <a:r>
              <a:rPr lang="ru-RU" sz="1600" dirty="0" smtClean="0"/>
              <a:t>В ходе реализации проекта проводилась </a:t>
            </a:r>
            <a:r>
              <a:rPr lang="ru-RU" sz="1600" b="1" i="1" dirty="0" smtClean="0"/>
              <a:t>работа с родителями:</a:t>
            </a:r>
            <a:endParaRPr lang="ru-RU" sz="1600" dirty="0" smtClean="0"/>
          </a:p>
          <a:p>
            <a:r>
              <a:rPr lang="ru-RU" sz="1600" u="sng" dirty="0" smtClean="0"/>
              <a:t>1. Беседа с родителями о пользе игр на свежем воздухе.</a:t>
            </a:r>
          </a:p>
          <a:p>
            <a:r>
              <a:rPr lang="ru-RU" sz="1600" u="sng" dirty="0" smtClean="0"/>
              <a:t>2. Консультация родителей по поводу снежных построек, ответы на вопросы и обсуждение предложений.</a:t>
            </a:r>
          </a:p>
          <a:p>
            <a:r>
              <a:rPr lang="ru-RU" sz="1600" u="sng" dirty="0" smtClean="0"/>
              <a:t>3. Благодарность каждому участнику в проделанной работе.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3" descr="http://s019.radikal.ru/i641/1611/e1/978c70cc93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Super\Documents\Downloads\249009277 (1)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429132"/>
            <a:ext cx="2571768" cy="2095507"/>
          </a:xfrm>
          <a:prstGeom prst="rect">
            <a:avLst/>
          </a:prstGeom>
          <a:noFill/>
        </p:spPr>
      </p:pic>
      <p:sp>
        <p:nvSpPr>
          <p:cNvPr id="6" name="Облако 5"/>
          <p:cNvSpPr/>
          <p:nvPr/>
        </p:nvSpPr>
        <p:spPr>
          <a:xfrm>
            <a:off x="857224" y="285728"/>
            <a:ext cx="7643866" cy="435771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Предполагаемые продукты проекта</a:t>
            </a:r>
          </a:p>
          <a:p>
            <a:pPr algn="ctr"/>
            <a:r>
              <a:rPr lang="ru-RU" i="1" dirty="0" smtClean="0">
                <a:solidFill>
                  <a:schemeClr val="accent2"/>
                </a:solidFill>
              </a:rPr>
              <a:t> 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Создание снежных построек.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Участие в   конкурсе снежных построек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Расширение игрового пространства на игровой площадке.</a:t>
            </a:r>
          </a:p>
          <a:p>
            <a:pPr algn="ctr">
              <a:buFont typeface="Wingdings" pitchFamily="2" charset="2"/>
              <a:buChar char="v"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Активация творческого мышления дошкольников в процессе обсуждения темы создания снежных построек    </a:t>
            </a:r>
          </a:p>
          <a:p>
            <a:pPr algn="ctr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построек на участке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319" y="4041646"/>
            <a:ext cx="2866808" cy="201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:\Ср.группа\IMG_20190131_131557.jpg"/>
          <p:cNvPicPr>
            <a:picLocks noChangeAspect="1" noChangeArrowheads="1"/>
          </p:cNvPicPr>
          <p:nvPr/>
        </p:nvPicPr>
        <p:blipFill>
          <a:blip r:embed="rId3" cstate="print"/>
          <a:srcRect l="3125" t="4166" r="1562" b="4166"/>
          <a:stretch>
            <a:fillRect/>
          </a:stretch>
        </p:blipFill>
        <p:spPr bwMode="auto">
          <a:xfrm>
            <a:off x="6525025" y="5157190"/>
            <a:ext cx="1467681" cy="10586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 rot="5400000">
            <a:off x="6477523" y="4172995"/>
            <a:ext cx="995320" cy="459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 smtClean="0"/>
              <a:t>горка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40245" y="5049755"/>
            <a:ext cx="330926" cy="127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веранда</a:t>
            </a:r>
          </a:p>
        </p:txBody>
      </p:sp>
      <p:pic>
        <p:nvPicPr>
          <p:cNvPr id="8" name="Picture 2" descr="F:\Ср.группа\IMG-7bde8d61d047e530bbb733b87522e2c5-V (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260717" y="3694686"/>
            <a:ext cx="1115480" cy="1484802"/>
          </a:xfrm>
          <a:prstGeom prst="rect">
            <a:avLst/>
          </a:prstGeom>
          <a:noFill/>
        </p:spPr>
      </p:pic>
      <p:pic>
        <p:nvPicPr>
          <p:cNvPr id="9" name="Picture 2" descr="F:\Ср.группа\IMG_20190131_1316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3746" y="2852936"/>
            <a:ext cx="1250722" cy="938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2" descr="F:\Ср.группа\IMG_20190131_131624.jpg"/>
          <p:cNvPicPr>
            <a:picLocks noChangeAspect="1" noChangeArrowheads="1"/>
          </p:cNvPicPr>
          <p:nvPr/>
        </p:nvPicPr>
        <p:blipFill>
          <a:blip r:embed="rId6" cstate="print"/>
          <a:srcRect t="5333" r="29000" b="16000"/>
          <a:stretch>
            <a:fillRect/>
          </a:stretch>
        </p:blipFill>
        <p:spPr bwMode="auto">
          <a:xfrm>
            <a:off x="6035996" y="2602846"/>
            <a:ext cx="1429777" cy="11881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Picture 2" descr="C:\Users\glavbuh\Desktop\снежные постройки\IMG-5896c59b30d6b3a79ed93309d3de79ab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093" y="3944616"/>
            <a:ext cx="1616574" cy="90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7857672" y="945529"/>
            <a:ext cx="661852" cy="15884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веранда</a:t>
            </a:r>
          </a:p>
        </p:txBody>
      </p:sp>
      <p:pic>
        <p:nvPicPr>
          <p:cNvPr id="1026" name="Picture 2" descr="C:\Users\glavbuh\Desktop\снежные постройки\IMG-0bb459ea1917a16f1e2e3e850cc368dc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26" y="1967527"/>
            <a:ext cx="2385591" cy="134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lavbuh\Desktop\снежные постройки\20230202_1336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0951"/>
            <a:ext cx="1653648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51520" y="1571198"/>
            <a:ext cx="330926" cy="1273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dirty="0"/>
              <a:t>веранда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20916094">
            <a:off x="255024" y="526645"/>
            <a:ext cx="4159384" cy="2759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...НА  ПЛОЩАДИ КАТАЛОСЬ МНОЖЕСТВО ДЕТЕЙ…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ВЕСЕЛЬЕ ТАК И КИПЕЛО…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(«Снежная королева»)</a:t>
            </a: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(На площадке, чтобы дети не забывали о правилах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безопасностипо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правилам ПДД, создана постройка </a:t>
            </a:r>
            <a:r>
              <a:rPr lang="ru-RU" i="1" dirty="0" err="1" smtClean="0">
                <a:solidFill>
                  <a:schemeClr val="accent1">
                    <a:lumMod val="75000"/>
                  </a:schemeClr>
                </a:solidFill>
              </a:rPr>
              <a:t>паравозика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Super\Documents\Downloads\i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912" y="3643922"/>
            <a:ext cx="1285884" cy="1100142"/>
          </a:xfrm>
          <a:prstGeom prst="rect">
            <a:avLst/>
          </a:prstGeom>
          <a:noFill/>
        </p:spPr>
      </p:pic>
      <p:pic>
        <p:nvPicPr>
          <p:cNvPr id="1028" name="Picture 4" descr="https://i.pinimg.com/736x/67/d9/f9/67d9f940983616cb348295a59ba93b5d--train-cartoon-tran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52"/>
            <a:ext cx="1593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111\Downloads\IMG_20210127_144629_resized_20210127_092409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214554"/>
            <a:ext cx="3196833" cy="42624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08756" y="3933056"/>
            <a:ext cx="2291036" cy="238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_MachinaNovaStarD" pitchFamily="82" charset="-52"/>
              </a:rPr>
              <a:t>Едет, едет паровоз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Слышен громкий стук колёс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Паровоз гудит, гудит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И стрелой вперёд летит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Едем, едем мы с тобой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В гости к бабушке родной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Мы приедем скоро к ней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Паровоз вези, быстрей!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Паровоз нас привезёт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У платформы отдохнёт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Пустит дым своей трубой</a:t>
            </a:r>
            <a:br>
              <a:rPr lang="ru-RU" sz="1200" b="1" dirty="0">
                <a:latin typeface="a_MachinaNovaStarD" pitchFamily="82" charset="-52"/>
              </a:rPr>
            </a:br>
            <a:r>
              <a:rPr lang="ru-RU" sz="1200" b="1" dirty="0">
                <a:latin typeface="a_MachinaNovaStarD" pitchFamily="82" charset="-52"/>
              </a:rPr>
              <a:t>И отправится домой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atin typeface="a_MachinaNovaStarD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43938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Красивые, румяные, здоровые </a:t>
            </a:r>
            <a:endParaRPr lang="ru-RU" sz="2000" dirty="0"/>
          </a:p>
        </p:txBody>
      </p:sp>
      <p:pic>
        <p:nvPicPr>
          <p:cNvPr id="6" name="Picture 3" descr="F:\Ср.группа\20191217_11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8646" y="1089892"/>
            <a:ext cx="3885802" cy="518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glavbuh\Desktop\снежные постройки\20230202_1336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86" y="1162237"/>
            <a:ext cx="4055798" cy="5407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531</Words>
  <Application>Microsoft Office PowerPoint</Application>
  <PresentationFormat>Экран (4:3)</PresentationFormat>
  <Paragraphs>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построек на участке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СНЕЖНАЯ БОЯРЫНЯ </vt:lpstr>
      <vt:lpstr>СКАЗОЧНЫЙ УГОЛОК</vt:lpstr>
      <vt:lpstr>ВЫНОСНОЙ МАТЕРИАЛ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Super</dc:creator>
  <cp:lastModifiedBy>детский сад 81</cp:lastModifiedBy>
  <cp:revision>99</cp:revision>
  <dcterms:created xsi:type="dcterms:W3CDTF">2017-01-27T08:19:48Z</dcterms:created>
  <dcterms:modified xsi:type="dcterms:W3CDTF">2023-02-15T08:40:02Z</dcterms:modified>
</cp:coreProperties>
</file>