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70" r:id="rId10"/>
    <p:sldId id="276" r:id="rId11"/>
    <p:sldId id="277" r:id="rId12"/>
    <p:sldId id="278" r:id="rId13"/>
    <p:sldId id="279" r:id="rId14"/>
  </p:sldIdLst>
  <p:sldSz cx="9144000" cy="6858000" type="screen4x3"/>
  <p:notesSz cx="9144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5033" autoAdjust="0"/>
  </p:normalViewPr>
  <p:slideViewPr>
    <p:cSldViewPr>
      <p:cViewPr varScale="1">
        <p:scale>
          <a:sx n="82" d="100"/>
          <a:sy n="82" d="100"/>
        </p:scale>
        <p:origin x="1402" y="10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909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909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909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1842" y="53720"/>
            <a:ext cx="7500315" cy="1287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909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1557" y="6465214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74011-B686-3887-F5F6-5AF76BF1F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/>
          <a:stretch/>
        </p:blipFill>
        <p:spPr>
          <a:xfrm>
            <a:off x="76200" y="2126726"/>
            <a:ext cx="9144000" cy="541086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162086"/>
            <a:ext cx="6703061" cy="196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15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«Учимся</a:t>
            </a:r>
            <a:r>
              <a:rPr sz="5400" i="1" spc="-60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 </a:t>
            </a:r>
            <a:r>
              <a:rPr sz="5400" i="1" spc="-10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играя»</a:t>
            </a:r>
            <a:endParaRPr sz="5400" dirty="0">
              <a:latin typeface="Aptos Narrow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00" i="1" spc="-5" dirty="0" err="1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Автор</a:t>
            </a:r>
            <a:r>
              <a:rPr sz="3600" i="1" spc="-5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:</a:t>
            </a:r>
            <a:r>
              <a:rPr sz="3600" i="1" spc="-40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 </a:t>
            </a:r>
            <a:r>
              <a:rPr lang="ru-RU" sz="3600" i="1" spc="-15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Мясникова Э.Н.,</a:t>
            </a:r>
            <a:br>
              <a:rPr lang="ru-RU" sz="3600" i="1" spc="-15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</a:br>
            <a:r>
              <a:rPr lang="ru-RU" sz="3600" i="1" spc="-15" dirty="0">
                <a:solidFill>
                  <a:srgbClr val="C00000"/>
                </a:solidFill>
                <a:latin typeface="Aptos Narrow" panose="020B0004020202020204" pitchFamily="34" charset="0"/>
                <a:cs typeface="Calibri"/>
              </a:rPr>
              <a:t>Бородулина Л.П. </a:t>
            </a:r>
            <a:endParaRPr sz="3600" dirty="0">
              <a:latin typeface="Aptos Narrow" panose="020B0004020202020204" pitchFamily="34" charset="0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1842" y="53720"/>
            <a:ext cx="7497445" cy="43729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530"/>
              </a:spcBef>
            </a:pPr>
            <a:r>
              <a:rPr lang="ru-RU" spc="-5" dirty="0"/>
              <a:t>Игра-драматизация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3A38A-AF4C-8776-5328-B85EE31558BD}"/>
              </a:ext>
            </a:extLst>
          </p:cNvPr>
          <p:cNvSpPr txBox="1"/>
          <p:nvPr/>
        </p:nvSpPr>
        <p:spPr>
          <a:xfrm>
            <a:off x="0" y="762000"/>
            <a:ext cx="5105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Очень весело в саду</a:t>
            </a:r>
          </a:p>
          <a:p>
            <a:pPr algn="ctr"/>
            <a:r>
              <a:rPr lang="ru-RU" sz="2400" b="1" dirty="0"/>
              <a:t>С радостью туда иду,</a:t>
            </a:r>
          </a:p>
          <a:p>
            <a:pPr algn="ctr"/>
            <a:r>
              <a:rPr lang="ru-RU" sz="2400" b="1" dirty="0"/>
              <a:t>Чтобы целый день играть,</a:t>
            </a:r>
          </a:p>
          <a:p>
            <a:pPr algn="ctr"/>
            <a:r>
              <a:rPr lang="ru-RU" sz="2400" b="1" dirty="0"/>
              <a:t>Бегать, петь и танцевать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900F6A-2473-6B9D-2778-425986458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99" y="914400"/>
            <a:ext cx="37719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61580C-696D-46F5-87EE-45C8DCBE8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543">
            <a:off x="544438" y="2685414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966AB-E646-C38E-3985-0E34B382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53720"/>
            <a:ext cx="7500315" cy="369332"/>
          </a:xfrm>
        </p:spPr>
        <p:txBody>
          <a:bodyPr/>
          <a:lstStyle/>
          <a:p>
            <a:pPr algn="ctr"/>
            <a:r>
              <a:rPr lang="ru-RU" dirty="0"/>
              <a:t>Сюжетная игра-догонялки «Зайцы и волк»</a:t>
            </a:r>
            <a:endParaRPr lang="es-CL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4B0DC7-656D-CC6F-79C9-46D4DE2C4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DCF2AD-8241-6BB8-7D43-61FD3235EE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685">
            <a:off x="349249" y="900327"/>
            <a:ext cx="4479074" cy="3359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AC391-475D-20F1-5D43-91127354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518">
            <a:off x="3872427" y="2812932"/>
            <a:ext cx="4707003" cy="3530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7BF06A-9962-EF83-B54F-D85E29322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8138"/>
            <a:ext cx="1410890" cy="21184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07CF8B-0A5F-ED17-E7AF-1253E20AC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51936"/>
            <a:ext cx="1688595" cy="18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745E5-CE49-8E86-D069-1E205463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7500315" cy="369332"/>
          </a:xfrm>
        </p:spPr>
        <p:txBody>
          <a:bodyPr/>
          <a:lstStyle/>
          <a:p>
            <a:pPr algn="ctr"/>
            <a:r>
              <a:rPr lang="ru-RU" dirty="0"/>
              <a:t>Игры по ролям</a:t>
            </a:r>
            <a:endParaRPr lang="es-CL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B39828-6392-85DE-F93C-37D2C66F1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B05946-57E5-37FB-34EF-4B0BEC62E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599">
            <a:off x="467981" y="1012577"/>
            <a:ext cx="3927493" cy="5236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0DEA7-BA92-73CE-150E-F9215BF0DC78}"/>
              </a:ext>
            </a:extLst>
          </p:cNvPr>
          <p:cNvSpPr txBox="1"/>
          <p:nvPr/>
        </p:nvSpPr>
        <p:spPr>
          <a:xfrm>
            <a:off x="4863459" y="1654260"/>
            <a:ext cx="4051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Заученные литературные диалоги, передаваемые детьми в инсценировании стихов (чтение стихов по ролям), в театрализованных представлениях, в подвижных играх, формируют в их сознании образ «участника» диалога, обобщают формы диалогических реплик и правил ведения диалога.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152110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2F170-A7D2-970F-1C69-D3994458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DF422A-4FA4-25E4-D055-4861F007E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8600"/>
            <a:ext cx="9144000" cy="1477328"/>
          </a:xfrm>
        </p:spPr>
        <p:txBody>
          <a:bodyPr/>
          <a:lstStyle/>
          <a:p>
            <a:pPr algn="ctr"/>
            <a:r>
              <a:rPr lang="ru-RU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Спасибо!</a:t>
            </a:r>
            <a:endParaRPr lang="es-CL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0A99D-C554-4A43-0FEB-6A26D6047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5" y="1678653"/>
            <a:ext cx="5029208" cy="51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5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0832" y="0"/>
            <a:ext cx="8833485" cy="6533515"/>
            <a:chOff x="310832" y="0"/>
            <a:chExt cx="8833485" cy="6533515"/>
          </a:xfrm>
        </p:grpSpPr>
        <p:sp>
          <p:nvSpPr>
            <p:cNvPr id="3" name="object 3"/>
            <p:cNvSpPr/>
            <p:nvPr/>
          </p:nvSpPr>
          <p:spPr>
            <a:xfrm>
              <a:off x="323532" y="764717"/>
              <a:ext cx="8569325" cy="5756275"/>
            </a:xfrm>
            <a:custGeom>
              <a:avLst/>
              <a:gdLst/>
              <a:ahLst/>
              <a:cxnLst/>
              <a:rect l="l" t="t" r="r" b="b"/>
              <a:pathLst>
                <a:path w="8569325" h="5756275">
                  <a:moveTo>
                    <a:pt x="8568944" y="0"/>
                  </a:moveTo>
                  <a:lnTo>
                    <a:pt x="0" y="0"/>
                  </a:lnTo>
                  <a:lnTo>
                    <a:pt x="0" y="5755767"/>
                  </a:lnTo>
                  <a:lnTo>
                    <a:pt x="8568944" y="5755767"/>
                  </a:lnTo>
                  <a:lnTo>
                    <a:pt x="8568944" y="0"/>
                  </a:lnTo>
                  <a:close/>
                </a:path>
              </a:pathLst>
            </a:custGeom>
            <a:solidFill>
              <a:srgbClr val="FFFFFF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532" y="764717"/>
              <a:ext cx="8569325" cy="5756275"/>
            </a:xfrm>
            <a:custGeom>
              <a:avLst/>
              <a:gdLst/>
              <a:ahLst/>
              <a:cxnLst/>
              <a:rect l="l" t="t" r="r" b="b"/>
              <a:pathLst>
                <a:path w="8569325" h="5756275">
                  <a:moveTo>
                    <a:pt x="0" y="5755767"/>
                  </a:moveTo>
                  <a:lnTo>
                    <a:pt x="8568944" y="5755767"/>
                  </a:lnTo>
                  <a:lnTo>
                    <a:pt x="8568944" y="0"/>
                  </a:lnTo>
                  <a:lnTo>
                    <a:pt x="0" y="0"/>
                  </a:lnTo>
                  <a:lnTo>
                    <a:pt x="0" y="5755767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97" y="0"/>
              <a:ext cx="2195702" cy="266433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62495" y="1219200"/>
            <a:ext cx="5934660" cy="4260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4990">
              <a:lnSpc>
                <a:spcPct val="100000"/>
              </a:lnSpc>
              <a:spcBef>
                <a:spcPts val="100"/>
              </a:spcBef>
            </a:pP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Детки в садике живут,</a:t>
            </a: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Здесь играют и поют,</a:t>
            </a: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Здесь друзей себе находят,</a:t>
            </a: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прогулку с ними ходят.</a:t>
            </a:r>
            <a:br>
              <a:rPr lang="ru-RU" sz="2800" b="1" dirty="0"/>
            </a:b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Вместе спорят и мечтают,</a:t>
            </a: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Незаметно подрастают.</a:t>
            </a: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Детский сад — второй ваш дом,</a:t>
            </a:r>
            <a:br>
              <a:rPr lang="ru-RU" sz="2800" b="1" dirty="0"/>
            </a:b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Как тепло, уютно в нем!</a:t>
            </a:r>
            <a:br>
              <a:rPr lang="ru-RU" sz="2400" dirty="0"/>
            </a:b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47846" y="2204847"/>
            <a:ext cx="5257165" cy="4320540"/>
            <a:chOff x="3347846" y="2204847"/>
            <a:chExt cx="5257165" cy="43205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2134" y="2204847"/>
              <a:ext cx="2952368" cy="315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7846" y="5229186"/>
              <a:ext cx="2808351" cy="129616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823" y="1665604"/>
            <a:ext cx="8594725" cy="5205095"/>
            <a:chOff x="238823" y="1665604"/>
            <a:chExt cx="8594725" cy="5205095"/>
          </a:xfrm>
        </p:grpSpPr>
        <p:sp>
          <p:nvSpPr>
            <p:cNvPr id="3" name="object 3"/>
            <p:cNvSpPr/>
            <p:nvPr/>
          </p:nvSpPr>
          <p:spPr>
            <a:xfrm>
              <a:off x="251523" y="1678304"/>
              <a:ext cx="8569325" cy="5179695"/>
            </a:xfrm>
            <a:custGeom>
              <a:avLst/>
              <a:gdLst/>
              <a:ahLst/>
              <a:cxnLst/>
              <a:rect l="l" t="t" r="r" b="b"/>
              <a:pathLst>
                <a:path w="8569325" h="5179695">
                  <a:moveTo>
                    <a:pt x="8568944" y="0"/>
                  </a:moveTo>
                  <a:lnTo>
                    <a:pt x="0" y="0"/>
                  </a:lnTo>
                  <a:lnTo>
                    <a:pt x="0" y="5179695"/>
                  </a:lnTo>
                  <a:lnTo>
                    <a:pt x="8568944" y="5179695"/>
                  </a:lnTo>
                  <a:lnTo>
                    <a:pt x="8568944" y="0"/>
                  </a:lnTo>
                  <a:close/>
                </a:path>
              </a:pathLst>
            </a:custGeom>
            <a:solidFill>
              <a:srgbClr val="FFFFFF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523" y="1678304"/>
              <a:ext cx="8569325" cy="5179695"/>
            </a:xfrm>
            <a:custGeom>
              <a:avLst/>
              <a:gdLst/>
              <a:ahLst/>
              <a:cxnLst/>
              <a:rect l="l" t="t" r="r" b="b"/>
              <a:pathLst>
                <a:path w="8569325" h="5179695">
                  <a:moveTo>
                    <a:pt x="0" y="5179695"/>
                  </a:moveTo>
                  <a:lnTo>
                    <a:pt x="8568944" y="5179695"/>
                  </a:lnTo>
                  <a:lnTo>
                    <a:pt x="8568944" y="0"/>
                  </a:lnTo>
                  <a:lnTo>
                    <a:pt x="0" y="0"/>
                  </a:lnTo>
                  <a:lnTo>
                    <a:pt x="0" y="5179695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10832" y="103898"/>
            <a:ext cx="8594725" cy="1105535"/>
            <a:chOff x="310832" y="103898"/>
            <a:chExt cx="8594725" cy="1105535"/>
          </a:xfrm>
        </p:grpSpPr>
        <p:sp>
          <p:nvSpPr>
            <p:cNvPr id="6" name="object 6"/>
            <p:cNvSpPr/>
            <p:nvPr/>
          </p:nvSpPr>
          <p:spPr>
            <a:xfrm>
              <a:off x="323532" y="116598"/>
              <a:ext cx="8569325" cy="1080135"/>
            </a:xfrm>
            <a:custGeom>
              <a:avLst/>
              <a:gdLst/>
              <a:ahLst/>
              <a:cxnLst/>
              <a:rect l="l" t="t" r="r" b="b"/>
              <a:pathLst>
                <a:path w="8569325" h="1080135">
                  <a:moveTo>
                    <a:pt x="8568944" y="0"/>
                  </a:moveTo>
                  <a:lnTo>
                    <a:pt x="0" y="0"/>
                  </a:lnTo>
                  <a:lnTo>
                    <a:pt x="0" y="1080122"/>
                  </a:lnTo>
                  <a:lnTo>
                    <a:pt x="8568944" y="1080122"/>
                  </a:lnTo>
                  <a:lnTo>
                    <a:pt x="8568944" y="0"/>
                  </a:lnTo>
                  <a:close/>
                </a:path>
              </a:pathLst>
            </a:custGeom>
            <a:solidFill>
              <a:srgbClr val="FFFFFF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3532" y="116598"/>
              <a:ext cx="8569325" cy="1080135"/>
            </a:xfrm>
            <a:custGeom>
              <a:avLst/>
              <a:gdLst/>
              <a:ahLst/>
              <a:cxnLst/>
              <a:rect l="l" t="t" r="r" b="b"/>
              <a:pathLst>
                <a:path w="8569325" h="1080135">
                  <a:moveTo>
                    <a:pt x="0" y="1080122"/>
                  </a:moveTo>
                  <a:lnTo>
                    <a:pt x="8568944" y="1080122"/>
                  </a:lnTo>
                  <a:lnTo>
                    <a:pt x="8568944" y="0"/>
                  </a:lnTo>
                  <a:lnTo>
                    <a:pt x="0" y="0"/>
                  </a:lnTo>
                  <a:lnTo>
                    <a:pt x="0" y="1080122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7706" y="3475417"/>
            <a:ext cx="3571240" cy="285292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4698" y="256647"/>
            <a:ext cx="80371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609600" algn="ctr">
              <a:lnSpc>
                <a:spcPct val="100000"/>
              </a:lnSpc>
              <a:spcBef>
                <a:spcPts val="100"/>
              </a:spcBef>
              <a:tabLst>
                <a:tab pos="1527175" algn="l"/>
                <a:tab pos="2988945" algn="l"/>
                <a:tab pos="4360545" algn="l"/>
                <a:tab pos="5398770" algn="l"/>
                <a:tab pos="5826760" algn="l"/>
              </a:tabLst>
            </a:pPr>
            <a:r>
              <a:rPr spc="-5" dirty="0">
                <a:solidFill>
                  <a:srgbClr val="000000"/>
                </a:solidFill>
              </a:rPr>
              <a:t>Игр</a:t>
            </a:r>
            <a:r>
              <a:rPr dirty="0">
                <a:solidFill>
                  <a:srgbClr val="000000"/>
                </a:solidFill>
              </a:rPr>
              <a:t>а	занимает	</a:t>
            </a:r>
            <a:r>
              <a:rPr spc="-20" dirty="0">
                <a:solidFill>
                  <a:srgbClr val="000000"/>
                </a:solidFill>
              </a:rPr>
              <a:t>в</a:t>
            </a:r>
            <a:r>
              <a:rPr spc="-35" dirty="0">
                <a:solidFill>
                  <a:srgbClr val="000000"/>
                </a:solidFill>
              </a:rPr>
              <a:t>е</a:t>
            </a:r>
            <a:r>
              <a:rPr dirty="0">
                <a:solidFill>
                  <a:srgbClr val="000000"/>
                </a:solidFill>
              </a:rPr>
              <a:t>д</a:t>
            </a:r>
            <a:r>
              <a:rPr spc="20" dirty="0">
                <a:solidFill>
                  <a:srgbClr val="000000"/>
                </a:solidFill>
              </a:rPr>
              <a:t>у</a:t>
            </a:r>
            <a:r>
              <a:rPr spc="-15" dirty="0">
                <a:solidFill>
                  <a:srgbClr val="000000"/>
                </a:solidFill>
              </a:rPr>
              <a:t>щ</a:t>
            </a:r>
            <a:r>
              <a:rPr dirty="0">
                <a:solidFill>
                  <a:srgbClr val="000000"/>
                </a:solidFill>
              </a:rPr>
              <a:t>ее	м</a:t>
            </a:r>
            <a:r>
              <a:rPr spc="65" dirty="0">
                <a:solidFill>
                  <a:srgbClr val="000000"/>
                </a:solidFill>
              </a:rPr>
              <a:t>е</a:t>
            </a:r>
            <a:r>
              <a:rPr dirty="0">
                <a:solidFill>
                  <a:srgbClr val="000000"/>
                </a:solidFill>
              </a:rPr>
              <a:t>с</a:t>
            </a:r>
            <a:r>
              <a:rPr spc="-40" dirty="0">
                <a:solidFill>
                  <a:srgbClr val="000000"/>
                </a:solidFill>
              </a:rPr>
              <a:t>т</a:t>
            </a:r>
            <a:r>
              <a:rPr dirty="0">
                <a:solidFill>
                  <a:srgbClr val="000000"/>
                </a:solidFill>
              </a:rPr>
              <a:t>о	в	обра</a:t>
            </a:r>
            <a:r>
              <a:rPr spc="-10" dirty="0">
                <a:solidFill>
                  <a:srgbClr val="000000"/>
                </a:solidFill>
              </a:rPr>
              <a:t>з</a:t>
            </a:r>
            <a:r>
              <a:rPr dirty="0">
                <a:solidFill>
                  <a:srgbClr val="000000"/>
                </a:solidFill>
              </a:rPr>
              <a:t>о</a:t>
            </a:r>
            <a:r>
              <a:rPr spc="-45" dirty="0">
                <a:solidFill>
                  <a:srgbClr val="000000"/>
                </a:solidFill>
              </a:rPr>
              <a:t>в</a:t>
            </a:r>
            <a:r>
              <a:rPr spc="-60" dirty="0">
                <a:solidFill>
                  <a:srgbClr val="000000"/>
                </a:solidFill>
              </a:rPr>
              <a:t>а</a:t>
            </a:r>
            <a:r>
              <a:rPr dirty="0">
                <a:solidFill>
                  <a:srgbClr val="000000"/>
                </a:solidFill>
              </a:rPr>
              <a:t>тельн</a:t>
            </a:r>
            <a:r>
              <a:rPr spc="-40" dirty="0">
                <a:solidFill>
                  <a:srgbClr val="000000"/>
                </a:solidFill>
              </a:rPr>
              <a:t>о</a:t>
            </a:r>
            <a:r>
              <a:rPr dirty="0">
                <a:solidFill>
                  <a:srgbClr val="000000"/>
                </a:solidFill>
              </a:rPr>
              <a:t>м  </a:t>
            </a:r>
            <a:r>
              <a:rPr spc="5" dirty="0">
                <a:solidFill>
                  <a:srgbClr val="000000"/>
                </a:solidFill>
              </a:rPr>
              <a:t>процессе.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А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чтобы</a:t>
            </a:r>
            <a:r>
              <a:rPr spc="5" dirty="0">
                <a:solidFill>
                  <a:srgbClr val="000000"/>
                </a:solidFill>
              </a:rPr>
              <a:t> так</a:t>
            </a:r>
            <a:r>
              <a:rPr spc="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и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было,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ребѐнок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должен</a:t>
            </a:r>
            <a:r>
              <a:rPr spc="1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уметь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играть.</a:t>
            </a: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55" y="1916785"/>
            <a:ext cx="4248531" cy="47198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52034" y="2066924"/>
            <a:ext cx="29025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336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В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какие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же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игры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играют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наши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дети</a:t>
            </a:r>
            <a:r>
              <a:rPr sz="2800" spc="-5" dirty="0">
                <a:latin typeface="Times New Roman"/>
                <a:cs typeface="Times New Roman"/>
              </a:rPr>
              <a:t>!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Дидактические</a:t>
            </a:r>
            <a:r>
              <a:rPr sz="4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000000"/>
                </a:solidFill>
                <a:latin typeface="Calibri"/>
                <a:cs typeface="Calibri"/>
              </a:rPr>
              <a:t>игры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на</a:t>
            </a:r>
            <a:r>
              <a:rPr sz="2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развитие</a:t>
            </a: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у</a:t>
            </a: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детей</a:t>
            </a:r>
            <a:r>
              <a:rPr sz="20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ориентировки</a:t>
            </a:r>
            <a:r>
              <a:rPr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в</a:t>
            </a:r>
            <a:r>
              <a:rPr sz="2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Calibri"/>
                <a:cs typeface="Calibri"/>
              </a:rPr>
              <a:t>форме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 предметов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B04D1F-55F5-9FF1-B96C-9559CCF0B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6" y="1600200"/>
            <a:ext cx="4205733" cy="315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8E5D00-F334-0009-EB18-78176A226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005">
            <a:off x="4248874" y="2820188"/>
            <a:ext cx="4588588" cy="3441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279918"/>
            <a:ext cx="2785110" cy="184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59690" algn="ctr">
              <a:lnSpc>
                <a:spcPct val="115100"/>
              </a:lnSpc>
              <a:spcBef>
                <a:spcPts val="95"/>
              </a:spcBef>
              <a:tabLst>
                <a:tab pos="1518285" algn="l"/>
              </a:tabLst>
            </a:pPr>
            <a:r>
              <a:rPr sz="2600" spc="-20" dirty="0"/>
              <a:t>Конструктор </a:t>
            </a:r>
            <a:r>
              <a:rPr sz="2600" dirty="0"/>
              <a:t>– </a:t>
            </a:r>
            <a:r>
              <a:rPr sz="2600" spc="-5" dirty="0"/>
              <a:t>наш </a:t>
            </a:r>
            <a:r>
              <a:rPr sz="2600" dirty="0"/>
              <a:t> </a:t>
            </a:r>
            <a:r>
              <a:rPr sz="2600" spc="-25" dirty="0"/>
              <a:t>дружочек	</a:t>
            </a:r>
            <a:r>
              <a:rPr sz="2600" b="1" spc="-5" dirty="0">
                <a:latin typeface="Times New Roman"/>
                <a:cs typeface="Times New Roman"/>
              </a:rPr>
              <a:t>верный</a:t>
            </a:r>
            <a:r>
              <a:rPr sz="2600" spc="-5" dirty="0"/>
              <a:t>,</a:t>
            </a:r>
            <a:endParaRPr sz="2600" dirty="0">
              <a:latin typeface="Times New Roman"/>
              <a:cs typeface="Times New Roman"/>
            </a:endParaRPr>
          </a:p>
          <a:p>
            <a:pPr marL="233679" marR="207645" indent="-78105" algn="ctr">
              <a:lnSpc>
                <a:spcPct val="114999"/>
              </a:lnSpc>
            </a:pPr>
            <a:r>
              <a:rPr sz="2600" dirty="0"/>
              <a:t>И </a:t>
            </a:r>
            <a:r>
              <a:rPr sz="2600" spc="-10" dirty="0"/>
              <a:t>встреча </a:t>
            </a:r>
            <a:r>
              <a:rPr sz="2600" dirty="0"/>
              <a:t>с </a:t>
            </a:r>
            <a:r>
              <a:rPr sz="2600" spc="-5" dirty="0"/>
              <a:t>ним </a:t>
            </a:r>
            <a:r>
              <a:rPr sz="2600" dirty="0"/>
              <a:t> у</a:t>
            </a:r>
            <a:r>
              <a:rPr sz="2600" spc="-25" dirty="0"/>
              <a:t> </a:t>
            </a:r>
            <a:r>
              <a:rPr sz="2600" spc="-5" dirty="0"/>
              <a:t>нас</a:t>
            </a:r>
            <a:r>
              <a:rPr sz="2600" spc="-50" dirty="0"/>
              <a:t> </a:t>
            </a:r>
            <a:r>
              <a:rPr sz="2600" spc="-5" dirty="0"/>
              <a:t>не</a:t>
            </a:r>
            <a:r>
              <a:rPr sz="2600" spc="-25" dirty="0"/>
              <a:t> </a:t>
            </a:r>
            <a:r>
              <a:rPr sz="2600" b="1" spc="-5" dirty="0">
                <a:latin typeface="Times New Roman"/>
                <a:cs typeface="Times New Roman"/>
              </a:rPr>
              <a:t>первая.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DA379C-8B27-B8F8-10BE-65EAA12C9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5342">
            <a:off x="563261" y="2743631"/>
            <a:ext cx="4599230" cy="3449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7BB076-80C0-0877-827E-1AA38A684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88">
            <a:off x="4159547" y="469799"/>
            <a:ext cx="4508611" cy="3381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8068" y="310766"/>
            <a:ext cx="6194932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/>
                <a:cs typeface="Times New Roman"/>
              </a:rPr>
              <a:t>А</a:t>
            </a:r>
            <a:r>
              <a:rPr sz="3200" b="1" spc="-3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у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нас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есть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друг</a:t>
            </a:r>
            <a:r>
              <a:rPr sz="3200" b="1" spc="-35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веселый</a:t>
            </a:r>
            <a:r>
              <a:rPr sz="3200" b="1" spc="-2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,</a:t>
            </a:r>
            <a:endParaRPr sz="32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</a:pPr>
            <a:r>
              <a:rPr sz="3200" b="1" spc="-15" dirty="0">
                <a:latin typeface="Times New Roman"/>
                <a:cs typeface="Times New Roman"/>
              </a:rPr>
              <a:t>Клоун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spc="10" dirty="0">
                <a:latin typeface="Times New Roman"/>
                <a:cs typeface="Times New Roman"/>
              </a:rPr>
              <a:t>все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Times New Roman"/>
                <a:cs typeface="Times New Roman"/>
              </a:rPr>
              <a:t>его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Times New Roman"/>
                <a:cs typeface="Times New Roman"/>
              </a:rPr>
              <a:t>зовут</a:t>
            </a:r>
            <a:endParaRPr sz="3200" dirty="0">
              <a:latin typeface="Times New Roman"/>
              <a:cs typeface="Times New Roman"/>
            </a:endParaRPr>
          </a:p>
          <a:p>
            <a:pPr marL="12700" marR="60325" algn="ctr">
              <a:lnSpc>
                <a:spcPct val="100000"/>
              </a:lnSpc>
            </a:pPr>
            <a:r>
              <a:rPr sz="3200" b="1" dirty="0">
                <a:latin typeface="Times New Roman"/>
                <a:cs typeface="Times New Roman"/>
              </a:rPr>
              <a:t>С </a:t>
            </a:r>
            <a:r>
              <a:rPr sz="3200" b="1" spc="-5" dirty="0">
                <a:latin typeface="Times New Roman"/>
                <a:cs typeface="Times New Roman"/>
              </a:rPr>
              <a:t>ним нам </a:t>
            </a:r>
            <a:r>
              <a:rPr sz="3200" b="1" spc="5" dirty="0">
                <a:latin typeface="Times New Roman"/>
                <a:cs typeface="Times New Roman"/>
              </a:rPr>
              <a:t>весело </a:t>
            </a:r>
            <a:r>
              <a:rPr sz="3200" b="1" spc="-10" dirty="0">
                <a:latin typeface="Times New Roman"/>
                <a:cs typeface="Times New Roman"/>
              </a:rPr>
              <a:t>играть, </a:t>
            </a:r>
            <a:endParaRPr lang="ru-RU" sz="3200" b="1" spc="-5" dirty="0">
              <a:latin typeface="Times New Roman"/>
              <a:cs typeface="Times New Roman"/>
            </a:endParaRPr>
          </a:p>
          <a:p>
            <a:pPr marL="12700" marR="60325" algn="ctr">
              <a:lnSpc>
                <a:spcPct val="100000"/>
              </a:lnSpc>
            </a:pPr>
            <a:r>
              <a:rPr sz="3200" b="1" dirty="0" err="1">
                <a:latin typeface="Times New Roman"/>
                <a:cs typeface="Times New Roman"/>
              </a:rPr>
              <a:t>Цвет</a:t>
            </a:r>
            <a:r>
              <a:rPr sz="3200" b="1" spc="-5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и</a:t>
            </a:r>
            <a:r>
              <a:rPr sz="3200" b="1" spc="-3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форму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закреплять!</a:t>
            </a:r>
            <a:endParaRPr sz="32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00" y="-27533"/>
            <a:ext cx="8534399" cy="6670547"/>
            <a:chOff x="0" y="0"/>
            <a:chExt cx="8534399" cy="667054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7220" y="3139439"/>
              <a:ext cx="4107179" cy="35311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715" y="2996183"/>
              <a:ext cx="3747516" cy="36743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305369" cy="20478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76200"/>
            <a:ext cx="34651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00"/>
                </a:solidFill>
                <a:latin typeface="Calibri"/>
                <a:cs typeface="Calibri"/>
              </a:rPr>
              <a:t>Игры</a:t>
            </a:r>
            <a:r>
              <a:rPr sz="44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000000"/>
                </a:solidFill>
                <a:latin typeface="Calibri"/>
                <a:cs typeface="Calibri"/>
              </a:rPr>
              <a:t>с</a:t>
            </a:r>
            <a:r>
              <a:rPr sz="4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000000"/>
                </a:solidFill>
                <a:latin typeface="Calibri"/>
                <a:cs typeface="Calibri"/>
              </a:rPr>
              <a:t>цветом</a:t>
            </a:r>
            <a:endParaRPr sz="44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4434" y="982719"/>
            <a:ext cx="7620000" cy="5697617"/>
            <a:chOff x="827582" y="1160379"/>
            <a:chExt cx="7620000" cy="5697617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0" y="1160379"/>
              <a:ext cx="6476999" cy="42108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82" y="4629150"/>
              <a:ext cx="7620000" cy="222884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9338" y="141858"/>
            <a:ext cx="48634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0000"/>
                </a:solidFill>
                <a:latin typeface="Calibri"/>
                <a:cs typeface="Calibri"/>
              </a:rPr>
              <a:t>Игры-эксперименты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5734B5-DD41-EC81-E318-FFD6426DB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72">
            <a:off x="281924" y="1050767"/>
            <a:ext cx="371475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C63637-3BA0-4F88-CF1B-B2BCACB83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328">
            <a:off x="4253986" y="1764313"/>
            <a:ext cx="4393424" cy="4154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457200"/>
            <a:ext cx="3599357" cy="1685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marR="31750" indent="-161925" algn="ctr">
              <a:lnSpc>
                <a:spcPct val="114999"/>
              </a:lnSpc>
              <a:spcBef>
                <a:spcPts val="100"/>
              </a:spcBef>
            </a:pPr>
            <a:r>
              <a:rPr lang="ru-RU" sz="2400" b="1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Посмотрите детки,</a:t>
            </a:r>
            <a:br>
              <a:rPr lang="ru-RU" sz="2400" b="1" dirty="0"/>
            </a:br>
            <a:r>
              <a:rPr lang="ru-RU" sz="2400" b="1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Вон сидят на ветке</a:t>
            </a:r>
            <a:br>
              <a:rPr lang="ru-RU" sz="2400" b="1" dirty="0"/>
            </a:br>
            <a:r>
              <a:rPr lang="ru-RU" sz="2400" b="1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Птички невелички</a:t>
            </a:r>
            <a:br>
              <a:rPr lang="ru-RU" sz="2400" b="1" dirty="0"/>
            </a:br>
            <a:r>
              <a:rPr lang="ru-RU" sz="2400" b="1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Жёлтые синички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.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9A9732-8143-571A-BBBC-12AC923F8C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087">
            <a:off x="393763" y="2364722"/>
            <a:ext cx="5334000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936657-0845-3283-9467-1C09BA439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498">
            <a:off x="4432896" y="385707"/>
            <a:ext cx="3992588" cy="2994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AEA73E-8B7C-75B2-20A2-5C3BA47E9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53" y="3886200"/>
            <a:ext cx="1649477" cy="25432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252</Words>
  <Application>Microsoft Office PowerPoint</Application>
  <PresentationFormat>Экран (4:3)</PresentationFormat>
  <Paragraphs>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Aptos Narrow</vt:lpstr>
      <vt:lpstr>Arial</vt:lpstr>
      <vt:lpstr>Calibri</vt:lpstr>
      <vt:lpstr>Source Sans Pro</vt:lpstr>
      <vt:lpstr>Times New Roman</vt:lpstr>
      <vt:lpstr>Office Theme</vt:lpstr>
      <vt:lpstr>«Учимся играя» Автор: Мясникова Э.Н., Бородулина Л.П. </vt:lpstr>
      <vt:lpstr>Презентация PowerPoint</vt:lpstr>
      <vt:lpstr>Игра занимает ведущее место в образовательном  процессе. А чтобы так и было, ребѐнок должен уметь играть.</vt:lpstr>
      <vt:lpstr>Дидактические игры на развитие у детей ориентировки в форме предметов</vt:lpstr>
      <vt:lpstr>Конструктор – наш  дружочек верный, И встреча с ним  у нас не первая.</vt:lpstr>
      <vt:lpstr>Презентация PowerPoint</vt:lpstr>
      <vt:lpstr>Игры с цветом</vt:lpstr>
      <vt:lpstr>Игры-эксперименты</vt:lpstr>
      <vt:lpstr>Презентация PowerPoint</vt:lpstr>
      <vt:lpstr>Игра-драматизация</vt:lpstr>
      <vt:lpstr>Сюжетная игра-догонялки «Зайцы и волк»</vt:lpstr>
      <vt:lpstr>Игры по ролям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Mizumono ^•^</cp:lastModifiedBy>
  <cp:revision>2</cp:revision>
  <dcterms:created xsi:type="dcterms:W3CDTF">2023-12-17T14:17:52Z</dcterms:created>
  <dcterms:modified xsi:type="dcterms:W3CDTF">2023-12-17T15:49:17Z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2023-12-17T00:00:00Z</vt:filetime>
  </property>
</Properties>
</file>