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46" r:id="rId2"/>
    <p:sldId id="347" r:id="rId3"/>
    <p:sldId id="261" r:id="rId4"/>
    <p:sldId id="338" r:id="rId5"/>
    <p:sldId id="321" r:id="rId6"/>
    <p:sldId id="300" r:id="rId7"/>
    <p:sldId id="266" r:id="rId8"/>
    <p:sldId id="303" r:id="rId9"/>
    <p:sldId id="267" r:id="rId10"/>
    <p:sldId id="339" r:id="rId11"/>
    <p:sldId id="351" r:id="rId12"/>
    <p:sldId id="366" r:id="rId13"/>
    <p:sldId id="340" r:id="rId14"/>
    <p:sldId id="345" r:id="rId15"/>
    <p:sldId id="364" r:id="rId16"/>
    <p:sldId id="365" r:id="rId17"/>
    <p:sldId id="268" r:id="rId18"/>
    <p:sldId id="284" r:id="rId19"/>
    <p:sldId id="285" r:id="rId20"/>
    <p:sldId id="271" r:id="rId21"/>
    <p:sldId id="306" r:id="rId22"/>
    <p:sldId id="359" r:id="rId23"/>
    <p:sldId id="292" r:id="rId24"/>
    <p:sldId id="360" r:id="rId25"/>
    <p:sldId id="272" r:id="rId26"/>
    <p:sldId id="307" r:id="rId27"/>
    <p:sldId id="361" r:id="rId28"/>
    <p:sldId id="273" r:id="rId29"/>
    <p:sldId id="308" r:id="rId30"/>
    <p:sldId id="362" r:id="rId31"/>
    <p:sldId id="363" r:id="rId32"/>
    <p:sldId id="290" r:id="rId33"/>
    <p:sldId id="342" r:id="rId34"/>
    <p:sldId id="349" r:id="rId35"/>
    <p:sldId id="344" r:id="rId36"/>
    <p:sldId id="274" r:id="rId37"/>
    <p:sldId id="309" r:id="rId38"/>
    <p:sldId id="337" r:id="rId39"/>
    <p:sldId id="275" r:id="rId40"/>
    <p:sldId id="311" r:id="rId41"/>
    <p:sldId id="276" r:id="rId42"/>
    <p:sldId id="350" r:id="rId43"/>
    <p:sldId id="353" r:id="rId44"/>
    <p:sldId id="354" r:id="rId45"/>
    <p:sldId id="355" r:id="rId46"/>
    <p:sldId id="356" r:id="rId47"/>
    <p:sldId id="334" r:id="rId48"/>
    <p:sldId id="277" r:id="rId49"/>
    <p:sldId id="358" r:id="rId50"/>
    <p:sldId id="280" r:id="rId51"/>
    <p:sldId id="279" r:id="rId52"/>
    <p:sldId id="336" r:id="rId53"/>
    <p:sldId id="282" r:id="rId54"/>
    <p:sldId id="325" r:id="rId55"/>
  </p:sldIdLst>
  <p:sldSz cx="16256000" cy="9144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 userDrawn="1">
          <p15:clr>
            <a:srgbClr val="A4A3A4"/>
          </p15:clr>
        </p15:guide>
        <p15:guide id="2" pos="512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1" initials="1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97" autoAdjust="0"/>
    <p:restoredTop sz="92677" autoAdjust="0"/>
  </p:normalViewPr>
  <p:slideViewPr>
    <p:cSldViewPr>
      <p:cViewPr varScale="1">
        <p:scale>
          <a:sx n="51" d="100"/>
          <a:sy n="51" d="100"/>
        </p:scale>
        <p:origin x="-1182" y="-96"/>
      </p:cViewPr>
      <p:guideLst>
        <p:guide orient="horz" pos="2880"/>
        <p:guide pos="5120"/>
      </p:guideLst>
    </p:cSldViewPr>
  </p:slideViewPr>
  <p:outlineViewPr>
    <p:cViewPr>
      <p:scale>
        <a:sx n="33" d="100"/>
        <a:sy n="33" d="100"/>
      </p:scale>
      <p:origin x="216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948268" y="1828800"/>
            <a:ext cx="13958485" cy="24384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948267" y="4304715"/>
            <a:ext cx="13963904" cy="2336800"/>
          </a:xfrm>
        </p:spPr>
        <p:txBody>
          <a:bodyPr lIns="0" rIns="18288"/>
          <a:lstStyle>
            <a:lvl1pPr marL="0" marR="45719" indent="0" algn="r">
              <a:buNone/>
              <a:defRPr>
                <a:solidFill>
                  <a:schemeClr val="tx1"/>
                </a:solidFill>
              </a:defRPr>
            </a:lvl1pPr>
            <a:lvl2pPr marL="457189" indent="0" algn="ctr">
              <a:buNone/>
            </a:lvl2pPr>
            <a:lvl3pPr marL="914378" indent="0" algn="ctr">
              <a:buNone/>
            </a:lvl3pPr>
            <a:lvl4pPr marL="1371566" indent="0" algn="ctr">
              <a:buNone/>
            </a:lvl4pPr>
            <a:lvl5pPr marL="1828754" indent="0" algn="ctr">
              <a:buNone/>
            </a:lvl5pPr>
            <a:lvl6pPr marL="2285943" indent="0" algn="ctr">
              <a:buNone/>
            </a:lvl6pPr>
            <a:lvl7pPr marL="2743132" indent="0" algn="ctr">
              <a:buNone/>
            </a:lvl7pPr>
            <a:lvl8pPr marL="3200320" indent="0" algn="ctr">
              <a:buNone/>
            </a:lvl8pPr>
            <a:lvl9pPr marL="3657509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427A6-4767-4D0E-8083-28CF5B8260A0}" type="datetimeFigureOut">
              <a:rPr lang="ru-RU" smtClean="0"/>
              <a:pPr/>
              <a:t>06.08.2021</a:t>
            </a:fld>
            <a:endParaRPr lang="ru-RU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57BC3-6F36-465F-8C56-88875828874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427A6-4767-4D0E-8083-28CF5B8260A0}" type="datetimeFigureOut">
              <a:rPr lang="ru-RU" smtClean="0"/>
              <a:pPr/>
              <a:t>06.08.2021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57BC3-6F36-465F-8C56-88875828874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1785600" y="1219206"/>
            <a:ext cx="3657600" cy="6949017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12801" y="1219206"/>
            <a:ext cx="10701867" cy="6949017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427A6-4767-4D0E-8083-28CF5B8260A0}" type="datetimeFigureOut">
              <a:rPr lang="ru-RU" smtClean="0"/>
              <a:pPr/>
              <a:t>06.08.2021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57BC3-6F36-465F-8C56-88875828874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427A6-4767-4D0E-8083-28CF5B8260A0}" type="datetimeFigureOut">
              <a:rPr lang="ru-RU" smtClean="0"/>
              <a:pPr/>
              <a:t>06.08.2021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57BC3-6F36-465F-8C56-88875828874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2848" y="1755648"/>
            <a:ext cx="13817600" cy="1816608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42848" y="3606223"/>
            <a:ext cx="13817600" cy="2012949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427A6-4767-4D0E-8083-28CF5B8260A0}" type="datetimeFigureOut">
              <a:rPr lang="ru-RU" smtClean="0"/>
              <a:pPr/>
              <a:t>06.08.2021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57BC3-6F36-465F-8C56-88875828874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800" y="938784"/>
            <a:ext cx="14630400" cy="1524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12800" y="2560113"/>
            <a:ext cx="7179733" cy="591312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8263468" y="2560113"/>
            <a:ext cx="7179733" cy="591312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427A6-4767-4D0E-8083-28CF5B8260A0}" type="datetimeFigureOut">
              <a:rPr lang="ru-RU" smtClean="0"/>
              <a:pPr/>
              <a:t>06.08.2021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57BC3-6F36-465F-8C56-88875828874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800" y="938784"/>
            <a:ext cx="14630400" cy="1524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12803" y="2473664"/>
            <a:ext cx="7182556" cy="879136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8257826" y="2479677"/>
            <a:ext cx="7185377" cy="873124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812803" y="3352804"/>
            <a:ext cx="7182556" cy="5127627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8257826" y="3352804"/>
            <a:ext cx="7185377" cy="5127627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427A6-4767-4D0E-8083-28CF5B8260A0}" type="datetimeFigureOut">
              <a:rPr lang="ru-RU" smtClean="0"/>
              <a:pPr/>
              <a:t>06.08.2021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57BC3-6F36-465F-8C56-88875828874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800" y="938784"/>
            <a:ext cx="14765867" cy="1524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427A6-4767-4D0E-8083-28CF5B8260A0}" type="datetimeFigureOut">
              <a:rPr lang="ru-RU" smtClean="0"/>
              <a:pPr/>
              <a:t>06.08.2021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57BC3-6F36-465F-8C56-88875828874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427A6-4767-4D0E-8083-28CF5B8260A0}" type="datetimeFigureOut">
              <a:rPr lang="ru-RU" smtClean="0"/>
              <a:pPr/>
              <a:t>06.08.2021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57BC3-6F36-465F-8C56-88875828874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685803"/>
            <a:ext cx="4876800" cy="154940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219200" y="2235200"/>
            <a:ext cx="4876800" cy="6096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6355644" y="2235200"/>
            <a:ext cx="9087557" cy="6096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427A6-4767-4D0E-8083-28CF5B8260A0}" type="datetimeFigureOut">
              <a:rPr lang="ru-RU" smtClean="0"/>
              <a:pPr/>
              <a:t>06.08.2021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57BC3-6F36-465F-8C56-88875828874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5628005" y="1477436"/>
            <a:ext cx="9347200" cy="54864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14229573" y="7146359"/>
            <a:ext cx="276352" cy="207264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3733" y="1569333"/>
            <a:ext cx="3933952" cy="211016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83735" y="3771713"/>
            <a:ext cx="3928533" cy="290576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427A6-4767-4D0E-8083-28CF5B8260A0}" type="datetimeFigureOut">
              <a:rPr lang="ru-RU" smtClean="0"/>
              <a:pPr/>
              <a:t>06.08.2021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359468" y="8475138"/>
            <a:ext cx="1083733" cy="486833"/>
          </a:xfrm>
        </p:spPr>
        <p:txBody>
          <a:bodyPr/>
          <a:lstStyle/>
          <a:p>
            <a:fld id="{6E157BC3-6F36-465F-8C56-88875828874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6196965" y="1599356"/>
            <a:ext cx="8209280" cy="524256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16934" y="7755471"/>
            <a:ext cx="16289868" cy="138853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7789336" y="8293101"/>
            <a:ext cx="8466667" cy="8509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16934" y="-9525"/>
            <a:ext cx="16289868" cy="138853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7789336" y="-9525"/>
            <a:ext cx="8466667" cy="8509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812800" y="938784"/>
            <a:ext cx="14630400" cy="1524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812800" y="2580640"/>
            <a:ext cx="14630400" cy="5852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812801" y="8475138"/>
            <a:ext cx="3793067" cy="486833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0D427A6-4767-4D0E-8083-28CF5B8260A0}" type="datetimeFigureOut">
              <a:rPr lang="ru-RU" smtClean="0"/>
              <a:pPr/>
              <a:t>06.08.2021</a:t>
            </a:fld>
            <a:endParaRPr lang="ru-RU" dirty="0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741335" y="8475138"/>
            <a:ext cx="5960533" cy="486833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14088533" y="8475138"/>
            <a:ext cx="1354667" cy="486833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E157BC3-6F36-465F-8C56-888758288746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2" name="Группа 1"/>
          <p:cNvGrpSpPr/>
          <p:nvPr/>
        </p:nvGrpSpPr>
        <p:grpSpPr>
          <a:xfrm>
            <a:off x="-33808" y="269877"/>
            <a:ext cx="16320975" cy="865632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 dirty="0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13" indent="-274313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64" indent="-246882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indent="-246882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690" indent="-210307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03" indent="-210307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17" indent="-210307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192" indent="-182876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05" indent="-182876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19" indent="-182876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ds78sar.schoolrm.ru/sveden/employees/11208/185045/" TargetMode="Externa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tif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tif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0000"/>
                <a:satMod val="400000"/>
              </a:schemeClr>
            </a:gs>
            <a:gs pos="34000">
              <a:schemeClr val="bg2">
                <a:tint val="83000"/>
                <a:satMod val="320000"/>
              </a:schemeClr>
            </a:gs>
            <a:gs pos="100000">
              <a:schemeClr val="bg2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97228A6-85DE-450B-82F7-F1EB9EAC8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9512"/>
            <a:ext cx="16256000" cy="1152128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РЕСПУБЛИКИ МОРДОВИЯ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7CDF834-18FB-4EC5-AC75-E3C9DF9C4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168" y="1475656"/>
            <a:ext cx="15193688" cy="7200800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lnSpc>
                <a:spcPct val="115000"/>
              </a:lnSpc>
              <a:buNone/>
            </a:pPr>
            <a:r>
              <a:rPr lang="ru-RU" altLang="ru-RU" sz="35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Курковой Татьяны  Ивановны,</a:t>
            </a:r>
          </a:p>
          <a:p>
            <a:pPr marL="0" indent="0" algn="ctr">
              <a:lnSpc>
                <a:spcPct val="115000"/>
              </a:lnSpc>
              <a:buNone/>
            </a:pPr>
            <a:r>
              <a:rPr lang="ru-RU" altLang="ru-RU" sz="35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инструктора по физической культуре </a:t>
            </a:r>
          </a:p>
          <a:p>
            <a:pPr marL="0" indent="0" algn="ctr">
              <a:lnSpc>
                <a:spcPct val="115000"/>
              </a:lnSpc>
              <a:buNone/>
            </a:pPr>
            <a:r>
              <a:rPr lang="ru-RU" altLang="ru-RU" sz="35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МДОУ «Детский сад №78 комбинированного вида» городского округа Саранск</a:t>
            </a:r>
          </a:p>
          <a:p>
            <a:pPr marL="0" indent="0">
              <a:lnSpc>
                <a:spcPct val="115000"/>
              </a:lnSpc>
              <a:buNone/>
            </a:pPr>
            <a:r>
              <a:rPr lang="ru-RU" altLang="ru-RU" sz="3000" b="1" u="sng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Дата рождения</a:t>
            </a:r>
            <a:r>
              <a:rPr lang="ru-RU" altLang="ru-RU" sz="3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: 15. 02.1979 г.</a:t>
            </a:r>
          </a:p>
          <a:p>
            <a:pPr marL="0" indent="0" algn="just">
              <a:lnSpc>
                <a:spcPct val="115000"/>
              </a:lnSpc>
              <a:buNone/>
            </a:pPr>
            <a:r>
              <a:rPr lang="ru-RU" altLang="ru-RU" sz="3000" b="1" u="sng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Профессиональное образование</a:t>
            </a:r>
            <a:r>
              <a:rPr lang="ru-RU" altLang="ru-RU" sz="3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: высшее,</a:t>
            </a:r>
            <a:r>
              <a:rPr lang="ru-RU" sz="3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МГПИ им. «М.Е. Евсевьева»</a:t>
            </a:r>
          </a:p>
          <a:p>
            <a:pPr marL="0" indent="0" algn="just">
              <a:lnSpc>
                <a:spcPct val="115000"/>
              </a:lnSpc>
              <a:buNone/>
            </a:pPr>
            <a:r>
              <a:rPr lang="ru-RU" sz="3000" b="1" u="sng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Специальность:</a:t>
            </a:r>
            <a:r>
              <a:rPr lang="ru-RU" sz="3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«Педагогика и методика начального образования»</a:t>
            </a:r>
          </a:p>
          <a:p>
            <a:pPr marL="0" indent="0" algn="just">
              <a:lnSpc>
                <a:spcPct val="115000"/>
              </a:lnSpc>
              <a:buNone/>
            </a:pPr>
            <a:r>
              <a:rPr lang="ru-RU" sz="3000" b="1" u="sng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</a:t>
            </a:r>
            <a:r>
              <a:rPr lang="ru-RU" sz="3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учитель начальных классов </a:t>
            </a:r>
          </a:p>
          <a:p>
            <a:pPr marL="0" indent="0" algn="just">
              <a:buNone/>
            </a:pPr>
            <a:r>
              <a:rPr lang="ru-RU" altLang="ru-RU" sz="3000" b="1" u="sng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Диплом ДВ</a:t>
            </a:r>
            <a:r>
              <a:rPr lang="ru-RU" altLang="ru-RU" sz="3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С №1157533</a:t>
            </a:r>
          </a:p>
          <a:p>
            <a:pPr marL="0" indent="0" algn="just">
              <a:buNone/>
            </a:pPr>
            <a:r>
              <a:rPr lang="ru-RU" altLang="ru-RU" sz="3000" b="1" u="sng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Дата выдачи</a:t>
            </a:r>
            <a:r>
              <a:rPr lang="ru-RU" altLang="ru-RU" sz="3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: 29.06.2002г.</a:t>
            </a:r>
          </a:p>
          <a:p>
            <a:pPr marL="0" indent="0" algn="just">
              <a:buNone/>
            </a:pPr>
            <a:r>
              <a:rPr lang="ru-RU" altLang="ru-RU" sz="3000" b="1" u="sng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Общий трудовой стаж</a:t>
            </a:r>
            <a:r>
              <a:rPr lang="ru-RU" altLang="ru-RU" sz="3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: 1</a:t>
            </a:r>
            <a:r>
              <a:rPr lang="en-US" altLang="ru-RU" sz="3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3</a:t>
            </a:r>
            <a:r>
              <a:rPr lang="ru-RU" altLang="ru-RU" sz="3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 лет</a:t>
            </a:r>
          </a:p>
          <a:p>
            <a:pPr marL="0" indent="0" algn="just">
              <a:buNone/>
            </a:pPr>
            <a:r>
              <a:rPr lang="ru-RU" altLang="ru-RU" sz="3000" b="1" u="sng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Стаж педагогической раб</a:t>
            </a:r>
            <a:r>
              <a:rPr lang="ru-RU" altLang="ru-RU" sz="3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оты: 1</a:t>
            </a:r>
            <a:r>
              <a:rPr lang="en-US" altLang="ru-RU" sz="3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2</a:t>
            </a:r>
            <a:r>
              <a:rPr lang="ru-RU" altLang="ru-RU" sz="3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 лет.</a:t>
            </a:r>
          </a:p>
          <a:p>
            <a:pPr marL="0" indent="0" algn="just">
              <a:buNone/>
            </a:pPr>
            <a:r>
              <a:rPr lang="ru-RU" altLang="ru-RU" sz="3000" b="1" u="sng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В данной должности</a:t>
            </a:r>
            <a:r>
              <a:rPr lang="ru-RU" altLang="ru-RU" sz="3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: 12 лет.</a:t>
            </a:r>
          </a:p>
          <a:p>
            <a:pPr marL="0" indent="0" algn="just">
              <a:buNone/>
            </a:pPr>
            <a:r>
              <a:rPr lang="ru-RU" altLang="ru-RU" sz="3000" b="1" u="sng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Наличие квалификационной категории</a:t>
            </a:r>
            <a:r>
              <a:rPr lang="ru-RU" altLang="ru-RU" sz="3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: высшая кв. категория</a:t>
            </a:r>
          </a:p>
          <a:p>
            <a:pPr marL="0" indent="0" algn="just">
              <a:buNone/>
            </a:pPr>
            <a:r>
              <a:rPr lang="ru-RU" altLang="ru-RU" sz="3000" b="1" u="sng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Дата последней аттестации</a:t>
            </a:r>
            <a:r>
              <a:rPr lang="ru-RU" altLang="ru-RU" sz="3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: 28.09.2016 г.; приказ № 973  от 30.09.2016 г.</a:t>
            </a:r>
          </a:p>
          <a:p>
            <a:pPr marL="0" indent="0" algn="just">
              <a:buNone/>
            </a:pPr>
            <a:endParaRPr lang="ru-RU" altLang="ru-RU" b="1" dirty="0">
              <a:latin typeface="Times New Roman" panose="02020603050405020304" pitchFamily="18" charset="0"/>
              <a:cs typeface="Times New Roman" pitchFamily="18" charset="0"/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ru-RU" altLang="ru-RU" sz="2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3274B67-E362-4D48-AAB7-9BA469EA5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92496" y="3707904"/>
            <a:ext cx="3240360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630930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08F3FBB-FF6C-4C6D-85F4-F58CCD2A85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52" y="1043608"/>
            <a:ext cx="4868444" cy="727280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F5E63C2-7C33-4575-88B7-427BD7E155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712" y="1043608"/>
            <a:ext cx="5184576" cy="727280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2EE4EFB-9142-4221-ACB6-8B2D578DD6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304" y="1043608"/>
            <a:ext cx="4760083" cy="705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8558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9FDC252-E8C0-4680-A379-500151C1EB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7144" y="877289"/>
            <a:ext cx="5409504" cy="760635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C14638E-97B4-47C1-9782-07562EF5F0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336" y="877291"/>
            <a:ext cx="4896544" cy="7606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9166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B63581C-0E6A-4A93-B49B-1ADDDE6327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36" y="395536"/>
            <a:ext cx="6192688" cy="842493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28807ED-D8E7-43A6-AAF2-D4D85FF600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968" y="4780208"/>
            <a:ext cx="7200800" cy="436379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CB50587-FA14-4279-B64D-F31FE239C5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968" y="350170"/>
            <a:ext cx="7200800" cy="4221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2653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224F8B1-3566-4871-BA6D-7FA078D2A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9529" y="107505"/>
            <a:ext cx="8784976" cy="1296143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Наличие публикаций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3F12704-5534-41F7-9B4D-42F6E3399D00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35712" y="1691680"/>
            <a:ext cx="5940425" cy="7372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380541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988218DF-A07C-4485-A1AD-3A1B86387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248" y="395536"/>
            <a:ext cx="6240016" cy="8748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E5586F09-E170-493F-BDBA-E5C9AAFCC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8080" y="395536"/>
            <a:ext cx="5844803" cy="8748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71895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133F424-7184-4935-BC49-482034E69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107504"/>
            <a:ext cx="14765867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04FC99E-42DE-4F10-B6FD-C336824751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5272"/>
            <a:ext cx="5228080" cy="797004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6DDF9AD-929F-4D47-9395-D3C4318E5C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928" y="1065272"/>
            <a:ext cx="5463704" cy="797004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82738A4-F843-48A5-84E3-84761C047C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24" y="1064136"/>
            <a:ext cx="5463704" cy="794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2067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7209FF4-D4A4-46FB-B91A-8FAC3EA92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107504"/>
            <a:ext cx="14765867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уровень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EF31617-4D22-44C1-B421-F11DD9D211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252" y="923648"/>
            <a:ext cx="5377948" cy="777686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A222C2E-4AC1-4DF6-BCA5-1F7017C731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048" y="995656"/>
            <a:ext cx="5377948" cy="763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4103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9208" y="107504"/>
            <a:ext cx="14041560" cy="4464496"/>
          </a:xfrm>
        </p:spPr>
        <p:txBody>
          <a:bodyPr>
            <a:normAutofit/>
          </a:bodyPr>
          <a:lstStyle/>
          <a:p>
            <a:pPr algn="ctr"/>
            <a:r>
              <a:rPr lang="ru-RU" altLang="ru-RU" sz="4000" b="1" dirty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 </a:t>
            </a:r>
            <a:r>
              <a:rPr lang="ru-RU" altLang="ru-RU" sz="6000" b="1" dirty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6. Наличие авторских программ, методических пособий, методических рекомендаций</a:t>
            </a:r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430F63B-A08A-4F7F-BFB3-DBF6BAAE6A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296" y="305780"/>
            <a:ext cx="5832648" cy="8532440"/>
          </a:xfrm>
          <a:prstGeom prst="rect">
            <a:avLst/>
          </a:prstGeom>
        </p:spPr>
      </p:pic>
      <p:pic>
        <p:nvPicPr>
          <p:cNvPr id="4" name="Picture 2" descr="C:\Users\1\Desktop\скан\img158.jpg">
            <a:extLst>
              <a:ext uri="{FF2B5EF4-FFF2-40B4-BE49-F238E27FC236}">
                <a16:creationId xmlns:a16="http://schemas.microsoft.com/office/drawing/2014/main" xmlns="" id="{0F63BDF0-517B-475B-8A32-2656DB015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76072" y="305780"/>
            <a:ext cx="5397500" cy="85324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2D30669-072C-4AA1-A946-DB88CEAF73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247" y="611560"/>
            <a:ext cx="5760640" cy="8172400"/>
          </a:xfrm>
          <a:prstGeom prst="rect">
            <a:avLst/>
          </a:prstGeom>
        </p:spPr>
      </p:pic>
      <p:pic>
        <p:nvPicPr>
          <p:cNvPr id="3" name="Picture 2" descr="C:\Users\1\Desktop\скан\img157.jpg">
            <a:extLst>
              <a:ext uri="{FF2B5EF4-FFF2-40B4-BE49-F238E27FC236}">
                <a16:creationId xmlns:a16="http://schemas.microsoft.com/office/drawing/2014/main" xmlns="" id="{907AF047-BB2F-4FC5-AB8D-B34831C9B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20088" y="672313"/>
            <a:ext cx="5397500" cy="800414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C1BE27D-3D91-4070-860F-D398D3B90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258" y="1259632"/>
            <a:ext cx="14795483" cy="54006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педагогического </a:t>
            </a:r>
            <a:b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опыта по теме:</a:t>
            </a:r>
            <a:b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«Формирование основ нравственно- патриотического воспитания детей дошкольного возраста через организацию физического развития и познавательно-игровою деятельность»</a:t>
            </a:r>
            <a:r>
              <a:rPr lang="ru-RU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https://ds78sar.schoolrm.ru/sveden/employees/11208/185045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/</a:t>
            </a: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9264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9128" y="323528"/>
            <a:ext cx="15697744" cy="5616624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/>
              <a:t> </a:t>
            </a:r>
            <a:r>
              <a:rPr lang="ru-RU" sz="6000" b="1" dirty="0"/>
              <a:t>7. </a:t>
            </a:r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Выступления на заседаниях методических советов, научно-практических конференциях, педагогических чтениях, семинарах, секциях,  форумах, радиопередачах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2EFF8C0-4196-478F-9851-CB4A5803DC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576" y="269776"/>
            <a:ext cx="6653048" cy="860444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4BFF04A-E5E4-4364-97EA-7526DE5F4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323528"/>
            <a:ext cx="14765867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Международный уровень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3D9A885-1B4A-4933-BEB1-AC33FAC14B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" y="1331640"/>
            <a:ext cx="5976664" cy="756084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60E767B-FD8B-45F0-AA05-3B227230E7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17827" y="1340024"/>
            <a:ext cx="7560840" cy="756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1905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D5A9D52-A172-4756-8C22-26B34B3EC4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34759" y="704803"/>
            <a:ext cx="7675316" cy="806489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4E8268C-B03E-4E8F-B633-52C998F406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8235" y="1142494"/>
            <a:ext cx="7830617" cy="7344816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D6E5FE4-7679-44AF-A40E-29E57D7E1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179512"/>
            <a:ext cx="14765867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CDCE2FF-DD63-4DD4-859E-7296C20BE5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248" y="920160"/>
            <a:ext cx="5807968" cy="792088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91BDFC0-4DD8-4650-AFA0-91AE30D3CE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416032" y="920160"/>
            <a:ext cx="5807967" cy="804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2650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9128" y="251520"/>
            <a:ext cx="15481720" cy="5184576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/>
              <a:t> </a:t>
            </a:r>
            <a:r>
              <a:rPr lang="ru-RU" sz="6000" b="1" dirty="0"/>
              <a:t>8. </a:t>
            </a:r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мастер-классов, открытых занятий, мероприятий</a:t>
            </a:r>
            <a:r>
              <a:rPr lang="ru-RU" sz="4000" b="1" dirty="0"/>
              <a:t/>
            </a:r>
            <a:br>
              <a:rPr lang="ru-RU" sz="4000" b="1" dirty="0"/>
            </a:br>
            <a:endParaRPr lang="ru-RU" sz="4000" b="1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E77BEF0E-C85B-4305-B705-8CBA702B8F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476" y="215516"/>
            <a:ext cx="6653048" cy="871296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AE2C220-C9B4-43DE-9A13-236494F5D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107504"/>
            <a:ext cx="14765867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</a:t>
            </a:r>
            <a:endParaRPr lang="ru-RU" b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0DAF3A8-624F-4358-B188-E03AB9F5D7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984298" y="1093128"/>
            <a:ext cx="6422869" cy="797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2057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120" y="251520"/>
            <a:ext cx="15913768" cy="6048672"/>
          </a:xfrm>
        </p:spPr>
        <p:txBody>
          <a:bodyPr>
            <a:noAutofit/>
          </a:bodyPr>
          <a:lstStyle/>
          <a:p>
            <a:pPr algn="ctr"/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 Общественно-педагогическая активность педагога: участие в  комиссиях, педагогических сообществах, в жюри конкурсов</a:t>
            </a:r>
            <a:r>
              <a:rPr lang="ru-RU" sz="6000" b="1" dirty="0"/>
              <a:t/>
            </a:r>
            <a:br>
              <a:rPr lang="ru-RU" sz="6000" b="1" dirty="0"/>
            </a:br>
            <a:endParaRPr lang="ru-RU" sz="6000" b="1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08E818C-4BC8-4797-9FB3-B411DC11BC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600" y="467544"/>
            <a:ext cx="6653048" cy="853846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007320" y="467544"/>
            <a:ext cx="12169352" cy="3816424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 Формы организации  физкультурных занятий</a:t>
            </a:r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2731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40B3D19-73B8-44E1-8AEC-5E16F41D8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179512"/>
            <a:ext cx="14765867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</a:t>
            </a:r>
            <a:endParaRPr lang="ru-RU" b="1" dirty="0"/>
          </a:p>
        </p:txBody>
      </p:sp>
      <p:pic>
        <p:nvPicPr>
          <p:cNvPr id="6" name="Picture 2" descr="C:\Users\1\Desktop\атестация высшая\Новая папка (2)\справка-подтверждение.tif">
            <a:extLst>
              <a:ext uri="{FF2B5EF4-FFF2-40B4-BE49-F238E27FC236}">
                <a16:creationId xmlns:a16="http://schemas.microsoft.com/office/drawing/2014/main" xmlns="" id="{79CFDA97-ADEC-4D79-B9E7-98E4F31D68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87640" y="1064177"/>
            <a:ext cx="6624735" cy="79208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114795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6382C83-B4C3-4A5E-8BB9-6C3896367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107504"/>
            <a:ext cx="14765867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1B41572-EDD3-4A62-B703-F0FCD95B16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232" y="899592"/>
            <a:ext cx="6653048" cy="804664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676EE8F-ED94-4F11-ADA6-CE925A167C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218" y="899592"/>
            <a:ext cx="6653048" cy="804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8043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E771177-DA6C-484B-9972-553907A468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952" y="261573"/>
            <a:ext cx="6653048" cy="862085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3250684-DA19-4048-A9B1-EF6579C38F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072" y="174992"/>
            <a:ext cx="6653048" cy="8794013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E4CBE5F-AA6C-4014-902D-60EDF54DE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601" y="0"/>
            <a:ext cx="11074400" cy="4067944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11. Наставничество</a:t>
            </a:r>
          </a:p>
        </p:txBody>
      </p:sp>
    </p:spTree>
    <p:extLst>
      <p:ext uri="{BB962C8B-B14F-4D97-AF65-F5344CB8AC3E}">
        <p14:creationId xmlns:p14="http://schemas.microsoft.com/office/powerpoint/2010/main" val="3602951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2C4292B8-FB8D-41DF-AC99-47AE83DB81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216" y="251520"/>
            <a:ext cx="6653048" cy="831641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9682AD3-1880-4ED0-8FD8-299CBCB3B7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736" y="251520"/>
            <a:ext cx="6653048" cy="831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6556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029FA9F-B946-4379-A602-F6813DAB66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476" y="539552"/>
            <a:ext cx="6653048" cy="838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6743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152" y="0"/>
            <a:ext cx="15265696" cy="4932040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12. Результаты участия в инновационной (экспериментальной)</a:t>
            </a:r>
            <a:b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24E870F9-D796-42D0-BD80-2346D08D57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952" y="683568"/>
            <a:ext cx="6653048" cy="828092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C57FF8C-7406-4EC4-80D6-38165A6D22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056" y="683568"/>
            <a:ext cx="6408712" cy="828092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0D80BF3-2C36-4D65-9018-BB3328AD0C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7960" y="539552"/>
            <a:ext cx="6048671" cy="82089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4BA679A-FAF1-4B5B-BFAF-65FEBD22BF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288" y="539552"/>
            <a:ext cx="5926515" cy="82089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75248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9128" y="251520"/>
            <a:ext cx="15409712" cy="4104456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13. Степень осуществления просветительской функции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39059FAE-3F1D-4EB2-AA20-801EE44140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500" y="467544"/>
            <a:ext cx="6206844" cy="8496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34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0EB9A525-AC28-4078-9EB0-F75178E398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476" y="233772"/>
            <a:ext cx="6653048" cy="8676456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7160" y="179512"/>
            <a:ext cx="14977663" cy="4176464"/>
          </a:xfrm>
        </p:spPr>
        <p:txBody>
          <a:bodyPr>
            <a:noAutofit/>
          </a:bodyPr>
          <a:lstStyle/>
          <a:p>
            <a:pPr algn="ctr"/>
            <a:r>
              <a:rPr lang="ru-RU" sz="6000" b="1" dirty="0"/>
              <a:t>14. Участие педагога в профессиональных конкурсах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8AA2150B-8984-42A0-B444-F9261BF804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608" y="197768"/>
            <a:ext cx="6782908" cy="874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7628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5CEE196-81C6-47F7-8B6E-207E5B37E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1496" y="179512"/>
            <a:ext cx="8568952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уровень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8E8EE2A-7EC5-44C9-898B-21287EF5BE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656" y="1115616"/>
            <a:ext cx="6120680" cy="784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3454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18B1DC6-3C85-4822-A5E5-18FC6698C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323528"/>
            <a:ext cx="14765867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Российский уровень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507D46F-4407-4889-A824-5268506A97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19" y="1259632"/>
            <a:ext cx="4836617" cy="756084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C0B29F6-93BD-4EC4-A5A8-921A3AE6CF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448" y="1259632"/>
            <a:ext cx="5213119" cy="756084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A5721C61-A430-4AB2-9CA1-A5AB419143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279" y="1259632"/>
            <a:ext cx="5380449" cy="756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2414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802B2F3-7ADA-46AE-9229-0D335E681B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936" y="94280"/>
            <a:ext cx="6430272" cy="450326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9B8CD95-58B8-43D1-9BCF-97F99D84AE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0088" y="144937"/>
            <a:ext cx="6430272" cy="442706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70CB4A7-E76F-4AE7-A511-2A4A8B399C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592" y="4355976"/>
            <a:ext cx="6439799" cy="4525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1474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E54FC70-076B-46B7-A718-4658FB453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251520"/>
            <a:ext cx="14765867" cy="936104"/>
          </a:xfrm>
        </p:spPr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3F9F60D-4846-4E91-9E30-2498CF52D0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7624"/>
            <a:ext cx="5400600" cy="788436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0C1C24B-E62C-456B-8946-B6041AE0DE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982" y="1187624"/>
            <a:ext cx="5486764" cy="781972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2A03308-11C8-4F53-9808-B725436894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6184" y="1258730"/>
            <a:ext cx="5385552" cy="7819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7864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E51FC0F-463F-4FC3-8325-72ED3A426D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232" y="611560"/>
            <a:ext cx="5976664" cy="81724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55023C2-7376-496E-98E7-1EADAFF22B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4024" y="611560"/>
            <a:ext cx="5904656" cy="81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91632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3144" y="251520"/>
            <a:ext cx="15553727" cy="4536504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15. Награды и поощрения 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D764357B-5446-43F6-9CFC-1E30EDF8A7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12" y="544981"/>
            <a:ext cx="5099952" cy="814548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98B455A-FE55-4DE7-AA68-C4C99689A9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688" y="484015"/>
            <a:ext cx="5099952" cy="8145487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DEDFD74D-0EA5-4154-9289-3699FDDAB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8384" y="514498"/>
            <a:ext cx="5562504" cy="8175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32623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7360" y="611560"/>
            <a:ext cx="11953328" cy="3960440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Результаты анализа текущей документации</a:t>
            </a:r>
          </a:p>
        </p:txBody>
      </p:sp>
    </p:spTree>
    <p:extLst>
      <p:ext uri="{BB962C8B-B14F-4D97-AF65-F5344CB8AC3E}">
        <p14:creationId xmlns:p14="http://schemas.microsoft.com/office/powerpoint/2010/main" val="4196018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\Desktop\атестация высшая\Новая папка (2)\грамота.tif">
            <a:extLst>
              <a:ext uri="{FF2B5EF4-FFF2-40B4-BE49-F238E27FC236}">
                <a16:creationId xmlns:a16="http://schemas.microsoft.com/office/drawing/2014/main" xmlns="" id="{C06C8DAF-BE23-46F5-B766-0DC4F8787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7240" y="311656"/>
            <a:ext cx="6264696" cy="8508816"/>
          </a:xfrm>
          <a:prstGeom prst="rect">
            <a:avLst/>
          </a:prstGeom>
          <a:noFill/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DF05039-0476-43C3-BF7D-9926790967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0" y="311656"/>
            <a:ext cx="6585901" cy="8508816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179688A-F640-4458-BBCD-5DF2B0235E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048" y="399219"/>
            <a:ext cx="6153851" cy="820319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BA6FFE57-C65A-4A6A-AD1A-A3839BBB4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216" y="421315"/>
            <a:ext cx="6153852" cy="8203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41D943F-5A80-49BC-9A4B-1C8B583DF6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059" y="348796"/>
            <a:ext cx="6336701" cy="8388424"/>
          </a:xfrm>
          <a:prstGeom prst="rect">
            <a:avLst/>
          </a:prstGeom>
        </p:spPr>
      </p:pic>
      <p:pic>
        <p:nvPicPr>
          <p:cNvPr id="4" name="Picture 2" descr="C:\Users\1\Desktop\атестация высшая\Новая папка (2)\благодарность.tif">
            <a:extLst>
              <a:ext uri="{FF2B5EF4-FFF2-40B4-BE49-F238E27FC236}">
                <a16:creationId xmlns:a16="http://schemas.microsoft.com/office/drawing/2014/main" xmlns="" id="{E6AE4257-E970-4154-9FA3-FFEBC4D80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7280" y="348796"/>
            <a:ext cx="5976663" cy="83884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6177714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9593308-BF2D-4F35-A1C8-6942F82E2D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24" y="269776"/>
            <a:ext cx="5178464" cy="860444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905FF06-7381-49BA-BA26-347846524A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4164" y="269776"/>
            <a:ext cx="5178464" cy="860444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2A64B6F-A561-4AD2-BEBE-6C932C7BEA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540" y="269776"/>
            <a:ext cx="5500919" cy="8604448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120" y="1857356"/>
            <a:ext cx="15841760" cy="2714643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  <a:r>
              <a:rPr lang="ru-RU" sz="4800" b="1" dirty="0"/>
              <a:t>!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964A90C6-1FE3-4015-B0F7-646A5F168D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476" y="233772"/>
            <a:ext cx="6653048" cy="86764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7160" y="755576"/>
            <a:ext cx="14473608" cy="4392488"/>
          </a:xfrm>
        </p:spPr>
        <p:txBody>
          <a:bodyPr>
            <a:noAutofit/>
          </a:bodyPr>
          <a:lstStyle/>
          <a:p>
            <a:pPr algn="ctr"/>
            <a:r>
              <a:rPr lang="ru-RU" altLang="ru-RU" sz="40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altLang="ru-RU" sz="40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r>
              <a:rPr lang="ru-RU" altLang="ru-RU" sz="40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altLang="ru-RU" sz="40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r>
              <a:rPr lang="ru-RU" altLang="ru-RU" sz="40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altLang="ru-RU" sz="40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r>
              <a:rPr lang="ru-RU" altLang="ru-RU" sz="60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3. </a:t>
            </a:r>
            <a:r>
              <a:rPr lang="ru-RU" altLang="ru-RU" sz="6000" b="1" dirty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Эффективность организации и проведения мероприятий оздоровительного характера</a:t>
            </a:r>
            <a:r>
              <a:rPr lang="ru-RU" altLang="ru-RU" sz="6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/>
            </a:r>
            <a:br>
              <a:rPr lang="ru-RU" altLang="ru-RU" sz="6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</a:br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8B8B0A14-9465-4917-BAAA-62F321F433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778" y="395537"/>
            <a:ext cx="6653048" cy="849694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0EC16DA-2781-4281-AE64-25F06154A0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196" y="395537"/>
            <a:ext cx="6653048" cy="849694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3144" y="251520"/>
            <a:ext cx="15121679" cy="4896544"/>
          </a:xfrm>
        </p:spPr>
        <p:txBody>
          <a:bodyPr>
            <a:normAutofit/>
          </a:bodyPr>
          <a:lstStyle/>
          <a:p>
            <a:pPr algn="ctr"/>
            <a:r>
              <a:rPr lang="ru-RU" altLang="ru-RU" sz="6000" b="1" dirty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4. Результаты участия воспитанников в конкурсах,  выставках, соревнованиях, акциях  </a:t>
            </a:r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332339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591</TotalTime>
  <Words>256</Words>
  <Application>Microsoft Office PowerPoint</Application>
  <PresentationFormat>Произвольный</PresentationFormat>
  <Paragraphs>42</Paragraphs>
  <Slides>54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55" baseType="lpstr">
      <vt:lpstr>Поток</vt:lpstr>
      <vt:lpstr>МИНИСТЕРСТВО ОБРАЗОВАНИЯ РЕСПУБЛИКИ МОРДОВИЯ  ПОРТФОЛИО</vt:lpstr>
      <vt:lpstr> Представление педагогического  опыта по теме: «Формирование основ нравственно- патриотического воспитания детей дошкольного возраста через организацию физического развития и познавательно-игровою деятельность»  https://ds78sar.schoolrm.ru/sveden/employees/11208/185045/  </vt:lpstr>
      <vt:lpstr> 1. Формы организации  физкультурных занятий</vt:lpstr>
      <vt:lpstr>Презентация PowerPoint</vt:lpstr>
      <vt:lpstr>2. Результаты анализа текущей документации</vt:lpstr>
      <vt:lpstr>Презентация PowerPoint</vt:lpstr>
      <vt:lpstr>   3. Эффективность организации и проведения мероприятий оздоровительного характера </vt:lpstr>
      <vt:lpstr>Презентация PowerPoint</vt:lpstr>
      <vt:lpstr>4. Результаты участия воспитанников в конкурсах,  выставках, соревнованиях, акциях  </vt:lpstr>
      <vt:lpstr>Презентация PowerPoint</vt:lpstr>
      <vt:lpstr>Презентация PowerPoint</vt:lpstr>
      <vt:lpstr>Презентация PowerPoint</vt:lpstr>
      <vt:lpstr>5. Наличие публикаций</vt:lpstr>
      <vt:lpstr>Презентация PowerPoint</vt:lpstr>
      <vt:lpstr>Республиканский уровень</vt:lpstr>
      <vt:lpstr>Всероссийский уровень</vt:lpstr>
      <vt:lpstr>  6. Наличие авторских программ, методических пособий, методических рекомендаций</vt:lpstr>
      <vt:lpstr>Презентация PowerPoint</vt:lpstr>
      <vt:lpstr>Презентация PowerPoint</vt:lpstr>
      <vt:lpstr> 7. Выступления на заседаниях методических советов, научно-практических конференциях, педагогических чтениях, семинарах, секциях,  форумах, радиопередачах</vt:lpstr>
      <vt:lpstr>Презентация PowerPoint</vt:lpstr>
      <vt:lpstr>Международный уровень</vt:lpstr>
      <vt:lpstr>Презентация PowerPoint</vt:lpstr>
      <vt:lpstr>Республиканский уровень</vt:lpstr>
      <vt:lpstr> 8. Проведение мастер-классов, открытых занятий, мероприятий </vt:lpstr>
      <vt:lpstr>Презентация PowerPoint</vt:lpstr>
      <vt:lpstr>Республиканский уровень</vt:lpstr>
      <vt:lpstr>9. Общественно-педагогическая активность педагога: участие в  комиссиях, педагогических сообществах, в жюри конкурсов </vt:lpstr>
      <vt:lpstr>Презентация PowerPoint</vt:lpstr>
      <vt:lpstr>Республиканский уровень</vt:lpstr>
      <vt:lpstr>Муниципальный уровень</vt:lpstr>
      <vt:lpstr>Презентация PowerPoint</vt:lpstr>
      <vt:lpstr>11. Наставничество</vt:lpstr>
      <vt:lpstr>Презентация PowerPoint</vt:lpstr>
      <vt:lpstr>Презентация PowerPoint</vt:lpstr>
      <vt:lpstr>12. Результаты участия в инновационной (экспериментальной) деятельности</vt:lpstr>
      <vt:lpstr>Презентация PowerPoint</vt:lpstr>
      <vt:lpstr>Презентация PowerPoint</vt:lpstr>
      <vt:lpstr>13. Степень осуществления просветительской функции</vt:lpstr>
      <vt:lpstr>Презентация PowerPoint</vt:lpstr>
      <vt:lpstr>14. Участие педагога в профессиональных конкурсах</vt:lpstr>
      <vt:lpstr>Презентация PowerPoint</vt:lpstr>
      <vt:lpstr>Международный уровень</vt:lpstr>
      <vt:lpstr>Российский уровень</vt:lpstr>
      <vt:lpstr>Презентация PowerPoint</vt:lpstr>
      <vt:lpstr>Республиканский уровень</vt:lpstr>
      <vt:lpstr>Презентация PowerPoint</vt:lpstr>
      <vt:lpstr>15. Награды и поощрения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Пользователь</cp:lastModifiedBy>
  <cp:revision>131</cp:revision>
  <dcterms:created xsi:type="dcterms:W3CDTF">2016-05-28T13:54:56Z</dcterms:created>
  <dcterms:modified xsi:type="dcterms:W3CDTF">2021-08-06T08:26:53Z</dcterms:modified>
</cp:coreProperties>
</file>