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64" r:id="rId21"/>
    <p:sldId id="276" r:id="rId22"/>
    <p:sldId id="277" r:id="rId23"/>
    <p:sldId id="278" r:id="rId24"/>
    <p:sldId id="307" r:id="rId25"/>
    <p:sldId id="308" r:id="rId26"/>
    <p:sldId id="306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99" r:id="rId36"/>
    <p:sldId id="287" r:id="rId37"/>
    <p:sldId id="300" r:id="rId38"/>
    <p:sldId id="288" r:id="rId39"/>
    <p:sldId id="289" r:id="rId40"/>
    <p:sldId id="290" r:id="rId41"/>
    <p:sldId id="302" r:id="rId42"/>
    <p:sldId id="291" r:id="rId43"/>
    <p:sldId id="309" r:id="rId44"/>
    <p:sldId id="292" r:id="rId45"/>
    <p:sldId id="293" r:id="rId46"/>
    <p:sldId id="311" r:id="rId47"/>
    <p:sldId id="294" r:id="rId48"/>
    <p:sldId id="310" r:id="rId49"/>
    <p:sldId id="295" r:id="rId50"/>
    <p:sldId id="296" r:id="rId51"/>
    <p:sldId id="297" r:id="rId52"/>
    <p:sldId id="298" r:id="rId53"/>
    <p:sldId id="303" r:id="rId54"/>
    <p:sldId id="301" r:id="rId55"/>
    <p:sldId id="305" r:id="rId56"/>
    <p:sldId id="304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EC85"/>
    <a:srgbClr val="48E662"/>
    <a:srgbClr val="99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17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513E-E9FB-4AEF-BBF7-98A175656C8F}" type="datetimeFigureOut">
              <a:rPr lang="ru-RU" smtClean="0"/>
              <a:pPr/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7BF7-9BC0-44C1-8F5F-2FF718A60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513E-E9FB-4AEF-BBF7-98A175656C8F}" type="datetimeFigureOut">
              <a:rPr lang="ru-RU" smtClean="0"/>
              <a:pPr/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7BF7-9BC0-44C1-8F5F-2FF718A60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513E-E9FB-4AEF-BBF7-98A175656C8F}" type="datetimeFigureOut">
              <a:rPr lang="ru-RU" smtClean="0"/>
              <a:pPr/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7BF7-9BC0-44C1-8F5F-2FF718A60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513E-E9FB-4AEF-BBF7-98A175656C8F}" type="datetimeFigureOut">
              <a:rPr lang="ru-RU" smtClean="0"/>
              <a:pPr/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7BF7-9BC0-44C1-8F5F-2FF718A60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513E-E9FB-4AEF-BBF7-98A175656C8F}" type="datetimeFigureOut">
              <a:rPr lang="ru-RU" smtClean="0"/>
              <a:pPr/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7BF7-9BC0-44C1-8F5F-2FF718A60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513E-E9FB-4AEF-BBF7-98A175656C8F}" type="datetimeFigureOut">
              <a:rPr lang="ru-RU" smtClean="0"/>
              <a:pPr/>
              <a:t>28.04.2019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7BF7-9BC0-44C1-8F5F-2FF718A60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513E-E9FB-4AEF-BBF7-98A175656C8F}" type="datetimeFigureOut">
              <a:rPr lang="ru-RU" smtClean="0"/>
              <a:pPr/>
              <a:t>28.04.2019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7BF7-9BC0-44C1-8F5F-2FF718A60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513E-E9FB-4AEF-BBF7-98A175656C8F}" type="datetimeFigureOut">
              <a:rPr lang="ru-RU" smtClean="0"/>
              <a:pPr/>
              <a:t>28.04.2019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7BF7-9BC0-44C1-8F5F-2FF718A60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513E-E9FB-4AEF-BBF7-98A175656C8F}" type="datetimeFigureOut">
              <a:rPr lang="ru-RU" smtClean="0"/>
              <a:pPr/>
              <a:t>28.04.2019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7BF7-9BC0-44C1-8F5F-2FF718A60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513E-E9FB-4AEF-BBF7-98A175656C8F}" type="datetimeFigureOut">
              <a:rPr lang="ru-RU" smtClean="0"/>
              <a:pPr/>
              <a:t>28.04.2019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7BF7-9BC0-44C1-8F5F-2FF718A60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513E-E9FB-4AEF-BBF7-98A175656C8F}" type="datetimeFigureOut">
              <a:rPr lang="ru-RU" smtClean="0"/>
              <a:pPr/>
              <a:t>28.04.2019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B7BF7-9BC0-44C1-8F5F-2FF718A60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1513E-E9FB-4AEF-BBF7-98A175656C8F}" type="datetimeFigureOut">
              <a:rPr lang="ru-RU" smtClean="0"/>
              <a:pPr/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B7BF7-9BC0-44C1-8F5F-2FF718A60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ds03.infourok.ru/uploads/ex/0a02/00063809-f3a9b385/img1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6404248" cy="1470025"/>
          </a:xfrm>
        </p:spPr>
        <p:txBody>
          <a:bodyPr/>
          <a:lstStyle/>
          <a:p>
            <a:r>
              <a:rPr lang="ru-RU" b="1" dirty="0" smtClean="0"/>
              <a:t>ПОРТФОЛИО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492896"/>
            <a:ext cx="4968552" cy="4104456"/>
          </a:xfrm>
        </p:spPr>
        <p:txBody>
          <a:bodyPr>
            <a:normAutofit fontScale="550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 smtClean="0">
                <a:solidFill>
                  <a:schemeClr val="tx1"/>
                </a:solidFill>
              </a:rPr>
              <a:t>Дата рождения: </a:t>
            </a:r>
            <a:r>
              <a:rPr lang="ru-RU" altLang="ru-RU" i="1" u="sng" dirty="0" smtClean="0">
                <a:solidFill>
                  <a:schemeClr val="tx1"/>
                </a:solidFill>
              </a:rPr>
              <a:t>24.10.1990 г.     </a:t>
            </a:r>
            <a:r>
              <a:rPr lang="ru-RU" altLang="ru-RU" dirty="0" smtClean="0">
                <a:solidFill>
                  <a:schemeClr val="tx1"/>
                </a:solidFill>
              </a:rPr>
              <a:t>Профессиональное образование:   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schemeClr val="tx1"/>
                </a:solidFill>
              </a:rPr>
              <a:t>Филолог преподаватель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schemeClr val="tx1"/>
                </a:solidFill>
              </a:rPr>
              <a:t>по специальности «Филология»,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schemeClr val="tx1"/>
                </a:solidFill>
              </a:rPr>
              <a:t>ФГБОУ ВПО МГУ им. Н.П. Огарева,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schemeClr val="tx1"/>
                </a:solidFill>
              </a:rPr>
              <a:t>диплом с отличием ОК № 45797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schemeClr val="tx1"/>
                </a:solidFill>
              </a:rPr>
              <a:t>выдан 27.06.2013 г.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 smtClean="0">
                <a:solidFill>
                  <a:schemeClr val="tx1"/>
                </a:solidFill>
              </a:rPr>
              <a:t>Стаж педагогической работы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 smtClean="0">
                <a:solidFill>
                  <a:schemeClr val="tx1"/>
                </a:solidFill>
              </a:rPr>
              <a:t>(по специальности): </a:t>
            </a:r>
            <a:r>
              <a:rPr lang="ru-RU" altLang="ru-RU" i="1" u="sng" dirty="0" smtClean="0">
                <a:solidFill>
                  <a:schemeClr val="tx1"/>
                </a:solidFill>
              </a:rPr>
              <a:t>6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 smtClean="0">
                <a:solidFill>
                  <a:schemeClr val="tx1"/>
                </a:solidFill>
              </a:rPr>
              <a:t>Общий трудовой стаж: </a:t>
            </a:r>
            <a:r>
              <a:rPr lang="ru-RU" altLang="ru-RU" i="1" u="sng" dirty="0" smtClean="0">
                <a:solidFill>
                  <a:schemeClr val="tx1"/>
                </a:solidFill>
              </a:rPr>
              <a:t>6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 smtClean="0">
                <a:solidFill>
                  <a:schemeClr val="tx1"/>
                </a:solidFill>
              </a:rPr>
              <a:t>Наличие квалификационной категории: </a:t>
            </a:r>
            <a:r>
              <a:rPr lang="ru-RU" altLang="ru-RU" i="1" u="sng" dirty="0" smtClean="0">
                <a:solidFill>
                  <a:schemeClr val="tx1"/>
                </a:solidFill>
              </a:rPr>
              <a:t>соответствие </a:t>
            </a:r>
            <a:r>
              <a:rPr lang="ru-RU" i="1" u="sng" dirty="0" smtClean="0">
                <a:solidFill>
                  <a:schemeClr val="tx1"/>
                </a:solidFill>
              </a:rPr>
              <a:t>(Приказ МБОУ «СОШ №9» №184 от 29.05.2018 г)</a:t>
            </a:r>
            <a:endParaRPr lang="ru-RU" i="1" u="sng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196752"/>
            <a:ext cx="7200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Белицкой Любови Вячеславовны,</a:t>
            </a:r>
          </a:p>
          <a:p>
            <a:pPr algn="ctr"/>
            <a:r>
              <a:rPr lang="ru-RU" b="1" dirty="0" smtClean="0"/>
              <a:t>учителя мордовского (мокшанского) языка</a:t>
            </a:r>
          </a:p>
          <a:p>
            <a:pPr algn="ctr"/>
            <a:r>
              <a:rPr lang="ru-RU" altLang="ru-RU" b="1" dirty="0"/>
              <a:t>МБОУ «Средняя общеобразовательная школа №9»            </a:t>
            </a:r>
            <a:br>
              <a:rPr lang="ru-RU" altLang="ru-RU" b="1" dirty="0"/>
            </a:br>
            <a:r>
              <a:rPr lang="ru-RU" altLang="ru-RU" b="1" dirty="0"/>
              <a:t>Рузаевского муниципального района</a:t>
            </a:r>
            <a:endParaRPr lang="ru-RU" b="1" dirty="0"/>
          </a:p>
        </p:txBody>
      </p:sp>
      <p:pic>
        <p:nvPicPr>
          <p:cNvPr id="84996" name="Picture 4" descr="C:\Users\ЛЮБА\Desktop\8.jpg"/>
          <p:cNvPicPr>
            <a:picLocks noChangeAspect="1" noChangeArrowheads="1"/>
          </p:cNvPicPr>
          <p:nvPr/>
        </p:nvPicPr>
        <p:blipFill>
          <a:blip r:embed="rId3" cstate="email"/>
          <a:srcRect l="22083" t="19500" r="27440" b="28001"/>
          <a:stretch>
            <a:fillRect/>
          </a:stretch>
        </p:blipFill>
        <p:spPr bwMode="auto">
          <a:xfrm>
            <a:off x="5436096" y="2708920"/>
            <a:ext cx="2962649" cy="3240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</a:rPr>
              <a:t>5. Участие в инновационной (экспериментальной) деятельности</a:t>
            </a:r>
            <a:br>
              <a:rPr lang="ru-RU" sz="3600" b="1" dirty="0" smtClean="0">
                <a:latin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</a:rPr>
              <a:t> Муниципальный уровень</a:t>
            </a:r>
            <a:endParaRPr lang="ru-RU" dirty="0"/>
          </a:p>
        </p:txBody>
      </p:sp>
      <p:pic>
        <p:nvPicPr>
          <p:cNvPr id="5" name="Picture 7" descr="C:\Users\1\AppData\Local\Temp\Rar$DI00.846\справка 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l="5577" t="6250" r="2710"/>
          <a:stretch>
            <a:fillRect/>
          </a:stretch>
        </p:blipFill>
        <p:spPr bwMode="auto">
          <a:xfrm>
            <a:off x="5220072" y="1700808"/>
            <a:ext cx="3218483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18" name="Picture 2" descr="C:\Users\светлана\Pictures\Сканы\Скан_20190328 (8)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8" t="1965" b="18138"/>
          <a:stretch/>
        </p:blipFill>
        <p:spPr bwMode="auto">
          <a:xfrm>
            <a:off x="503434" y="1727200"/>
            <a:ext cx="4101854" cy="465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</a:rPr>
              <a:t>6. Результаты участия обучающихся во Всероссийской предметной олимпиаде</a:t>
            </a:r>
            <a:endParaRPr lang="ru-RU" sz="3200" dirty="0"/>
          </a:p>
        </p:txBody>
      </p:sp>
      <p:pic>
        <p:nvPicPr>
          <p:cNvPr id="10242" name="Picture 2" descr="C:\Users\светлана\Pictures\Сканы\Скан_20190328 (6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7" t="1683" b="21712"/>
          <a:stretch/>
        </p:blipFill>
        <p:spPr bwMode="auto">
          <a:xfrm>
            <a:off x="2123728" y="1484784"/>
            <a:ext cx="4527682" cy="492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1" name="Picture 1" descr="D:\ПОРТФОЛИО\2017-18 уч.год\Дети\Скан_20180503 (3)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l="4355" t="1591"/>
          <a:stretch>
            <a:fillRect/>
          </a:stretch>
        </p:blipFill>
        <p:spPr bwMode="auto">
          <a:xfrm>
            <a:off x="611560" y="332656"/>
            <a:ext cx="4081933" cy="5748607"/>
          </a:xfrm>
          <a:prstGeom prst="rect">
            <a:avLst/>
          </a:prstGeom>
          <a:noFill/>
        </p:spPr>
      </p:pic>
      <p:pic>
        <p:nvPicPr>
          <p:cNvPr id="10242" name="Picture 2" descr="D:\ПОРТФОЛИО\2017-18 уч.год\Дети\призер олимпиады Кудашов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88024" y="332656"/>
            <a:ext cx="4157084" cy="56878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40960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7. Позитивные результаты внеурочной деятельности обучающихся по учебным предметам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48640" lvl="1" indent="-274320">
              <a:buNone/>
              <a:defRPr/>
            </a:pPr>
            <a:endParaRPr lang="ru-RU" altLang="ru-RU" sz="2400" b="1" u="sng" dirty="0" smtClean="0">
              <a:solidFill>
                <a:srgbClr val="000099"/>
              </a:solidFill>
            </a:endParaRPr>
          </a:p>
          <a:p>
            <a:pPr marL="548640" lvl="1" indent="-27432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altLang="ru-RU" sz="2400" b="1" u="sng" dirty="0" smtClean="0">
                <a:solidFill>
                  <a:schemeClr val="tx2">
                    <a:lumMod val="50000"/>
                  </a:schemeClr>
                </a:solidFill>
              </a:rPr>
              <a:t>Муниципальный уровень</a:t>
            </a:r>
          </a:p>
          <a:p>
            <a:pPr marL="548640" lvl="1" indent="-27432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altLang="ru-RU" sz="2400" i="1" dirty="0" smtClean="0">
                <a:solidFill>
                  <a:schemeClr val="tx2">
                    <a:lumMod val="50000"/>
                  </a:schemeClr>
                </a:solidFill>
              </a:rPr>
              <a:t>Победы и призовые места</a:t>
            </a:r>
            <a: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 –  4  </a:t>
            </a:r>
            <a:endParaRPr lang="ru-RU" altLang="ru-RU" sz="2400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548640" lvl="1" indent="-27432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altLang="ru-RU" sz="2400" i="1" dirty="0" smtClean="0">
                <a:solidFill>
                  <a:schemeClr val="tx2">
                    <a:lumMod val="50000"/>
                  </a:schemeClr>
                </a:solidFill>
              </a:rPr>
              <a:t>Участие </a:t>
            </a:r>
            <a: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- 4</a:t>
            </a:r>
          </a:p>
          <a:p>
            <a:pPr marL="548640" lvl="1" indent="-27432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altLang="ru-RU" sz="2400" b="1" u="sng" dirty="0" smtClean="0">
                <a:solidFill>
                  <a:schemeClr val="tx2">
                    <a:lumMod val="50000"/>
                  </a:schemeClr>
                </a:solidFill>
              </a:rPr>
              <a:t>Республиканский уровень</a:t>
            </a:r>
          </a:p>
          <a:p>
            <a:pPr marL="548640" lvl="1" indent="-27432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altLang="ru-RU" sz="2400" i="1" dirty="0" smtClean="0">
                <a:solidFill>
                  <a:schemeClr val="tx2">
                    <a:lumMod val="50000"/>
                  </a:schemeClr>
                </a:solidFill>
              </a:rPr>
              <a:t>Победы и призовые места</a:t>
            </a:r>
            <a:r>
              <a:rPr lang="ru-RU" altLang="ru-RU" sz="2400" dirty="0" smtClean="0">
                <a:solidFill>
                  <a:schemeClr val="tx2">
                    <a:lumMod val="50000"/>
                  </a:schemeClr>
                </a:solidFill>
              </a:rPr>
              <a:t> –  </a:t>
            </a:r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</a:rPr>
              <a:t>2</a:t>
            </a:r>
            <a:endParaRPr lang="ru-RU" altLang="ru-RU" sz="2400" b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548640" lvl="1" indent="-27432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altLang="ru-RU" sz="2400" b="1" u="sng" dirty="0" smtClean="0">
                <a:solidFill>
                  <a:schemeClr val="tx2">
                    <a:lumMod val="50000"/>
                  </a:schemeClr>
                </a:solidFill>
              </a:rPr>
              <a:t>Российский уровень</a:t>
            </a:r>
          </a:p>
          <a:p>
            <a:pPr marL="548640" lvl="1" indent="-27432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altLang="ru-RU" sz="2400" i="1" dirty="0" smtClean="0">
                <a:solidFill>
                  <a:schemeClr val="tx2">
                    <a:lumMod val="50000"/>
                  </a:schemeClr>
                </a:solidFill>
              </a:rPr>
              <a:t>Победы и призовые места</a:t>
            </a:r>
            <a: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 – 3</a:t>
            </a:r>
          </a:p>
          <a:p>
            <a:pPr marL="548640" lvl="1" indent="-27432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altLang="ru-RU" sz="2400" b="1" u="sng" dirty="0" smtClean="0">
                <a:solidFill>
                  <a:schemeClr val="tx2">
                    <a:lumMod val="50000"/>
                  </a:schemeClr>
                </a:solidFill>
              </a:rPr>
              <a:t>Международный уровень </a:t>
            </a:r>
          </a:p>
          <a:p>
            <a:pPr marL="548640" lvl="1" indent="-27432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altLang="ru-RU" sz="2400" i="1" dirty="0" smtClean="0">
                <a:solidFill>
                  <a:schemeClr val="tx2">
                    <a:lumMod val="50000"/>
                  </a:schemeClr>
                </a:solidFill>
              </a:rPr>
              <a:t>Победы и призовые места– </a:t>
            </a:r>
            <a: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3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683568" y="305272"/>
          <a:ext cx="8208912" cy="622163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514400"/>
                <a:gridCol w="1584176"/>
                <a:gridCol w="792088"/>
                <a:gridCol w="1008112"/>
                <a:gridCol w="3230016"/>
                <a:gridCol w="1080120"/>
              </a:tblGrid>
              <a:tr h="4182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solidFill>
                            <a:schemeClr val="bg1"/>
                          </a:solidFill>
                        </a:rPr>
                        <a:t>№ </a:t>
                      </a:r>
                      <a:r>
                        <a:rPr lang="ru-RU" sz="1300" kern="50" dirty="0" err="1">
                          <a:solidFill>
                            <a:schemeClr val="bg1"/>
                          </a:solidFill>
                        </a:rPr>
                        <a:t>п</a:t>
                      </a:r>
                      <a:r>
                        <a:rPr lang="ru-RU" sz="1300" kern="50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ru-RU" sz="1300" kern="50" dirty="0" err="1">
                          <a:solidFill>
                            <a:schemeClr val="bg1"/>
                          </a:solidFill>
                        </a:rPr>
                        <a:t>п</a:t>
                      </a:r>
                      <a:endParaRPr lang="ru-RU" sz="1300" kern="50" dirty="0">
                        <a:solidFill>
                          <a:schemeClr val="bg1"/>
                        </a:solidFill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solidFill>
                            <a:schemeClr val="bg1"/>
                          </a:solidFill>
                        </a:rPr>
                        <a:t>ФИ учащегося</a:t>
                      </a:r>
                      <a:endParaRPr lang="ru-RU" sz="1300" kern="50" dirty="0">
                        <a:solidFill>
                          <a:schemeClr val="bg1"/>
                        </a:solidFill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solidFill>
                            <a:schemeClr val="bg1"/>
                          </a:solidFill>
                        </a:rPr>
                        <a:t>Класс</a:t>
                      </a:r>
                      <a:endParaRPr lang="ru-RU" sz="1300" kern="50" dirty="0">
                        <a:solidFill>
                          <a:schemeClr val="bg1"/>
                        </a:solidFill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solidFill>
                            <a:schemeClr val="bg1"/>
                          </a:solidFill>
                        </a:rPr>
                        <a:t>Учебный год</a:t>
                      </a:r>
                      <a:endParaRPr lang="ru-RU" sz="1300" kern="50" dirty="0">
                        <a:solidFill>
                          <a:schemeClr val="bg1"/>
                        </a:solidFill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solidFill>
                            <a:schemeClr val="bg1"/>
                          </a:solidFill>
                        </a:rPr>
                        <a:t>Мероприятие</a:t>
                      </a:r>
                      <a:endParaRPr lang="ru-RU" sz="1300" kern="50" dirty="0">
                        <a:solidFill>
                          <a:schemeClr val="bg1"/>
                        </a:solidFill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solidFill>
                            <a:schemeClr val="bg1"/>
                          </a:solidFill>
                        </a:rPr>
                        <a:t>Результат</a:t>
                      </a:r>
                      <a:endParaRPr lang="ru-RU" sz="1300" kern="50" dirty="0">
                        <a:solidFill>
                          <a:schemeClr val="bg1"/>
                        </a:solidFill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8072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kern="50" dirty="0" smtClean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/>
                        <a:t>Муниципальный </a:t>
                      </a:r>
                      <a:r>
                        <a:rPr lang="ru-RU" sz="1400" b="1" kern="50" dirty="0"/>
                        <a:t>уровень</a:t>
                      </a:r>
                      <a:endParaRPr lang="ru-RU" sz="1400" b="1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14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/>
                        <a:t>1.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Васляева Софья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5б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2017-2018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VI муниципальная научно-практическая конференция школьников «Мой дом, моя семья, моя республика»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50" dirty="0"/>
                        <a:t>III</a:t>
                      </a:r>
                      <a:r>
                        <a:rPr lang="ru-RU" sz="1400" kern="50" dirty="0"/>
                        <a:t> место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60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2.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Симбирцев Артем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6б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2018-2019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Муниципальный конкурс на знание государственных и региональных символов и атрибутов Российской Федерации, Республики Мордовия в номинации «Литературное творчество»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50"/>
                        <a:t>I</a:t>
                      </a:r>
                      <a:r>
                        <a:rPr lang="ru-RU" sz="1400" kern="50"/>
                        <a:t> место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12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/>
                        <a:t>3.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Загороднов Александр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6б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2018-2019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Муниципальный конкурс творческих краеведческих работ «Мой край родной» в номинации «Литературное творчество»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50"/>
                        <a:t>II</a:t>
                      </a:r>
                      <a:r>
                        <a:rPr lang="ru-RU" sz="1400" kern="50"/>
                        <a:t> место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/>
                        <a:t>4.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 err="1"/>
                        <a:t>Барбашин</a:t>
                      </a:r>
                      <a:r>
                        <a:rPr lang="ru-RU" sz="1400" kern="50" dirty="0"/>
                        <a:t> Артем, Васляева Софья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5б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2017-2018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50" dirty="0"/>
                        <a:t>I</a:t>
                      </a:r>
                      <a:r>
                        <a:rPr lang="ru-RU" sz="1400" kern="50" dirty="0"/>
                        <a:t> муниципальная конференция педагогов и обучающихся «Здоровое поколение – сильная Россия»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50"/>
                        <a:t>III</a:t>
                      </a:r>
                      <a:r>
                        <a:rPr lang="ru-RU" sz="1400" kern="50"/>
                        <a:t> место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/>
                        <a:t>5.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Загороднов Александр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5б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2017-2018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Муниципальные «Учватовские литературные чтения»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участник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/>
                        <a:t>6.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Романова Виктория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5б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2018-2019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Муниципальные «Учватовские литературные чтения»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участник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7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/>
                        <a:t>7.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Курбанова Амина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6б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2018-2019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Муниципальные «Учватовские литературные чтения»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участник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/>
                        <a:t>8.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Симбирцев Артем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6б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2018-2019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Муниципальные «Учватовские литературные чтения»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участник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7"/>
          <p:cNvGraphicFramePr>
            <a:graphicFrameLocks/>
          </p:cNvGraphicFramePr>
          <p:nvPr/>
        </p:nvGraphicFramePr>
        <p:xfrm>
          <a:off x="683568" y="305272"/>
          <a:ext cx="8208912" cy="61516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514400"/>
                <a:gridCol w="1584176"/>
                <a:gridCol w="792088"/>
                <a:gridCol w="1008112"/>
                <a:gridCol w="3230016"/>
                <a:gridCol w="1080120"/>
              </a:tblGrid>
              <a:tr h="4182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/>
                        <a:t>№ </a:t>
                      </a:r>
                      <a:r>
                        <a:rPr lang="ru-RU" sz="1300" kern="50" dirty="0" err="1"/>
                        <a:t>п</a:t>
                      </a:r>
                      <a:r>
                        <a:rPr lang="ru-RU" sz="1300" kern="50" dirty="0"/>
                        <a:t>/</a:t>
                      </a:r>
                      <a:r>
                        <a:rPr lang="ru-RU" sz="1300" kern="50" dirty="0" err="1"/>
                        <a:t>п</a:t>
                      </a:r>
                      <a:endParaRPr lang="ru-RU" sz="1300" kern="50" dirty="0">
                        <a:solidFill>
                          <a:schemeClr val="tx1"/>
                        </a:solidFill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/>
                        <a:t>ФИ учащегося</a:t>
                      </a:r>
                      <a:endParaRPr lang="ru-RU" sz="1300" kern="50" dirty="0">
                        <a:solidFill>
                          <a:schemeClr val="tx1"/>
                        </a:solidFill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/>
                        <a:t>Класс</a:t>
                      </a:r>
                      <a:endParaRPr lang="ru-RU" sz="1300" kern="50" dirty="0">
                        <a:solidFill>
                          <a:schemeClr val="tx1"/>
                        </a:solidFill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/>
                        <a:t>Учебный год</a:t>
                      </a:r>
                      <a:endParaRPr lang="ru-RU" sz="1300" kern="50" dirty="0">
                        <a:solidFill>
                          <a:schemeClr val="tx1"/>
                        </a:solidFill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/>
                        <a:t>Мероприятие</a:t>
                      </a:r>
                      <a:endParaRPr lang="ru-RU" sz="1300" kern="50" dirty="0">
                        <a:solidFill>
                          <a:schemeClr val="tx1"/>
                        </a:solidFill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/>
                        <a:t>Результат</a:t>
                      </a:r>
                      <a:endParaRPr lang="ru-RU" sz="1300" kern="50" dirty="0">
                        <a:solidFill>
                          <a:schemeClr val="tx1"/>
                        </a:solidFill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8072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kern="50" dirty="0" smtClean="0">
                        <a:latin typeface="+mn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latin typeface="+mn-lt"/>
                        </a:rPr>
                        <a:t>Республиканский </a:t>
                      </a:r>
                      <a:r>
                        <a:rPr lang="ru-RU" sz="1400" b="1" kern="50" dirty="0">
                          <a:latin typeface="+mn-lt"/>
                        </a:rPr>
                        <a:t>уровень</a:t>
                      </a:r>
                      <a:endParaRPr lang="ru-RU" sz="1400" b="1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5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1.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Симбирцев Артем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6б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2018-2019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Конкурс чтецов «Она взошла, моя звезда», посвященном 215-летию со дня рождения А.И. Полежаева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kern="50">
                          <a:latin typeface="+mn-lt"/>
                        </a:rPr>
                        <a:t>I</a:t>
                      </a:r>
                      <a:r>
                        <a:rPr lang="ru-RU" sz="1300" kern="50">
                          <a:latin typeface="+mn-lt"/>
                        </a:rPr>
                        <a:t> место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85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2.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Ерофеева Полина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latin typeface="+mn-lt"/>
                        </a:rPr>
                        <a:t>7</a:t>
                      </a:r>
                      <a:endParaRPr lang="ru-RU" sz="1300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2017-2018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 smtClean="0">
                          <a:latin typeface="+mn-lt"/>
                        </a:rPr>
                        <a:t>Конкурс </a:t>
                      </a:r>
                      <a:r>
                        <a:rPr lang="ru-RU" sz="1300" kern="50" dirty="0">
                          <a:latin typeface="+mn-lt"/>
                        </a:rPr>
                        <a:t>компьютерных презентаций «Родной язык в моей семье»</a:t>
                      </a:r>
                      <a:endParaRPr lang="ru-RU" sz="1300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призер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kern="50" dirty="0" smtClean="0">
                        <a:latin typeface="+mn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latin typeface="+mn-lt"/>
                        </a:rPr>
                        <a:t>Всероссийский </a:t>
                      </a:r>
                      <a:r>
                        <a:rPr lang="ru-RU" sz="1400" b="1" kern="50" dirty="0">
                          <a:latin typeface="+mn-lt"/>
                        </a:rPr>
                        <a:t>уровень</a:t>
                      </a:r>
                      <a:endParaRPr lang="ru-RU" sz="1400" b="1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1.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Федичкина Виктория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7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2018-2019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latin typeface="+mn-lt"/>
                        </a:rPr>
                        <a:t>Всероссийский конкурс проектных и исследовательских работ школьников «Мое научное открытие»</a:t>
                      </a:r>
                      <a:endParaRPr lang="ru-RU" sz="1300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призер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2.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latin typeface="+mn-lt"/>
                        </a:rPr>
                        <a:t>Васляева Софья</a:t>
                      </a:r>
                      <a:endParaRPr lang="ru-RU" sz="1300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5б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latin typeface="+mn-lt"/>
                        </a:rPr>
                        <a:t>2017-2018</a:t>
                      </a:r>
                      <a:endParaRPr lang="ru-RU" sz="1300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latin typeface="+mn-lt"/>
                        </a:rPr>
                        <a:t>Всероссийский конкурс "Успех. Успешность. Компетентность" проекта "</a:t>
                      </a:r>
                      <a:r>
                        <a:rPr lang="ru-RU" sz="1300" kern="50" dirty="0" err="1">
                          <a:latin typeface="+mn-lt"/>
                        </a:rPr>
                        <a:t>Талантикус</a:t>
                      </a:r>
                      <a:r>
                        <a:rPr lang="ru-RU" sz="1300" kern="50" dirty="0">
                          <a:latin typeface="+mn-lt"/>
                        </a:rPr>
                        <a:t>" Блиц-олимпиада: "Тебе желаю счастья, мордовская земля!"</a:t>
                      </a:r>
                      <a:endParaRPr lang="ru-RU" sz="1300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победитель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3.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latin typeface="+mn-lt"/>
                        </a:rPr>
                        <a:t>Васляева Софья</a:t>
                      </a:r>
                      <a:endParaRPr lang="ru-RU" sz="1300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6б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2018-2019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latin typeface="+mn-lt"/>
                        </a:rPr>
                        <a:t>Всероссийский конкурс "Успех. Успешность. Компетентность" проекта "</a:t>
                      </a:r>
                      <a:r>
                        <a:rPr lang="ru-RU" sz="1300" kern="50" dirty="0" err="1">
                          <a:latin typeface="+mn-lt"/>
                        </a:rPr>
                        <a:t>Талантикус</a:t>
                      </a:r>
                      <a:r>
                        <a:rPr lang="ru-RU" sz="1300" kern="50" dirty="0">
                          <a:latin typeface="+mn-lt"/>
                        </a:rPr>
                        <a:t>" Блиц-олимпиада: "Тебе желаю счастья, мордовская земля!"</a:t>
                      </a:r>
                      <a:endParaRPr lang="ru-RU" sz="1300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latin typeface="+mn-lt"/>
                        </a:rPr>
                        <a:t>победитель</a:t>
                      </a:r>
                      <a:endParaRPr lang="ru-RU" sz="1300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152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300" b="1" kern="50" dirty="0" smtClean="0">
                        <a:latin typeface="+mn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latin typeface="+mn-lt"/>
                        </a:rPr>
                        <a:t>Международный </a:t>
                      </a:r>
                      <a:r>
                        <a:rPr lang="ru-RU" sz="1400" b="1" kern="50" dirty="0">
                          <a:latin typeface="+mn-lt"/>
                        </a:rPr>
                        <a:t>уровень</a:t>
                      </a:r>
                      <a:endParaRPr lang="ru-RU" sz="1400" b="1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 smtClean="0">
                          <a:latin typeface="+mn-lt"/>
                        </a:rPr>
                        <a:t>1.</a:t>
                      </a:r>
                      <a:endParaRPr lang="ru-RU" sz="1300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latin typeface="+mn-lt"/>
                        </a:rPr>
                        <a:t>Васляева Софья</a:t>
                      </a:r>
                      <a:endParaRPr lang="ru-RU" sz="1300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5б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2017-2018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</a:rPr>
                        <a:t>Международная олимпиада «Солнечный свет»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latin typeface="+mn-lt"/>
                        </a:rPr>
                        <a:t>победитель</a:t>
                      </a:r>
                      <a:endParaRPr lang="ru-RU" sz="1300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latin typeface="+mn-lt"/>
                          <a:ea typeface="Arial Unicode MS"/>
                          <a:cs typeface="Times New Roman"/>
                        </a:rPr>
                        <a:t>2.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  <a:ea typeface="Calibri"/>
                          <a:cs typeface="Times New Roman"/>
                        </a:rPr>
                        <a:t>Загороднов Александр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  <a:ea typeface="Calibri"/>
                          <a:cs typeface="Times New Roman"/>
                        </a:rPr>
                        <a:t>5б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  <a:ea typeface="Calibri"/>
                          <a:cs typeface="Times New Roman"/>
                        </a:rPr>
                        <a:t>2017-2018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  <a:ea typeface="Calibri"/>
                          <a:cs typeface="Times New Roman"/>
                        </a:rPr>
                        <a:t>Международная олимпиада «Солнечный свет»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latin typeface="+mn-lt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300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latin typeface="+mn-lt"/>
                          <a:ea typeface="Arial Unicode MS"/>
                          <a:cs typeface="Times New Roman"/>
                        </a:rPr>
                        <a:t>3.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  <a:ea typeface="Calibri"/>
                          <a:cs typeface="Times New Roman"/>
                        </a:rPr>
                        <a:t>Симбирцев Артем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  <a:ea typeface="Calibri"/>
                          <a:cs typeface="Times New Roman"/>
                        </a:rPr>
                        <a:t>5б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>
                          <a:latin typeface="+mn-lt"/>
                          <a:ea typeface="Calibri"/>
                          <a:cs typeface="Times New Roman"/>
                        </a:rPr>
                        <a:t>2017-2018</a:t>
                      </a:r>
                      <a:endParaRPr lang="ru-RU" sz="1300" kern="5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latin typeface="+mn-lt"/>
                          <a:ea typeface="Calibri"/>
                          <a:cs typeface="Times New Roman"/>
                        </a:rPr>
                        <a:t>Международная олимпиада «Солнечный свет»</a:t>
                      </a:r>
                      <a:endParaRPr lang="ru-RU" sz="1300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latin typeface="+mn-lt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300" kern="50" dirty="0">
                        <a:latin typeface="+mn-lt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kern="50" dirty="0" smtClean="0"/>
              <a:t>Муниципальный уровень</a:t>
            </a:r>
            <a:r>
              <a:rPr lang="ru-RU" b="1" kern="50" dirty="0" smtClean="0">
                <a:latin typeface="Arial"/>
                <a:ea typeface="Arial Unicode MS"/>
                <a:cs typeface="Times New Roman"/>
              </a:rPr>
              <a:t/>
            </a:r>
            <a:br>
              <a:rPr lang="ru-RU" b="1" kern="50" dirty="0" smtClean="0">
                <a:latin typeface="Arial"/>
                <a:ea typeface="Arial Unicode MS"/>
                <a:cs typeface="Times New Roman"/>
              </a:rPr>
            </a:br>
            <a:endParaRPr lang="ru-RU" dirty="0"/>
          </a:p>
        </p:txBody>
      </p:sp>
      <p:pic>
        <p:nvPicPr>
          <p:cNvPr id="6145" name="Picture 1" descr="D:\ПОРТФОЛИО\2017-18 уч.год\Дети\Скан_20180420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l="2178" t="1591"/>
          <a:stretch>
            <a:fillRect/>
          </a:stretch>
        </p:blipFill>
        <p:spPr bwMode="auto">
          <a:xfrm>
            <a:off x="683568" y="1052736"/>
            <a:ext cx="3876640" cy="5337992"/>
          </a:xfrm>
          <a:prstGeom prst="rect">
            <a:avLst/>
          </a:prstGeom>
          <a:noFill/>
        </p:spPr>
      </p:pic>
      <p:pic>
        <p:nvPicPr>
          <p:cNvPr id="6146" name="Picture 2" descr="D:\ПОРТФОЛИО\2018-19 уч.год\Дети\Скан_20190116 (2).png"/>
          <p:cNvPicPr>
            <a:picLocks noChangeAspect="1" noChangeArrowheads="1"/>
          </p:cNvPicPr>
          <p:nvPr/>
        </p:nvPicPr>
        <p:blipFill>
          <a:blip r:embed="rId4" cstate="email"/>
          <a:srcRect l="1968"/>
          <a:stretch>
            <a:fillRect/>
          </a:stretch>
        </p:blipFill>
        <p:spPr bwMode="auto">
          <a:xfrm>
            <a:off x="4932040" y="980728"/>
            <a:ext cx="3884962" cy="5424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kern="50" dirty="0" smtClean="0"/>
              <a:t>Муниципальный уровень</a:t>
            </a:r>
            <a:r>
              <a:rPr lang="ru-RU" b="1" kern="50" dirty="0" smtClean="0">
                <a:latin typeface="Arial"/>
                <a:ea typeface="Arial Unicode MS"/>
                <a:cs typeface="Times New Roman"/>
              </a:rPr>
              <a:t/>
            </a:r>
            <a:br>
              <a:rPr lang="ru-RU" b="1" kern="50" dirty="0" smtClean="0">
                <a:latin typeface="Arial"/>
                <a:ea typeface="Arial Unicode MS"/>
                <a:cs typeface="Times New Roman"/>
              </a:rPr>
            </a:br>
            <a:endParaRPr lang="ru-RU" dirty="0"/>
          </a:p>
        </p:txBody>
      </p:sp>
      <p:pic>
        <p:nvPicPr>
          <p:cNvPr id="5121" name="Picture 1" descr="F:\Сканы\Скан_20190307 (39)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560" y="980728"/>
            <a:ext cx="3888432" cy="5322291"/>
          </a:xfrm>
          <a:prstGeom prst="rect">
            <a:avLst/>
          </a:prstGeom>
          <a:noFill/>
        </p:spPr>
      </p:pic>
      <p:pic>
        <p:nvPicPr>
          <p:cNvPr id="5122" name="Picture 2" descr="D:\ПОРТФОЛИО\2017-18 уч.год\Дети\Барбашин, Васляева.jpg"/>
          <p:cNvPicPr>
            <a:picLocks noChangeAspect="1" noChangeArrowheads="1"/>
          </p:cNvPicPr>
          <p:nvPr/>
        </p:nvPicPr>
        <p:blipFill>
          <a:blip r:embed="rId4" cstate="email"/>
          <a:srcRect r="3078"/>
          <a:stretch>
            <a:fillRect/>
          </a:stretch>
        </p:blipFill>
        <p:spPr bwMode="auto">
          <a:xfrm>
            <a:off x="4860032" y="1052736"/>
            <a:ext cx="3744416" cy="5317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kern="50" dirty="0" smtClean="0"/>
              <a:t>Муниципальный уровень</a:t>
            </a:r>
            <a:r>
              <a:rPr lang="ru-RU" b="1" kern="50" dirty="0" smtClean="0">
                <a:latin typeface="Arial"/>
                <a:ea typeface="Arial Unicode MS"/>
                <a:cs typeface="Times New Roman"/>
              </a:rPr>
              <a:t/>
            </a:r>
            <a:br>
              <a:rPr lang="ru-RU" b="1" kern="50" dirty="0" smtClean="0">
                <a:latin typeface="Arial"/>
                <a:ea typeface="Arial Unicode MS"/>
                <a:cs typeface="Times New Roman"/>
              </a:rPr>
            </a:br>
            <a:endParaRPr lang="ru-RU" dirty="0"/>
          </a:p>
        </p:txBody>
      </p:sp>
      <p:pic>
        <p:nvPicPr>
          <p:cNvPr id="3073" name="Picture 1" descr="D:\ПОРТФОЛИО\2017-18 уч.год\Дети\Загороднов, Учватовские чтения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552" y="836712"/>
            <a:ext cx="2072929" cy="2837322"/>
          </a:xfrm>
          <a:prstGeom prst="rect">
            <a:avLst/>
          </a:prstGeom>
          <a:noFill/>
        </p:spPr>
      </p:pic>
      <p:pic>
        <p:nvPicPr>
          <p:cNvPr id="3074" name="Picture 2" descr="D:\ПОРТФОЛИО\2018-19 уч.год\Дети\Скан_20190201 (2)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99792" y="1484784"/>
            <a:ext cx="2088232" cy="2858269"/>
          </a:xfrm>
          <a:prstGeom prst="rect">
            <a:avLst/>
          </a:prstGeom>
          <a:noFill/>
        </p:spPr>
      </p:pic>
      <p:pic>
        <p:nvPicPr>
          <p:cNvPr id="3075" name="Picture 3" descr="D:\ПОРТФОЛИО\2018-19 уч.год\Дети\Скан_20190201 (3)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60032" y="2492896"/>
            <a:ext cx="2016224" cy="2759708"/>
          </a:xfrm>
          <a:prstGeom prst="rect">
            <a:avLst/>
          </a:prstGeom>
          <a:noFill/>
        </p:spPr>
      </p:pic>
      <p:pic>
        <p:nvPicPr>
          <p:cNvPr id="3076" name="Picture 4" descr="D:\ПОРТФОЛИО\2018-19 уч.год\Дети\Скан_2019020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876256" y="3789040"/>
            <a:ext cx="1944216" cy="2661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kern="50" dirty="0" smtClean="0"/>
              <a:t>Республиканский уровень</a:t>
            </a:r>
            <a:r>
              <a:rPr lang="ru-RU" b="1" kern="50" dirty="0" smtClean="0">
                <a:latin typeface="Arial"/>
                <a:ea typeface="Arial Unicode MS"/>
                <a:cs typeface="Times New Roman"/>
              </a:rPr>
              <a:t/>
            </a:r>
            <a:br>
              <a:rPr lang="ru-RU" b="1" kern="50" dirty="0" smtClean="0">
                <a:latin typeface="Arial"/>
                <a:ea typeface="Arial Unicode MS"/>
                <a:cs typeface="Times New Roman"/>
              </a:rPr>
            </a:br>
            <a:endParaRPr lang="ru-RU" dirty="0"/>
          </a:p>
        </p:txBody>
      </p:sp>
      <p:pic>
        <p:nvPicPr>
          <p:cNvPr id="4097" name="Picture 1" descr="F:\Сканы\Скан_20190221 (2)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552" y="980728"/>
            <a:ext cx="3960440" cy="5420852"/>
          </a:xfrm>
          <a:prstGeom prst="rect">
            <a:avLst/>
          </a:prstGeom>
          <a:noFill/>
        </p:spPr>
      </p:pic>
      <p:pic>
        <p:nvPicPr>
          <p:cNvPr id="4098" name="Picture 2" descr="D:\ПОРТФОЛИО\2017-18 уч.год\Дети\Ерофеева П.А.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6016" y="980728"/>
            <a:ext cx="3744416" cy="5434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светлана\Pictures\Сканы\Скан_20190328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7"/>
          <a:stretch/>
        </p:blipFill>
        <p:spPr bwMode="auto">
          <a:xfrm>
            <a:off x="467544" y="514384"/>
            <a:ext cx="4320480" cy="582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ветлана\Pictures\Сканы\Скан_20190328 (2)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2940" y="508226"/>
            <a:ext cx="4267796" cy="584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kern="50" dirty="0" smtClean="0"/>
              <a:t>Всероссийский уровень</a:t>
            </a:r>
            <a:r>
              <a:rPr lang="ru-RU" b="1" kern="50" dirty="0" smtClean="0">
                <a:ea typeface="Arial Unicode MS"/>
                <a:cs typeface="Times New Roman"/>
              </a:rPr>
              <a:t/>
            </a:r>
            <a:br>
              <a:rPr lang="ru-RU" b="1" kern="50" dirty="0" smtClean="0">
                <a:ea typeface="Arial Unicode MS"/>
                <a:cs typeface="Times New Roman"/>
              </a:rPr>
            </a:br>
            <a:endParaRPr lang="ru-RU" dirty="0"/>
          </a:p>
        </p:txBody>
      </p:sp>
      <p:pic>
        <p:nvPicPr>
          <p:cNvPr id="14337" name="Picture 1" descr="D:\ПОРТФОЛИО\2018-19 уч.год\Дети\Скан_20181024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71800" y="1052736"/>
            <a:ext cx="3960440" cy="5420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kern="50" dirty="0" smtClean="0"/>
              <a:t>Всероссийский уровень</a:t>
            </a:r>
            <a:r>
              <a:rPr lang="ru-RU" b="1" kern="50" dirty="0" smtClean="0">
                <a:ea typeface="Arial Unicode MS"/>
                <a:cs typeface="Times New Roman"/>
              </a:rPr>
              <a:t/>
            </a:r>
            <a:br>
              <a:rPr lang="ru-RU" b="1" kern="50" dirty="0" smtClean="0">
                <a:ea typeface="Arial Unicode MS"/>
                <a:cs typeface="Times New Roman"/>
              </a:rPr>
            </a:br>
            <a:endParaRPr lang="ru-RU" dirty="0"/>
          </a:p>
        </p:txBody>
      </p:sp>
      <p:pic>
        <p:nvPicPr>
          <p:cNvPr id="33795" name="Picture 3" descr="D:\ПОРТФОЛИО\2018-19 уч.год\Дети\TS-3725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4008" y="1124744"/>
            <a:ext cx="3842093" cy="5434702"/>
          </a:xfrm>
          <a:prstGeom prst="rect">
            <a:avLst/>
          </a:prstGeom>
          <a:noFill/>
        </p:spPr>
      </p:pic>
      <p:pic>
        <p:nvPicPr>
          <p:cNvPr id="33796" name="Picture 4" descr="D:\ПОРТФОЛИО\2017-18 уч.год\Дети\TS-3673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1560" y="1124744"/>
            <a:ext cx="3817984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kern="50" dirty="0" smtClean="0"/>
              <a:t>Международный уровень</a:t>
            </a:r>
            <a:r>
              <a:rPr lang="ru-RU" b="1" kern="50" dirty="0" smtClean="0">
                <a:ea typeface="Arial Unicode MS"/>
                <a:cs typeface="Times New Roman"/>
              </a:rPr>
              <a:t/>
            </a:r>
            <a:br>
              <a:rPr lang="ru-RU" b="1" kern="50" dirty="0" smtClean="0">
                <a:ea typeface="Arial Unicode MS"/>
                <a:cs typeface="Times New Roman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D:\ПОРТФОЛИО\2017-18 уч.год\Дети\Васляева, Солнечный свет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9592" y="1124744"/>
            <a:ext cx="2292369" cy="3240360"/>
          </a:xfrm>
          <a:prstGeom prst="rect">
            <a:avLst/>
          </a:prstGeom>
          <a:noFill/>
        </p:spPr>
      </p:pic>
      <p:pic>
        <p:nvPicPr>
          <p:cNvPr id="34819" name="Picture 3" descr="D:\ПОРТФОЛИО\2017-18 уч.год\Дети\Загороднов, Солнечный свет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35897" y="1772816"/>
            <a:ext cx="2394252" cy="3384376"/>
          </a:xfrm>
          <a:prstGeom prst="rect">
            <a:avLst/>
          </a:prstGeom>
          <a:noFill/>
        </p:spPr>
      </p:pic>
      <p:pic>
        <p:nvPicPr>
          <p:cNvPr id="34820" name="Picture 4" descr="D:\ПОРТФОЛИО\2017-18 уч.год\Дети\Симбирцев, Солнечный свет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44208" y="2780928"/>
            <a:ext cx="229237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b="1" dirty="0" smtClean="0">
                <a:latin typeface="Times New Roman" pitchFamily="18" charset="0"/>
              </a:rPr>
              <a:t>8. Наличие публикаций</a:t>
            </a:r>
            <a:endParaRPr lang="ru-RU" sz="3600" dirty="0"/>
          </a:p>
        </p:txBody>
      </p:sp>
      <p:pic>
        <p:nvPicPr>
          <p:cNvPr id="1026" name="Picture 2" descr="C:\Users\светлана\Pictures\Сканы\Скан_20190307 (37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90" t="9259" b="13855"/>
          <a:stretch/>
        </p:blipFill>
        <p:spPr bwMode="auto">
          <a:xfrm>
            <a:off x="611560" y="1687939"/>
            <a:ext cx="2682019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ветлана\Pictures\Сканы\Скан_2019031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72816"/>
            <a:ext cx="4896544" cy="357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600" dirty="0"/>
          </a:p>
        </p:txBody>
      </p:sp>
      <p:pic>
        <p:nvPicPr>
          <p:cNvPr id="2050" name="Picture 2" descr="C:\Users\светлана\Pictures\Сканы\Скан_20190305 (4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85" t="13188" b="19186"/>
          <a:stretch/>
        </p:blipFill>
        <p:spPr bwMode="auto">
          <a:xfrm>
            <a:off x="611560" y="712385"/>
            <a:ext cx="3768576" cy="524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ветлана\Pictures\Сканы\Скан_20190305 (7)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5" r="51497" b="6873"/>
          <a:stretch/>
        </p:blipFill>
        <p:spPr bwMode="auto">
          <a:xfrm>
            <a:off x="4596160" y="297920"/>
            <a:ext cx="4008288" cy="607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217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600" dirty="0"/>
          </a:p>
        </p:txBody>
      </p:sp>
      <p:pic>
        <p:nvPicPr>
          <p:cNvPr id="3074" name="Picture 2" descr="C:\Users\светлана\Pictures\Сканы\Скан_20190311 (2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80" t="17958" r="838" b="9646"/>
          <a:stretch/>
        </p:blipFill>
        <p:spPr bwMode="auto">
          <a:xfrm>
            <a:off x="682452" y="548680"/>
            <a:ext cx="3888432" cy="566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ветлана\Pictures\Сканы\Скан_20190311 (3)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5" r="51360" b="2291"/>
          <a:stretch/>
        </p:blipFill>
        <p:spPr bwMode="auto">
          <a:xfrm>
            <a:off x="4716016" y="548680"/>
            <a:ext cx="3937000" cy="59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217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l="7064" t="19724" r="65206" b="10272"/>
          <a:stretch>
            <a:fillRect/>
          </a:stretch>
        </p:blipFill>
        <p:spPr bwMode="auto">
          <a:xfrm>
            <a:off x="683568" y="404664"/>
            <a:ext cx="3968791" cy="563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email"/>
          <a:srcRect l="7386" t="21453" r="64943" b="9641"/>
          <a:stretch>
            <a:fillRect/>
          </a:stretch>
        </p:blipFill>
        <p:spPr bwMode="auto">
          <a:xfrm>
            <a:off x="4644008" y="332656"/>
            <a:ext cx="432033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548680"/>
            <a:ext cx="4021633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 cstate="email"/>
          <a:srcRect l="64943" t="19485" r="6279" b="9641"/>
          <a:stretch>
            <a:fillRect/>
          </a:stretch>
        </p:blipFill>
        <p:spPr bwMode="auto">
          <a:xfrm>
            <a:off x="4827597" y="476672"/>
            <a:ext cx="4316403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D:\ПОРТФОЛИО\2018-19 уч.год\Мои\svidetelstv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620688"/>
            <a:ext cx="3970704" cy="5616624"/>
          </a:xfrm>
          <a:prstGeom prst="rect">
            <a:avLst/>
          </a:prstGeom>
          <a:noFill/>
        </p:spPr>
      </p:pic>
      <p:pic>
        <p:nvPicPr>
          <p:cNvPr id="56323" name="Picture 3" descr="D:\ПОРТФОЛИО\2018-19 уч.год\Мои\svidetelstvo (2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88024" y="620688"/>
            <a:ext cx="3970704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</a:rPr>
              <a:t>9. Наличие авторских программ, методических пособий, методических рекомендаций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F:\Сканы\Скан_20190307 (40)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1700808"/>
            <a:ext cx="3658111" cy="5007039"/>
          </a:xfrm>
          <a:prstGeom prst="rect">
            <a:avLst/>
          </a:prstGeom>
          <a:noFill/>
        </p:spPr>
      </p:pic>
      <p:pic>
        <p:nvPicPr>
          <p:cNvPr id="35843" name="Picture 3" descr="F:\Сканы\Скан_20190307 (41)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88024" y="1628800"/>
            <a:ext cx="3658111" cy="5007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892480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Публичное представление собственного инновационного педагогического опыта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149080"/>
            <a:ext cx="4104456" cy="1036712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Инновационный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опыт работы размещён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официальном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сайте МБОУ «СОШ №9»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Рузаевского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  <a:r>
              <a:rPr lang="ru-RU" sz="18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8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sz="1800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://sc9ruz.schoolrm.ru/sveden/employees/22167/323511</a:t>
            </a:r>
            <a:r>
              <a:rPr lang="en-US" sz="18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sz="1800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email"/>
          <a:srcRect l="3593" t="4547" r="24460" b="28516"/>
          <a:stretch>
            <a:fillRect/>
          </a:stretch>
        </p:blipFill>
        <p:spPr bwMode="auto">
          <a:xfrm>
            <a:off x="683568" y="1916832"/>
            <a:ext cx="3744453" cy="195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светлана\Pictures\Сканы\Скан_20190328 (3)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3" t="1768" b="14191"/>
          <a:stretch/>
        </p:blipFill>
        <p:spPr bwMode="auto">
          <a:xfrm>
            <a:off x="4572000" y="1484785"/>
            <a:ext cx="4333428" cy="517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1143000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10.Выступления на научно-практических конференциях, педагогических чтениях, семинарах, секциях, методических объединениях</a:t>
            </a:r>
            <a:endParaRPr lang="ru-RU" sz="20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67544" y="980728"/>
          <a:ext cx="8640960" cy="594735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531757"/>
                <a:gridCol w="1860943"/>
                <a:gridCol w="2903072"/>
                <a:gridCol w="3345188"/>
              </a:tblGrid>
              <a:tr h="3538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kern="50" dirty="0"/>
                        <a:t>Год</a:t>
                      </a:r>
                      <a:endParaRPr lang="ru-RU" sz="115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kern="50" dirty="0"/>
                        <a:t>Место</a:t>
                      </a:r>
                      <a:endParaRPr lang="ru-RU" sz="115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kern="50" dirty="0"/>
                        <a:t>Тема</a:t>
                      </a:r>
                      <a:endParaRPr lang="ru-RU" sz="115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kern="50" dirty="0"/>
                        <a:t>Название мероприятия</a:t>
                      </a:r>
                      <a:endParaRPr lang="ru-RU" sz="115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3826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kern="50" dirty="0">
                          <a:solidFill>
                            <a:schemeClr val="tx1"/>
                          </a:solidFill>
                        </a:rPr>
                        <a:t>Муниципальный уровень</a:t>
                      </a:r>
                      <a:endParaRPr lang="ru-RU" sz="1150" b="1" kern="50" dirty="0">
                        <a:solidFill>
                          <a:schemeClr val="tx1"/>
                        </a:solidFill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kern="50">
                        <a:latin typeface="Georgi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kern="50" dirty="0">
                        <a:latin typeface="Georgi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82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 dirty="0"/>
                        <a:t>2017</a:t>
                      </a:r>
                      <a:endParaRPr lang="ru-RU" sz="115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 spc="-5"/>
                        <a:t>МБОУ «</a:t>
                      </a:r>
                      <a:r>
                        <a:rPr lang="ru-RU" sz="1150" kern="50"/>
                        <a:t>СОШ №9»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/>
                        <a:t>«Использование  ИКТ технологий  на уроках мокшанского языка»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50" kern="50" spc="-5"/>
                        <a:t>VI</a:t>
                      </a:r>
                      <a:r>
                        <a:rPr lang="ru-RU" sz="1150" kern="50" spc="-5"/>
                        <a:t> муниципальная научно – практическая конференция с республиканским участием «Образование и воспитание школьников в условиях поликультурного региона»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82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/>
                        <a:t>2018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 spc="-5"/>
                        <a:t>МБОУ «</a:t>
                      </a:r>
                      <a:r>
                        <a:rPr lang="ru-RU" sz="1150" kern="50"/>
                        <a:t>СОШ №9»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1400"/>
                        <a:t>«Духовно - нравственное воспитание современных школьников на основе национальных традиций</a:t>
                      </a:r>
                      <a:r>
                        <a:rPr lang="ru-RU" sz="1150" kern="50"/>
                        <a:t>»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50" kern="50" spc="-5"/>
                        <a:t>VII</a:t>
                      </a:r>
                      <a:r>
                        <a:rPr lang="ru-RU" sz="1150" kern="50" spc="-5"/>
                        <a:t> муниципальная научно – практическая конференция с республиканским участием «Образование и воспитание школьников в условиях поликультурного региона»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3826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kern="50" spc="-5" dirty="0"/>
                        <a:t>Республиканский уровень</a:t>
                      </a:r>
                      <a:endParaRPr lang="ru-RU" sz="1150" b="1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kern="1400">
                        <a:latin typeface="Georgi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kern="50" spc="-5" dirty="0">
                        <a:latin typeface="Georgi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82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/>
                        <a:t>2018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/>
                        <a:t>ГБУ ДПО «МРИО»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 spc="-5"/>
                        <a:t>«Применение игровых технологий на уроках мокшанского языка в русскоязычной школе»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 spc="-5"/>
                        <a:t>Научно-практическая конференция «Этнокультурное наследие народа как фактор духовно-нравственного воспитания подрастающего поколения»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3826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kern="50" dirty="0"/>
                        <a:t>Всероссийский уровень</a:t>
                      </a:r>
                      <a:endParaRPr lang="ru-RU" sz="1150" b="1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kern="50" spc="-5">
                        <a:latin typeface="Georgi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kern="50" spc="-5" dirty="0">
                        <a:latin typeface="Georgi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82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/>
                        <a:t>2017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 spc="-5"/>
                        <a:t>МОУ «</a:t>
                      </a:r>
                      <a:r>
                        <a:rPr lang="ru-RU" sz="1150" kern="50"/>
                        <a:t>Гимназия №19»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/>
                        <a:t>«Использование современных образовательных технологий на уроках мордовского (мокшанского) языка в средней школе»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 spc="-5"/>
                        <a:t>Х Всероссийской научно – практической конференции «Поликультурное образование: опыт и перспективы»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2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/>
                        <a:t>2017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 spc="-5"/>
                        <a:t>Поволжский центр культур финно-угорских народов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/>
                        <a:t>«Духовно-нравственное воспитание школьников во внеурочное время»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 spc="-5"/>
                        <a:t>Всероссийская научно – практическая конференция «Мордовские языки в диалоге культур»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2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/>
                        <a:t>2018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 kern="50" spc="-5" dirty="0"/>
                        <a:t>МОУ «</a:t>
                      </a:r>
                      <a:r>
                        <a:rPr lang="ru-RU" sz="1150" kern="50" dirty="0"/>
                        <a:t>Гимназия №19»</a:t>
                      </a:r>
                      <a:endParaRPr lang="ru-RU" sz="115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/>
                        <a:t>«Развитие творческой активности учащихся на уроках мокшанского языка»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 spc="-5" dirty="0"/>
                        <a:t>Х</a:t>
                      </a:r>
                      <a:r>
                        <a:rPr lang="en-US" sz="1150" kern="50" spc="-5" dirty="0"/>
                        <a:t>I</a:t>
                      </a:r>
                      <a:r>
                        <a:rPr lang="ru-RU" sz="1150" kern="50" spc="-5" dirty="0"/>
                        <a:t> Всероссийская научно – практическая конференция «Поликультурное образование: опыт и перспективы»  </a:t>
                      </a:r>
                      <a:endParaRPr lang="ru-RU" sz="115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76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/>
                        <a:t>2018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 spc="-5"/>
                        <a:t>МОУ «</a:t>
                      </a:r>
                      <a:r>
                        <a:rPr lang="ru-RU" sz="1150" kern="50"/>
                        <a:t>Гимназия №19»</a:t>
                      </a:r>
                      <a:endParaRPr lang="ru-RU" sz="115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 dirty="0" smtClean="0"/>
                        <a:t>Круглый стол «Роль </a:t>
                      </a:r>
                      <a:r>
                        <a:rPr lang="ru-RU" sz="1150" kern="50" dirty="0"/>
                        <a:t>педагога в формировании поликультурной личности в образовательной школе</a:t>
                      </a:r>
                      <a:r>
                        <a:rPr lang="ru-RU" sz="1150" kern="50" dirty="0" smtClean="0"/>
                        <a:t>»</a:t>
                      </a:r>
                      <a:endParaRPr lang="ru-RU" sz="115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kern="50" dirty="0"/>
                        <a:t>Х Всероссийская </a:t>
                      </a:r>
                      <a:r>
                        <a:rPr lang="ru-RU" sz="1150" kern="50" dirty="0" smtClean="0"/>
                        <a:t>конференция </a:t>
                      </a:r>
                      <a:r>
                        <a:rPr lang="ru-RU" sz="1150" kern="50" dirty="0"/>
                        <a:t>учебно-исследовательских работ учащихся «Живая культура: традиции </a:t>
                      </a:r>
                      <a:r>
                        <a:rPr lang="ru-RU" sz="1150" kern="50" dirty="0" smtClean="0"/>
                        <a:t>и современность»</a:t>
                      </a:r>
                      <a:endParaRPr lang="ru-RU" sz="115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kern="50" dirty="0" smtClean="0"/>
              <a:t>Муниципальный уровень</a:t>
            </a:r>
            <a:endParaRPr lang="ru-RU" sz="3200" dirty="0"/>
          </a:p>
        </p:txBody>
      </p:sp>
      <p:pic>
        <p:nvPicPr>
          <p:cNvPr id="36866" name="Picture 2" descr="D:\ПОРТФОЛИО\2018-19 уч.год\Мои\Скан_20190116 (3)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l="5357" t="1305"/>
          <a:stretch>
            <a:fillRect/>
          </a:stretch>
        </p:blipFill>
        <p:spPr bwMode="auto">
          <a:xfrm>
            <a:off x="5148064" y="1227525"/>
            <a:ext cx="3744416" cy="5344624"/>
          </a:xfrm>
          <a:prstGeom prst="rect">
            <a:avLst/>
          </a:prstGeom>
          <a:noFill/>
        </p:spPr>
      </p:pic>
      <p:pic>
        <p:nvPicPr>
          <p:cNvPr id="36867" name="Picture 3" descr="D:\ПОРТФОЛИО\2017-18 уч.год\Мои\2\Скан_20180503.png"/>
          <p:cNvPicPr>
            <a:picLocks noChangeAspect="1" noChangeArrowheads="1"/>
          </p:cNvPicPr>
          <p:nvPr/>
        </p:nvPicPr>
        <p:blipFill>
          <a:blip r:embed="rId4" cstate="email"/>
          <a:srcRect l="5172" t="2519"/>
          <a:stretch>
            <a:fillRect/>
          </a:stretch>
        </p:blipFill>
        <p:spPr bwMode="auto">
          <a:xfrm>
            <a:off x="827584" y="1268760"/>
            <a:ext cx="3755733" cy="5284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kern="50" spc="-5" dirty="0" smtClean="0"/>
              <a:t>Республиканский уровень</a:t>
            </a:r>
            <a:r>
              <a:rPr lang="ru-RU" b="1" kern="50" dirty="0" smtClean="0">
                <a:latin typeface="Arial"/>
                <a:ea typeface="Arial Unicode MS"/>
                <a:cs typeface="Times New Roman"/>
              </a:rPr>
              <a:t/>
            </a:r>
            <a:br>
              <a:rPr lang="ru-RU" b="1" kern="50" dirty="0" smtClean="0">
                <a:latin typeface="Arial"/>
                <a:ea typeface="Arial Unicode MS"/>
                <a:cs typeface="Times New Roman"/>
              </a:rPr>
            </a:br>
            <a:endParaRPr lang="ru-RU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l="7064" t="19724" r="65206" b="10272"/>
          <a:stretch>
            <a:fillRect/>
          </a:stretch>
        </p:blipFill>
        <p:spPr bwMode="auto">
          <a:xfrm>
            <a:off x="2555776" y="1124744"/>
            <a:ext cx="3607992" cy="512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kern="50" dirty="0" smtClean="0"/>
              <a:t>Всероссийский уровень</a:t>
            </a:r>
            <a:r>
              <a:rPr lang="ru-RU" b="1" kern="50" dirty="0" smtClean="0">
                <a:latin typeface="Arial"/>
                <a:ea typeface="Arial Unicode MS"/>
                <a:cs typeface="Times New Roman"/>
              </a:rPr>
              <a:t/>
            </a:r>
            <a:br>
              <a:rPr lang="ru-RU" b="1" kern="50" dirty="0" smtClean="0">
                <a:latin typeface="Arial"/>
                <a:ea typeface="Arial Unicode MS"/>
                <a:cs typeface="Times New Roman"/>
              </a:rPr>
            </a:br>
            <a:endParaRPr lang="ru-RU" dirty="0"/>
          </a:p>
        </p:txBody>
      </p:sp>
      <p:pic>
        <p:nvPicPr>
          <p:cNvPr id="38914" name="Picture 2" descr="D:\ПОРТФОЛИО\2017-18 уч.год\Мои\2\Белицкая Л.В.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1340768"/>
            <a:ext cx="2748949" cy="3888432"/>
          </a:xfrm>
          <a:prstGeom prst="rect">
            <a:avLst/>
          </a:prstGeom>
          <a:noFill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email"/>
          <a:srcRect l="20750" t="19313" r="21693" b="8829"/>
          <a:stretch>
            <a:fillRect/>
          </a:stretch>
        </p:blipFill>
        <p:spPr bwMode="auto">
          <a:xfrm>
            <a:off x="3779912" y="1556792"/>
            <a:ext cx="5040560" cy="353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kern="50" dirty="0" smtClean="0"/>
              <a:t>Всероссийский уровень</a:t>
            </a:r>
            <a:endParaRPr lang="ru-RU" sz="3200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l="7064" t="19724" r="65206" b="10272"/>
          <a:stretch>
            <a:fillRect/>
          </a:stretch>
        </p:blipFill>
        <p:spPr bwMode="auto">
          <a:xfrm>
            <a:off x="755576" y="1196752"/>
            <a:ext cx="3607992" cy="512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 descr="D:\ПОРТФОЛИО\2017-18 уч.год\Мои\1\Скан_20180410 (3).png"/>
          <p:cNvPicPr>
            <a:picLocks noChangeAspect="1" noChangeArrowheads="1"/>
          </p:cNvPicPr>
          <p:nvPr/>
        </p:nvPicPr>
        <p:blipFill>
          <a:blip r:embed="rId4" cstate="email"/>
          <a:srcRect l="3932"/>
          <a:stretch>
            <a:fillRect/>
          </a:stretch>
        </p:blipFill>
        <p:spPr bwMode="auto">
          <a:xfrm>
            <a:off x="4860032" y="1196752"/>
            <a:ext cx="3514274" cy="5007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11.Проведение открытых уроков, мастер-классов, мероприятий</a:t>
            </a:r>
            <a:endParaRPr lang="ru-RU" sz="32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03040" y="1340768"/>
          <a:ext cx="8389441" cy="431009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612576"/>
                <a:gridCol w="1872208"/>
                <a:gridCol w="2656840"/>
                <a:gridCol w="3247817"/>
              </a:tblGrid>
              <a:tr h="3538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Год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Место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Тема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Название мероприятия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3826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chemeClr val="tx1"/>
                          </a:solidFill>
                        </a:rPr>
                        <a:t>Муниципальный уровень</a:t>
                      </a:r>
                      <a:endParaRPr lang="ru-RU" sz="1400" b="1" kern="50" dirty="0">
                        <a:solidFill>
                          <a:schemeClr val="tx1"/>
                        </a:solidFill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kern="50" dirty="0">
                        <a:latin typeface="Georgi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82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/>
                        <a:t>2017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spc="-5"/>
                        <a:t>МБОУ «</a:t>
                      </a:r>
                      <a:r>
                        <a:rPr lang="ru-RU" sz="1400" kern="50"/>
                        <a:t>СОШ №9»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«Изготовление мордовского национального головного убора (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ашкотф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)» 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50" spc="-5"/>
                        <a:t>VI</a:t>
                      </a:r>
                      <a:r>
                        <a:rPr lang="ru-RU" sz="1400" kern="50" spc="-5"/>
                        <a:t> муниципальная научно – практическая конференция с республиканским участием «Образование и воспитание школьников в условиях поликультурного региона»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82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2018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spc="-5"/>
                        <a:t>МБОУ «</a:t>
                      </a:r>
                      <a:r>
                        <a:rPr lang="ru-RU" sz="1400" kern="50"/>
                        <a:t>СОШ №9»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«Мастер-класс по национальному языку»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50" spc="-5"/>
                        <a:t>VII</a:t>
                      </a:r>
                      <a:r>
                        <a:rPr lang="ru-RU" sz="1400" kern="50" spc="-5"/>
                        <a:t> муниципальная научно – практическая конференция с республиканским участием «Образование и воспитание школьников в условиях поликультурного региона»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3826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spc="-5" dirty="0"/>
                        <a:t>Республиканский уровень</a:t>
                      </a:r>
                      <a:endParaRPr lang="ru-RU" sz="1400" b="1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kern="50" spc="-5" dirty="0">
                        <a:latin typeface="Georgi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82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2018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/>
                        <a:t>ГБУ ДПО «МРИО»</a:t>
                      </a:r>
                      <a:endParaRPr lang="ru-RU" sz="1400" kern="5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«Создание мордовской куклы-оберега»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spc="-5" dirty="0" smtClean="0"/>
                        <a:t>Курсы повышения квалификации</a:t>
                      </a:r>
                      <a:endParaRPr lang="ru-RU" sz="1400" kern="50" dirty="0"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kern="50" dirty="0" smtClean="0"/>
              <a:t>Муниципальный уровень</a:t>
            </a:r>
            <a:endParaRPr lang="ru-RU" sz="3200" dirty="0"/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l="5275" t="21315" r="66101" b="8681"/>
          <a:stretch>
            <a:fillRect/>
          </a:stretch>
        </p:blipFill>
        <p:spPr bwMode="auto">
          <a:xfrm>
            <a:off x="827584" y="1412776"/>
            <a:ext cx="3351881" cy="460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email"/>
          <a:srcRect l="5725" t="19485" r="66049" b="8657"/>
          <a:stretch>
            <a:fillRect/>
          </a:stretch>
        </p:blipFill>
        <p:spPr bwMode="auto">
          <a:xfrm>
            <a:off x="4716016" y="1196752"/>
            <a:ext cx="367240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kern="50" dirty="0" smtClean="0"/>
              <a:t>Муниципальный уровень</a:t>
            </a:r>
            <a:endParaRPr lang="ru-RU" sz="3200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l="5275" t="19724" r="66101" b="8681"/>
          <a:stretch>
            <a:fillRect/>
          </a:stretch>
        </p:blipFill>
        <p:spPr bwMode="auto">
          <a:xfrm>
            <a:off x="827584" y="1412776"/>
            <a:ext cx="3426367" cy="481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email"/>
          <a:srcRect l="5725" t="19485" r="66050" b="8657"/>
          <a:stretch>
            <a:fillRect/>
          </a:stretch>
        </p:blipFill>
        <p:spPr bwMode="auto">
          <a:xfrm>
            <a:off x="4427984" y="1196752"/>
            <a:ext cx="367240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kern="50" spc="-5" dirty="0" smtClean="0"/>
              <a:t>Республиканский уровень</a:t>
            </a:r>
            <a:endParaRPr lang="ru-RU" sz="32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email"/>
          <a:srcRect l="5254" t="19313" r="65968" b="8829"/>
          <a:stretch>
            <a:fillRect/>
          </a:stretch>
        </p:blipFill>
        <p:spPr bwMode="auto">
          <a:xfrm>
            <a:off x="2627784" y="1340768"/>
            <a:ext cx="374441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dirty="0" smtClean="0"/>
              <a:t>12. Общественно-педагогическая активность педагога</a:t>
            </a:r>
            <a:endParaRPr lang="ru-RU" sz="3200" dirty="0"/>
          </a:p>
        </p:txBody>
      </p:sp>
      <p:pic>
        <p:nvPicPr>
          <p:cNvPr id="44036" name="Picture 4" descr="F:\Сканы\Скан_20190307 (43)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560" y="1340768"/>
            <a:ext cx="3816424" cy="5223730"/>
          </a:xfrm>
          <a:prstGeom prst="rect">
            <a:avLst/>
          </a:prstGeom>
          <a:noFill/>
        </p:spPr>
      </p:pic>
      <p:pic>
        <p:nvPicPr>
          <p:cNvPr id="44037" name="Picture 5" descr="F:\Сканы\Скан_20190307 (42)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040" y="1412776"/>
            <a:ext cx="3802127" cy="5204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l="5275" t="3814" r="802" b="7090"/>
          <a:stretch>
            <a:fillRect/>
          </a:stretch>
        </p:blipFill>
        <p:spPr bwMode="auto">
          <a:xfrm>
            <a:off x="755576" y="1700808"/>
            <a:ext cx="3910548" cy="208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27584" y="4581128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Инновационный опыт работы размещён на мини-сайте</a:t>
            </a:r>
          </a:p>
          <a:p>
            <a:r>
              <a:rPr lang="en-US" u="sng" dirty="0" smtClean="0">
                <a:solidFill>
                  <a:srgbClr val="002060"/>
                </a:solidFill>
              </a:rPr>
              <a:t>https://nsportal.ru/lyubov-belitskaya</a:t>
            </a:r>
            <a:endParaRPr lang="ru-RU" u="sng" dirty="0">
              <a:solidFill>
                <a:srgbClr val="002060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светлана\Pictures\Сканы\Скан_20190328 (4)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3" t="2627" b="8131"/>
          <a:stretch/>
        </p:blipFill>
        <p:spPr bwMode="auto">
          <a:xfrm>
            <a:off x="4860032" y="1425475"/>
            <a:ext cx="4102100" cy="516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45058" name="Picture 2" descr="D:\ПОРТФОЛИО\2017-18 уч.год\Мои\1\Выборы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l="4355"/>
          <a:stretch>
            <a:fillRect/>
          </a:stretch>
        </p:blipFill>
        <p:spPr bwMode="auto">
          <a:xfrm>
            <a:off x="611560" y="476672"/>
            <a:ext cx="4081933" cy="5841546"/>
          </a:xfrm>
          <a:prstGeom prst="rect">
            <a:avLst/>
          </a:prstGeom>
          <a:noFill/>
        </p:spPr>
      </p:pic>
      <p:pic>
        <p:nvPicPr>
          <p:cNvPr id="11266" name="Picture 2" descr="C:\Users\светлана\Pictures\Сканы\Скан_20190328 (9)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3" t="3255" r="413" b="13257"/>
          <a:stretch/>
        </p:blipFill>
        <p:spPr bwMode="auto">
          <a:xfrm>
            <a:off x="4788024" y="990542"/>
            <a:ext cx="4089996" cy="48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55298" name="Picture 2" descr="D:\ПОРТФОЛИО\2018-19 уч.год\Мои\sertifica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548680"/>
            <a:ext cx="3919798" cy="5544616"/>
          </a:xfrm>
          <a:prstGeom prst="rect">
            <a:avLst/>
          </a:prstGeom>
          <a:noFill/>
        </p:spPr>
      </p:pic>
      <p:pic>
        <p:nvPicPr>
          <p:cNvPr id="55299" name="Picture 3" descr="D:\ПОРТФОЛИО\2018-19 уч.год\Мои\Свидетельство проекта infourok.ru №РЗ8551008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040" y="548680"/>
            <a:ext cx="3917890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</a:rPr>
              <a:t>13. Участие педагога в профессиональных конкурсах</a:t>
            </a:r>
            <a:endParaRPr lang="ru-RU" sz="32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Скан_20190425 (2).png"/>
          <p:cNvPicPr>
            <a:picLocks noChangeAspect="1" noChangeArrowheads="1"/>
          </p:cNvPicPr>
          <p:nvPr/>
        </p:nvPicPr>
        <p:blipFill>
          <a:blip r:embed="rId3"/>
          <a:srcRect l="2751" t="1726"/>
          <a:stretch>
            <a:fillRect/>
          </a:stretch>
        </p:blipFill>
        <p:spPr bwMode="auto">
          <a:xfrm>
            <a:off x="2627784" y="1412776"/>
            <a:ext cx="3744416" cy="5179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6" name="Picture 2" descr="D:\ПОРТФОЛИО\2017-18 уч.год\Мои\1\Совушка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692696"/>
            <a:ext cx="4023232" cy="5688632"/>
          </a:xfrm>
          <a:prstGeom prst="rect">
            <a:avLst/>
          </a:prstGeom>
          <a:noFill/>
        </p:spPr>
      </p:pic>
      <p:pic>
        <p:nvPicPr>
          <p:cNvPr id="52227" name="Picture 3" descr="D:\ПОРТФОЛИО\2017-18 уч.год\Мои\1\ФГОСПРОВЕРКА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040" y="692696"/>
            <a:ext cx="4021611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53250" name="Picture 2" descr="D:\ПОРТФОЛИО\2018-19 уч.год\Мои\10781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560" y="620688"/>
            <a:ext cx="4104456" cy="5812489"/>
          </a:xfrm>
          <a:prstGeom prst="rect">
            <a:avLst/>
          </a:prstGeom>
          <a:noFill/>
        </p:spPr>
      </p:pic>
      <p:pic>
        <p:nvPicPr>
          <p:cNvPr id="53251" name="Picture 3" descr="D:\ПОРТФОЛИО\2018-19 уч.год\Мои\140936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60032" y="620688"/>
            <a:ext cx="4104456" cy="5812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</a:rPr>
              <a:t>15. Награды и поощрения </a:t>
            </a:r>
            <a:endParaRPr lang="ru-RU" sz="3200" dirty="0"/>
          </a:p>
        </p:txBody>
      </p:sp>
      <p:pic>
        <p:nvPicPr>
          <p:cNvPr id="2050" name="Picture 2" descr="H:\Скан_20190425 (3)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4269" t="2223"/>
          <a:stretch>
            <a:fillRect/>
          </a:stretch>
        </p:blipFill>
        <p:spPr bwMode="auto">
          <a:xfrm>
            <a:off x="2555776" y="1124744"/>
            <a:ext cx="3888432" cy="5436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46083" name="Picture 3" descr="D:\ПОРТФОЛИО\2018-19 уч.год\Мои\Скан_20190116.png"/>
          <p:cNvPicPr>
            <a:picLocks noChangeAspect="1" noChangeArrowheads="1"/>
          </p:cNvPicPr>
          <p:nvPr/>
        </p:nvPicPr>
        <p:blipFill>
          <a:blip r:embed="rId3" cstate="email"/>
          <a:srcRect l="3571"/>
          <a:stretch>
            <a:fillRect/>
          </a:stretch>
        </p:blipFill>
        <p:spPr bwMode="auto">
          <a:xfrm>
            <a:off x="4860032" y="764704"/>
            <a:ext cx="4032448" cy="5723836"/>
          </a:xfrm>
          <a:prstGeom prst="rect">
            <a:avLst/>
          </a:prstGeom>
          <a:noFill/>
        </p:spPr>
      </p:pic>
      <p:pic>
        <p:nvPicPr>
          <p:cNvPr id="7" name="Picture 3" descr="H:\Скан_20190415 (2)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374"/>
          <a:stretch>
            <a:fillRect/>
          </a:stretch>
        </p:blipFill>
        <p:spPr bwMode="auto">
          <a:xfrm>
            <a:off x="611560" y="692696"/>
            <a:ext cx="4104456" cy="5814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3074" name="Picture 2" descr="H:\Скан_20190425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333"/>
          <a:stretch>
            <a:fillRect/>
          </a:stretch>
        </p:blipFill>
        <p:spPr bwMode="auto">
          <a:xfrm>
            <a:off x="4716016" y="506624"/>
            <a:ext cx="4032448" cy="5709737"/>
          </a:xfrm>
          <a:prstGeom prst="rect">
            <a:avLst/>
          </a:prstGeom>
          <a:noFill/>
        </p:spPr>
      </p:pic>
      <p:pic>
        <p:nvPicPr>
          <p:cNvPr id="8" name="Picture 2" descr="D:\ПОРТФОЛИО\2017-18 уч.год\Мои\2\Скан_20180503 (2).png"/>
          <p:cNvPicPr>
            <a:picLocks noChangeAspect="1" noChangeArrowheads="1"/>
          </p:cNvPicPr>
          <p:nvPr/>
        </p:nvPicPr>
        <p:blipFill>
          <a:blip r:embed="rId4" cstate="email"/>
          <a:srcRect l="3555" t="2598"/>
          <a:stretch>
            <a:fillRect/>
          </a:stretch>
        </p:blipFill>
        <p:spPr bwMode="auto">
          <a:xfrm>
            <a:off x="539552" y="548680"/>
            <a:ext cx="4011028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47106" name="Picture 2" descr="D:\ПОРТФОЛИО\2018-19 уч.год\Мои\Благодарственое письмо проекта infourok.ru №СД210248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60032" y="548680"/>
            <a:ext cx="4115551" cy="5784493"/>
          </a:xfrm>
          <a:prstGeom prst="rect">
            <a:avLst/>
          </a:prstGeom>
          <a:noFill/>
        </p:spPr>
      </p:pic>
      <p:pic>
        <p:nvPicPr>
          <p:cNvPr id="7" name="Picture 2" descr="D:\ПОРТФОЛИО\2017-18 уч.год\Мои\1\Выборы.png"/>
          <p:cNvPicPr>
            <a:picLocks noChangeAspect="1" noChangeArrowheads="1"/>
          </p:cNvPicPr>
          <p:nvPr/>
        </p:nvPicPr>
        <p:blipFill>
          <a:blip r:embed="rId4" cstate="email"/>
          <a:srcRect l="4355"/>
          <a:stretch>
            <a:fillRect/>
          </a:stretch>
        </p:blipFill>
        <p:spPr bwMode="auto">
          <a:xfrm>
            <a:off x="683568" y="548680"/>
            <a:ext cx="4081933" cy="5841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dirty="0" smtClean="0"/>
              <a:t>15. Повышение квалификации</a:t>
            </a:r>
            <a:endParaRPr lang="ru-RU" sz="3200" dirty="0"/>
          </a:p>
        </p:txBody>
      </p:sp>
      <p:pic>
        <p:nvPicPr>
          <p:cNvPr id="48130" name="Picture 2" descr="F:\Сканы\Скан_20190305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584" y="1124744"/>
            <a:ext cx="7560840" cy="55239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400" b="1" dirty="0" smtClean="0"/>
              <a:t>1. Качество знаний по итогам  внутреннего мониторинга учебных достижений обучающихся за </a:t>
            </a:r>
            <a:r>
              <a:rPr lang="ru-RU" altLang="ru-RU" sz="2400" b="1" dirty="0" err="1" smtClean="0"/>
              <a:t>межаттестационный</a:t>
            </a:r>
            <a:r>
              <a:rPr lang="ru-RU" altLang="ru-RU" sz="2400" b="1" dirty="0" smtClean="0"/>
              <a:t> период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9154" name="Picture 2" descr="F:\Сканы\Скан_20190305 (3)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536" y="476672"/>
            <a:ext cx="8345487" cy="6097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0178" name="Picture 2" descr="F:\Сканы\Скан_20190305 (2)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560" y="404664"/>
            <a:ext cx="8345487" cy="6097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51202" name="Picture 2" descr="D:\ПОРТФОЛИО\2017-18 уч.год\Мои\1\Сертификат 14.12.17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404664"/>
            <a:ext cx="4048360" cy="5725537"/>
          </a:xfrm>
          <a:prstGeom prst="rect">
            <a:avLst/>
          </a:prstGeom>
          <a:noFill/>
        </p:spPr>
      </p:pic>
      <p:pic>
        <p:nvPicPr>
          <p:cNvPr id="51203" name="Picture 3" descr="D:\ПОРТФОЛИО\2018-19 уч.год\Мои\15.03.1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60032" y="404664"/>
            <a:ext cx="4053817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57347" name="Picture 3" descr="D:\ПОРТФОЛИО\2018-19 уч.год\Мои\Свидетельство проекта infourok.ru №КС4342898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99792" y="404664"/>
            <a:ext cx="4223180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54274" name="Picture 2" descr="D:\ПОРТФОЛИО\2018-19 уч.год\Мои\Certificate_58580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560" y="548680"/>
            <a:ext cx="4104456" cy="5804873"/>
          </a:xfrm>
          <a:prstGeom prst="rect">
            <a:avLst/>
          </a:prstGeom>
          <a:noFill/>
        </p:spPr>
      </p:pic>
      <p:pic>
        <p:nvPicPr>
          <p:cNvPr id="54275" name="Picture 3" descr="D:\ПОРТФОЛИО\2018-19 уч.год\Мои\Certificate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60032" y="548680"/>
            <a:ext cx="4122013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58370" name="Picture 2" descr="D:\ПОРТФОЛИО\2017-18 уч.год\Мои\1\Сертификат участника опроса о ВИЧ Знание-Ответственность-Здоровье. 20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576" y="620688"/>
            <a:ext cx="7889440" cy="5577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D:\ПОРТФОЛИО\2018-19 уч.год\Мои\Скан_20190305 (5).png"/>
          <p:cNvPicPr>
            <a:picLocks noChangeAspect="1" noChangeArrowheads="1"/>
          </p:cNvPicPr>
          <p:nvPr/>
        </p:nvPicPr>
        <p:blipFill>
          <a:blip r:embed="rId3" cstate="email"/>
          <a:srcRect l="6294" t="27616" r="9838" b="27508"/>
          <a:stretch>
            <a:fillRect/>
          </a:stretch>
        </p:blipFill>
        <p:spPr bwMode="auto">
          <a:xfrm>
            <a:off x="1691680" y="1196752"/>
            <a:ext cx="5800798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2. Качество знаний по итогам  внешнего мониторинга учебных достижений обучающихся за </a:t>
            </a:r>
            <a:r>
              <a:rPr lang="ru-RU" sz="2400" b="1" dirty="0" err="1" smtClean="0"/>
              <a:t>межаттестационный</a:t>
            </a:r>
            <a:r>
              <a:rPr lang="ru-RU" sz="2400" b="1" dirty="0" smtClean="0"/>
              <a:t> период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3. Применение информационно-коммуникационных технологий</a:t>
            </a:r>
            <a:endParaRPr lang="ru-RU" sz="3200" dirty="0"/>
          </a:p>
        </p:txBody>
      </p:sp>
      <p:pic>
        <p:nvPicPr>
          <p:cNvPr id="7170" name="Picture 2" descr="C:\Users\светлана\Pictures\Сканы\Скан_20190328 (5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9" t="1965" r="453" b="12452"/>
          <a:stretch/>
        </p:blipFill>
        <p:spPr bwMode="auto">
          <a:xfrm>
            <a:off x="2395590" y="1412776"/>
            <a:ext cx="4352819" cy="526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ПОРТФОЛИО\2018-19 уч.год\Мои\140936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576" y="620688"/>
            <a:ext cx="3867302" cy="5476646"/>
          </a:xfrm>
          <a:prstGeom prst="rect">
            <a:avLst/>
          </a:prstGeom>
          <a:noFill/>
        </p:spPr>
      </p:pic>
      <p:pic>
        <p:nvPicPr>
          <p:cNvPr id="2051" name="Picture 3" descr="D:\ПОРТФОЛИО\2018-19 уч.год\Мои\Certificate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040" y="764704"/>
            <a:ext cx="3809524" cy="5390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ds03.infourok.ru/uploads/ex/0a02/00063809-f3a9b385/img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4. Реализация программ углубленного изучения предмета, профильного обучения</a:t>
            </a:r>
            <a:endParaRPr lang="ru-RU" sz="2400" dirty="0"/>
          </a:p>
        </p:txBody>
      </p:sp>
      <p:pic>
        <p:nvPicPr>
          <p:cNvPr id="8195" name="Picture 3" descr="C:\Users\светлана\Pictures\Сканы\Скан_20190328 (10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8" t="2593" r="2541" b="13838"/>
          <a:stretch/>
        </p:blipFill>
        <p:spPr bwMode="auto">
          <a:xfrm>
            <a:off x="2483768" y="1340768"/>
            <a:ext cx="4398069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</TotalTime>
  <Words>978</Words>
  <Application>Microsoft Office PowerPoint</Application>
  <PresentationFormat>Экран (4:3)</PresentationFormat>
  <Paragraphs>226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ПОРТФОЛИО</vt:lpstr>
      <vt:lpstr>Слайд 2</vt:lpstr>
      <vt:lpstr>Публичное представление собственного инновационного педагогического опыта</vt:lpstr>
      <vt:lpstr>Слайд 4</vt:lpstr>
      <vt:lpstr>1. Качество знаний по итогам  внутреннего мониторинга учебных достижений обучающихся за межаттестационный период</vt:lpstr>
      <vt:lpstr>2. Качество знаний по итогам  внешнего мониторинга учебных достижений обучающихся за межаттестационный период</vt:lpstr>
      <vt:lpstr>3. Применение информационно-коммуникационных технологий</vt:lpstr>
      <vt:lpstr>Слайд 8</vt:lpstr>
      <vt:lpstr>4. Реализация программ углубленного изучения предмета, профильного обучения</vt:lpstr>
      <vt:lpstr>5. Участие в инновационной (экспериментальной) деятельности  Муниципальный уровень</vt:lpstr>
      <vt:lpstr>6. Результаты участия обучающихся во Всероссийской предметной олимпиаде</vt:lpstr>
      <vt:lpstr>Слайд 12</vt:lpstr>
      <vt:lpstr>7. Позитивные результаты внеурочной деятельности обучающихся по учебным предметам</vt:lpstr>
      <vt:lpstr>Слайд 14</vt:lpstr>
      <vt:lpstr>Слайд 15</vt:lpstr>
      <vt:lpstr>Муниципальный уровень </vt:lpstr>
      <vt:lpstr>Муниципальный уровень </vt:lpstr>
      <vt:lpstr>Муниципальный уровень </vt:lpstr>
      <vt:lpstr>Республиканский уровень </vt:lpstr>
      <vt:lpstr>Всероссийский уровень </vt:lpstr>
      <vt:lpstr>Всероссийский уровень </vt:lpstr>
      <vt:lpstr>Международный уровень </vt:lpstr>
      <vt:lpstr>8. Наличие публикаций</vt:lpstr>
      <vt:lpstr>Слайд 24</vt:lpstr>
      <vt:lpstr>Слайд 25</vt:lpstr>
      <vt:lpstr>Слайд 26</vt:lpstr>
      <vt:lpstr>Слайд 27</vt:lpstr>
      <vt:lpstr>Слайд 28</vt:lpstr>
      <vt:lpstr>9. Наличие авторских программ, методических пособий, методических рекомендаций</vt:lpstr>
      <vt:lpstr>10.Выступления на научно-практических конференциях, педагогических чтениях, семинарах, секциях, методических объединениях</vt:lpstr>
      <vt:lpstr>Муниципальный уровень</vt:lpstr>
      <vt:lpstr>Республиканский уровень </vt:lpstr>
      <vt:lpstr>Всероссийский уровень </vt:lpstr>
      <vt:lpstr>Всероссийский уровень</vt:lpstr>
      <vt:lpstr>11.Проведение открытых уроков, мастер-классов, мероприятий</vt:lpstr>
      <vt:lpstr>Муниципальный уровень</vt:lpstr>
      <vt:lpstr>Муниципальный уровень</vt:lpstr>
      <vt:lpstr>Республиканский уровень</vt:lpstr>
      <vt:lpstr>12. Общественно-педагогическая активность педагога</vt:lpstr>
      <vt:lpstr>Слайд 40</vt:lpstr>
      <vt:lpstr>Слайд 41</vt:lpstr>
      <vt:lpstr>13. Участие педагога в профессиональных конкурсах</vt:lpstr>
      <vt:lpstr>Слайд 43</vt:lpstr>
      <vt:lpstr>Слайд 44</vt:lpstr>
      <vt:lpstr>15. Награды и поощрения </vt:lpstr>
      <vt:lpstr>Слайд 46</vt:lpstr>
      <vt:lpstr>Слайд 47</vt:lpstr>
      <vt:lpstr>Слайд 48</vt:lpstr>
      <vt:lpstr>15. Повышение квалификации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ЛЮБА</dc:creator>
  <cp:lastModifiedBy>ЛЮБА</cp:lastModifiedBy>
  <cp:revision>60</cp:revision>
  <dcterms:created xsi:type="dcterms:W3CDTF">2019-03-26T12:37:38Z</dcterms:created>
  <dcterms:modified xsi:type="dcterms:W3CDTF">2019-04-28T18:32:43Z</dcterms:modified>
</cp:coreProperties>
</file>