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84" r:id="rId3"/>
    <p:sldId id="261" r:id="rId4"/>
    <p:sldId id="260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4" r:id="rId13"/>
    <p:sldId id="285" r:id="rId14"/>
    <p:sldId id="275" r:id="rId15"/>
    <p:sldId id="287" r:id="rId16"/>
    <p:sldId id="278" r:id="rId17"/>
    <p:sldId id="279" r:id="rId18"/>
    <p:sldId id="280" r:id="rId19"/>
    <p:sldId id="282" r:id="rId20"/>
    <p:sldId id="276" r:id="rId21"/>
    <p:sldId id="277" r:id="rId22"/>
    <p:sldId id="283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96" d="100"/>
          <a:sy n="96" d="100"/>
        </p:scale>
        <p:origin x="-2064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1D026-6AAF-4259-8C00-9CB4CFB333C8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96C71-32B7-4D68-89A2-C334FDF9D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6C71-32B7-4D68-89A2-C334FDF9D7A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AF32-F371-445D-B043-77845AEF8B41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3E90-279C-4EA8-B510-CF6BFDF15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AF32-F371-445D-B043-77845AEF8B41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3E90-279C-4EA8-B510-CF6BFDF15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AF32-F371-445D-B043-77845AEF8B41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3E90-279C-4EA8-B510-CF6BFDF15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AF32-F371-445D-B043-77845AEF8B41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3E90-279C-4EA8-B510-CF6BFDF15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AF32-F371-445D-B043-77845AEF8B41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3E90-279C-4EA8-B510-CF6BFDF15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AF32-F371-445D-B043-77845AEF8B41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3E90-279C-4EA8-B510-CF6BFDF15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AF32-F371-445D-B043-77845AEF8B41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3E90-279C-4EA8-B510-CF6BFDF15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AF32-F371-445D-B043-77845AEF8B41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3E90-279C-4EA8-B510-CF6BFDF15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AF32-F371-445D-B043-77845AEF8B41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3E90-279C-4EA8-B510-CF6BFDF15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AF32-F371-445D-B043-77845AEF8B41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3E90-279C-4EA8-B510-CF6BFDF15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AF32-F371-445D-B043-77845AEF8B41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3E90-279C-4EA8-B510-CF6BFDF15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AAF32-F371-445D-B043-77845AEF8B41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E3E90-279C-4EA8-B510-CF6BFDF15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chemeClr val="accent4"/>
                </a:solidFill>
              </a:rPr>
              <a:t>Муниципальное автономное дошкольное  образовательное учреждение </a:t>
            </a:r>
            <a:br>
              <a:rPr lang="ru-RU" sz="1400" b="1" i="1" dirty="0" smtClean="0">
                <a:solidFill>
                  <a:schemeClr val="accent4"/>
                </a:solidFill>
              </a:rPr>
            </a:br>
            <a:r>
              <a:rPr lang="ru-RU" sz="1400" b="1" i="1" dirty="0" smtClean="0">
                <a:solidFill>
                  <a:schemeClr val="accent4"/>
                </a:solidFill>
              </a:rPr>
              <a:t>городского округа Саранск</a:t>
            </a:r>
            <a:br>
              <a:rPr lang="ru-RU" sz="1400" b="1" i="1" dirty="0" smtClean="0">
                <a:solidFill>
                  <a:schemeClr val="accent4"/>
                </a:solidFill>
              </a:rPr>
            </a:br>
            <a:r>
              <a:rPr lang="ru-RU" sz="1400" b="1" i="1" dirty="0" smtClean="0">
                <a:solidFill>
                  <a:schemeClr val="accent4"/>
                </a:solidFill>
              </a:rPr>
              <a:t>«Детский сад №112»</a:t>
            </a:r>
            <a:endParaRPr lang="ru-RU" sz="1400" b="1" i="1" dirty="0">
              <a:solidFill>
                <a:schemeClr val="accent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i="1" dirty="0">
                <a:solidFill>
                  <a:srgbClr val="FF0000"/>
                </a:solidFill>
              </a:rPr>
              <a:t>П</a:t>
            </a:r>
            <a:r>
              <a:rPr lang="ru-RU" b="1" i="1" dirty="0" smtClean="0">
                <a:solidFill>
                  <a:srgbClr val="FF0000"/>
                </a:solidFill>
              </a:rPr>
              <a:t>ознавательно – исследовательский проект: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«Огород на окне»</a:t>
            </a:r>
          </a:p>
          <a:p>
            <a:pPr algn="ctr">
              <a:buNone/>
            </a:pPr>
            <a:r>
              <a:rPr lang="ru-RU" b="1" i="1" dirty="0">
                <a:solidFill>
                  <a:srgbClr val="FF0000"/>
                </a:solidFill>
              </a:rPr>
              <a:t>в</a:t>
            </a:r>
            <a:r>
              <a:rPr lang="ru-RU" b="1" i="1" dirty="0" smtClean="0">
                <a:solidFill>
                  <a:srgbClr val="FF0000"/>
                </a:solidFill>
              </a:rPr>
              <a:t> старшей группе №14</a:t>
            </a:r>
          </a:p>
          <a:p>
            <a:pPr algn="ctr">
              <a:buNone/>
            </a:pPr>
            <a:r>
              <a:rPr lang="ru-RU" sz="1500" dirty="0" smtClean="0">
                <a:solidFill>
                  <a:srgbClr val="FF0000"/>
                </a:solidFill>
              </a:rPr>
              <a:t>(среднесрочный)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/>
          </a:p>
          <a:p>
            <a:pPr algn="r">
              <a:buNone/>
            </a:pPr>
            <a:r>
              <a:rPr lang="ru-RU" sz="1400" b="1" i="1" dirty="0" smtClean="0">
                <a:solidFill>
                  <a:schemeClr val="accent4"/>
                </a:solidFill>
              </a:rPr>
              <a:t>Автор проекта: воспитатель Антонова Татьяна Александровна.</a:t>
            </a:r>
          </a:p>
          <a:p>
            <a:pPr algn="r">
              <a:buNone/>
            </a:pPr>
            <a:endParaRPr lang="ru-RU" sz="1400" b="1" i="1" dirty="0">
              <a:solidFill>
                <a:schemeClr val="accent4"/>
              </a:solidFill>
            </a:endParaRPr>
          </a:p>
          <a:p>
            <a:pPr algn="ctr">
              <a:buNone/>
            </a:pPr>
            <a:endParaRPr lang="ru-RU" sz="1400" b="1" i="1" dirty="0" smtClean="0">
              <a:solidFill>
                <a:schemeClr val="accent4"/>
              </a:solidFill>
            </a:endParaRPr>
          </a:p>
          <a:p>
            <a:pPr algn="ctr">
              <a:buNone/>
            </a:pPr>
            <a:r>
              <a:rPr lang="ru-RU" sz="1400" b="1" i="1" dirty="0" smtClean="0">
                <a:solidFill>
                  <a:schemeClr val="accent4"/>
                </a:solidFill>
              </a:rPr>
              <a:t>Саранск 20201 г. </a:t>
            </a:r>
            <a:endParaRPr lang="ru-RU" sz="1400" b="1" i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5577483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algn="ctr">
              <a:buNone/>
            </a:pPr>
            <a:endParaRPr lang="ru-RU" b="1" i="1" u="sng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i="1" u="sng" dirty="0" smtClean="0">
                <a:solidFill>
                  <a:srgbClr val="C00000"/>
                </a:solidFill>
              </a:rPr>
              <a:t>Ожидаемый результат: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создание в группе экологически благоприятной среды;</a:t>
            </a:r>
          </a:p>
          <a:p>
            <a:pPr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освоение новых форм поиска, обработки и анализа информации; </a:t>
            </a:r>
          </a:p>
          <a:p>
            <a:pPr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развитие интереса к творческой исследовательской деятельности;</a:t>
            </a:r>
          </a:p>
          <a:p>
            <a:pPr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развитие коммуникативных навыков и умений работать в команде;</a:t>
            </a:r>
          </a:p>
          <a:p>
            <a:pPr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дать знания, что растения живые, их поливают, сажают, выращивают из семян. Расширить знания и представления детей о полезных свойствах овощей их строении и условиях, необходимых для их роста.</a:t>
            </a:r>
          </a:p>
          <a:p>
            <a:pPr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уточнить представления о труде взрослых, учить детей правильно называть трудовые действия.</a:t>
            </a:r>
          </a:p>
          <a:p>
            <a:pPr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воспитывать трудолюбие, бережное отношение к растениям.</a:t>
            </a:r>
          </a:p>
          <a:p>
            <a:pPr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получить положительные эмоции от полученных результатов.</a:t>
            </a:r>
          </a:p>
          <a:p>
            <a:pPr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обогащать словарный запас, развивать связную речь детей.</a:t>
            </a:r>
          </a:p>
          <a:p>
            <a:pPr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создать условия для участия родителей в образовательном процессе.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94565"/>
            <a:ext cx="4154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400" b="1" i="1" u="sng" dirty="0" smtClean="0">
                <a:solidFill>
                  <a:srgbClr val="C00000"/>
                </a:solidFill>
              </a:rPr>
              <a:t>Заключение: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                  В ходе реализации проекта я пришла к выводу, что подобные занятия, игры, продуктивная деятельность объединяют детей общими впечатлениями, переживаниями, эмоциями, способствуют формированию коллективных взаимоотношений. Окружающая среда призвана обеспечить детям возможность развиваться. Наблюдая  за явлениями и объектами природы ребенок  обогащает свои знания. Чем глубже ребенок познает окружающую среду, тем больше у него возникает вопросов. Для того чтобы ребенок самостоятельно мог найти ответы на некоторые вопросы, было решено организовать на территории детского участка мини- огород. Дети смогут принять активное участие в экспериментировании, наблюдении, исследовании.</a:t>
            </a:r>
          </a:p>
          <a:p>
            <a:pPr algn="ctr">
              <a:buNone/>
            </a:pPr>
            <a:r>
              <a:rPr lang="ru-RU" sz="1800" dirty="0" smtClean="0"/>
              <a:t>               Вовлечение детей и проектную деятельность по изучению садово-огородных растений и расширению представлений об их выращивании, позволит сформировать представления о растительном мире, будет способствовать развитию их познавательных интересов, элементарных трудовых умений,  коммуникативных навыков и переносу  полученных знаний в другие виды детской деятельности.</a:t>
            </a:r>
          </a:p>
          <a:p>
            <a:pPr algn="ctr">
              <a:buNone/>
            </a:pPr>
            <a:r>
              <a:rPr lang="ru-RU" sz="1800" dirty="0" smtClean="0"/>
              <a:t>                Таким образом, созданы благоприятные условия для формирования у детей навыков ухода за различными культурами,  привитие  желание трудиться совместно с другими детьми. В процессе формирования  трудовых знаний, умений, навыков, ребенок приучается к аккуратности, ответственности,  обращает внимание на детали, не упускает из виду общую картину, склоняются к самостоятельному наблюдению за объектами живой природы.</a:t>
            </a:r>
          </a:p>
          <a:p>
            <a:pPr algn="ctr">
              <a:buNone/>
            </a:pPr>
            <a:r>
              <a:rPr lang="ru-RU" sz="1800" dirty="0" smtClean="0"/>
              <a:t>                 Дошкольный возраст такая "благодатная почва", что любое брошенное "доброе семя" обязательно даст добрые ростки.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 algn="just"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Фотоотчет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IMG_20210513_1530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20210513_1530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210329_1322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140968"/>
            <a:ext cx="403860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20210329_1333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484785"/>
            <a:ext cx="403860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10513_1532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20210513_1533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10408_1308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10517_1905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96270"/>
            <a:ext cx="4038600" cy="2733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20210517_1527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6288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10517_1529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20210517_1529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10517_1903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84785"/>
            <a:ext cx="4038600" cy="309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20210517_1904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80928"/>
            <a:ext cx="4038600" cy="280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10518_0851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9535" y="1600200"/>
            <a:ext cx="3793929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20210518_0851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11914" y="1600200"/>
            <a:ext cx="3711171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</a:rPr>
              <a:t>Литература 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1. </a:t>
            </a:r>
            <a:r>
              <a:rPr lang="ru-RU" dirty="0" smtClean="0"/>
              <a:t>Программа «От рождения до школы» под редакцией Н. Е. </a:t>
            </a:r>
            <a:r>
              <a:rPr lang="ru-RU" dirty="0" err="1" smtClean="0"/>
              <a:t>Вераксы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2</a:t>
            </a:r>
            <a:r>
              <a:rPr lang="ru-RU" dirty="0" smtClean="0"/>
              <a:t>. С. Н. Николаева «Воспитание экологической культуры в дошкольном детстве». Москва «Просвещение» 2005 г.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3</a:t>
            </a:r>
            <a:r>
              <a:rPr lang="ru-RU" dirty="0" smtClean="0"/>
              <a:t>. Иванова А. И. «Экологические наблюдения и эксперименты в детском саду. Мир растений», М. 2005г.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4</a:t>
            </a:r>
            <a:r>
              <a:rPr lang="ru-RU" dirty="0" smtClean="0"/>
              <a:t>. Комарова Н. Г., Грибова Л. Ф. «Мир, в котором я живу», М. 2006 г.</a:t>
            </a:r>
          </a:p>
          <a:p>
            <a:pPr>
              <a:buNone/>
            </a:pPr>
            <a:r>
              <a:rPr lang="ru-RU" dirty="0" err="1" smtClean="0"/>
              <a:t>Веракса</a:t>
            </a:r>
            <a:r>
              <a:rPr lang="ru-RU" dirty="0" smtClean="0"/>
              <a:t> Н..Е., </a:t>
            </a:r>
            <a:r>
              <a:rPr lang="ru-RU" dirty="0" err="1" smtClean="0"/>
              <a:t>Веракса</a:t>
            </a:r>
            <a:r>
              <a:rPr lang="ru-RU" dirty="0" smtClean="0"/>
              <a:t> А.Н. , «Проектная деятельность дошкольников»,</a:t>
            </a:r>
          </a:p>
          <a:p>
            <a:pPr>
              <a:buNone/>
            </a:pPr>
            <a:r>
              <a:rPr lang="ru-RU" dirty="0" err="1" smtClean="0"/>
              <a:t>Веракса</a:t>
            </a:r>
            <a:r>
              <a:rPr lang="ru-RU" dirty="0" smtClean="0"/>
              <a:t> Н..Е., </a:t>
            </a:r>
            <a:r>
              <a:rPr lang="ru-RU" dirty="0" err="1" smtClean="0"/>
              <a:t>Веракса</a:t>
            </a:r>
            <a:r>
              <a:rPr lang="ru-RU" dirty="0" smtClean="0"/>
              <a:t> А.Н. ,  «Опытно экспериментальная деятельность в детском саду»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5. </a:t>
            </a:r>
            <a:r>
              <a:rPr lang="ru-RU" dirty="0" smtClean="0"/>
              <a:t>С. Н. Николаева «Воспитание экологической культуры в дошкольном детстве». Москва «Просвещение» 2005 г. 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6. </a:t>
            </a:r>
            <a:r>
              <a:rPr lang="ru-RU" dirty="0" smtClean="0"/>
              <a:t>Иванова А. И. «Экологические наблюдения и эксперименты в детском саду. Мир растений», М. 2005г.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5. </a:t>
            </a:r>
            <a:r>
              <a:rPr lang="ru-RU" dirty="0" smtClean="0"/>
              <a:t>Интернет-ресурсы.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10514_10305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10514_1031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20210514_10315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10518_0742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4941" y="1600200"/>
            <a:ext cx="5074118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80516_104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b="1" i="1" u="sng" dirty="0" smtClean="0">
                <a:solidFill>
                  <a:srgbClr val="FF0000"/>
                </a:solidFill>
              </a:rPr>
              <a:t>Проблема: </a:t>
            </a:r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Дети </a:t>
            </a:r>
            <a:r>
              <a:rPr lang="ru-RU" sz="2400" dirty="0"/>
              <a:t>в недостаточной степени имеют представления о культурных огородных  растениях, о том, где  и как они растут, о необходимых условиях их роста, их интерес к познавательно-исследовательской деятельности недостаточно развит.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ru-RU" sz="3800" b="1" i="1" u="sng" dirty="0" smtClean="0">
                <a:solidFill>
                  <a:srgbClr val="FF0000"/>
                </a:solidFill>
              </a:rPr>
              <a:t>Актуальность:</a:t>
            </a:r>
          </a:p>
          <a:p>
            <a:endParaRPr lang="ru-RU" dirty="0"/>
          </a:p>
          <a:p>
            <a:pPr>
              <a:buNone/>
            </a:pPr>
            <a:r>
              <a:rPr lang="ru-RU" dirty="0" smtClean="0"/>
              <a:t>               Экологическое </a:t>
            </a:r>
            <a:r>
              <a:rPr lang="ru-RU" dirty="0"/>
              <a:t>воспитание дошкольников – это процесс формирования осознанно правильного отношения детей к объектам природы, с которыми они непосредственно контактируют и о которых им рассказывают взрослые.</a:t>
            </a:r>
          </a:p>
          <a:p>
            <a:pPr>
              <a:buNone/>
            </a:pPr>
            <a:r>
              <a:rPr lang="ru-RU" dirty="0" smtClean="0"/>
              <a:t>               Огород </a:t>
            </a:r>
            <a:r>
              <a:rPr lang="ru-RU" dirty="0"/>
              <a:t>в детском саду является одним из условий, которое необходимо для осуществления экологического воспитания детей в детском саду.</a:t>
            </a:r>
          </a:p>
          <a:p>
            <a:pPr>
              <a:buNone/>
            </a:pPr>
            <a:r>
              <a:rPr lang="ru-RU" dirty="0" smtClean="0"/>
              <a:t>                Он </a:t>
            </a:r>
            <a:r>
              <a:rPr lang="ru-RU" dirty="0"/>
              <a:t> нужен для того, чтобы знакомить дошкольников с природой и её сезонными изменениями.</a:t>
            </a:r>
          </a:p>
          <a:p>
            <a:pPr>
              <a:buNone/>
            </a:pPr>
            <a:r>
              <a:rPr lang="ru-RU" dirty="0" smtClean="0"/>
              <a:t>               Кроме этого  посильный труд детей на его территории оказывают  положительное влияние на формирование элементарных экологических представлений у дошкольников.</a:t>
            </a:r>
          </a:p>
          <a:p>
            <a:pPr>
              <a:buNone/>
            </a:pPr>
            <a:r>
              <a:rPr lang="ru-RU" dirty="0" smtClean="0"/>
              <a:t>               Чтобы помочь детям классифицировать овощи и познакомить с их свойствами, местом их произрастания, был выбран метод проектов.</a:t>
            </a:r>
          </a:p>
          <a:p>
            <a:pPr>
              <a:buNone/>
            </a:pPr>
            <a:r>
              <a:rPr lang="ru-RU" dirty="0" smtClean="0"/>
              <a:t>                 Дети познакомятся с такими свойствами как цвет, форма, величина, польза, место произрастания, способы ухода за овощами,   что позволит максимально обогатить знания и представления детей об овощах, их свойствах, развить связную речь, творческие способности, поисковую деятельность.</a:t>
            </a:r>
          </a:p>
          <a:p>
            <a:pPr>
              <a:buNone/>
            </a:pPr>
            <a:r>
              <a:rPr lang="ru-RU" dirty="0" smtClean="0"/>
              <a:t>                  В детском саду разбит огород, где за каждой группой закреплена грядка, на которой можно высаживать овощи, ухаживать за ними в течение летнего сезона, наблюдать за ростом,  затем собрать урожай.  </a:t>
            </a:r>
          </a:p>
          <a:p>
            <a:pPr>
              <a:buNone/>
            </a:pPr>
            <a:r>
              <a:rPr lang="ru-RU" dirty="0" smtClean="0"/>
              <a:t>              Огород в детском саду – это ещё и возможность видеть результаты своей работы. Совместный труд на огороде даёт возможность научиться ответственности, способствует формированию трудовых навыков и объединению детского коллектива.</a:t>
            </a:r>
          </a:p>
          <a:p>
            <a:pPr>
              <a:buNone/>
            </a:pPr>
            <a:r>
              <a:rPr lang="ru-RU" dirty="0" smtClean="0"/>
              <a:t>               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60648"/>
            <a:ext cx="1090464" cy="56207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u="sng" dirty="0" smtClean="0">
                <a:solidFill>
                  <a:srgbClr val="7030A0"/>
                </a:solidFill>
              </a:rPr>
              <a:t> </a:t>
            </a:r>
            <a:r>
              <a:rPr lang="ru-RU" sz="2000" b="1" i="1" u="sng" dirty="0" smtClean="0">
                <a:solidFill>
                  <a:srgbClr val="C00000"/>
                </a:solidFill>
              </a:rPr>
              <a:t>Цель проекта</a:t>
            </a:r>
            <a:r>
              <a:rPr lang="ru-RU" sz="1400" i="1" u="sng" dirty="0" smtClean="0">
                <a:solidFill>
                  <a:srgbClr val="7030A0"/>
                </a:solidFill>
              </a:rPr>
              <a:t>:</a:t>
            </a:r>
            <a:r>
              <a:rPr lang="ru-RU" sz="1400" dirty="0"/>
              <a:t> создание условий, стимулирующих интерес к исследовательской деятельности и </a:t>
            </a:r>
            <a:r>
              <a:rPr lang="ru-RU" sz="1400" dirty="0" smtClean="0"/>
              <a:t>познавательной активности </a:t>
            </a:r>
            <a:r>
              <a:rPr lang="ru-RU" sz="1400" dirty="0"/>
              <a:t> детей, вовлечение детей  в практическую деятельность по выращиванию культурных огородных  растений </a:t>
            </a:r>
            <a:r>
              <a:rPr lang="ru-RU" sz="1400" dirty="0" smtClean="0"/>
              <a:t>, </a:t>
            </a:r>
            <a:r>
              <a:rPr lang="ru-RU" sz="1400" dirty="0"/>
              <a:t> посредством совместного создания огорода</a:t>
            </a:r>
            <a:r>
              <a:rPr lang="ru-RU" sz="1400" dirty="0" smtClean="0"/>
              <a:t>.</a:t>
            </a:r>
          </a:p>
          <a:p>
            <a:pPr lvl="0">
              <a:buNone/>
            </a:pPr>
            <a:r>
              <a:rPr lang="ru-RU" sz="2000" b="1" i="1" u="sng" dirty="0" smtClean="0">
                <a:solidFill>
                  <a:srgbClr val="C00000"/>
                </a:solidFill>
              </a:rPr>
              <a:t>Задачи проекта</a:t>
            </a:r>
            <a:r>
              <a:rPr lang="ru-RU" sz="2000" b="1" i="1" u="sng" dirty="0" smtClean="0">
                <a:solidFill>
                  <a:srgbClr val="7030A0"/>
                </a:solidFill>
              </a:rPr>
              <a:t>: </a:t>
            </a:r>
          </a:p>
          <a:p>
            <a:pPr lvl="0">
              <a:buNone/>
            </a:pPr>
            <a:r>
              <a:rPr lang="ru-RU" sz="1500" b="1" i="1" dirty="0" smtClean="0">
                <a:solidFill>
                  <a:srgbClr val="C00000"/>
                </a:solidFill>
              </a:rPr>
              <a:t>1</a:t>
            </a:r>
            <a:r>
              <a:rPr lang="ru-RU" sz="1500" dirty="0" smtClean="0"/>
              <a:t>  Способствовать формированию исследовательских навыков через вовлечение в практическую деятельность.</a:t>
            </a:r>
          </a:p>
          <a:p>
            <a:pPr lvl="0">
              <a:buNone/>
            </a:pPr>
            <a:r>
              <a:rPr lang="ru-RU" sz="1500" b="1" dirty="0" smtClean="0">
                <a:solidFill>
                  <a:srgbClr val="C00000"/>
                </a:solidFill>
              </a:rPr>
              <a:t>2</a:t>
            </a:r>
            <a:r>
              <a:rPr lang="ru-RU" sz="1500" dirty="0" smtClean="0"/>
              <a:t>  Развивать познавательно-исследовательскую деятельность детей через:</a:t>
            </a:r>
          </a:p>
          <a:p>
            <a:pPr lvl="0">
              <a:buNone/>
            </a:pPr>
            <a:r>
              <a:rPr lang="ru-RU" sz="1500" dirty="0" smtClean="0"/>
              <a:t>     - беседы о значении овощей в жизни человека;</a:t>
            </a:r>
          </a:p>
          <a:p>
            <a:pPr lvl="0">
              <a:buNone/>
            </a:pPr>
            <a:r>
              <a:rPr lang="ru-RU" sz="1500" dirty="0" smtClean="0"/>
              <a:t>     - наблюдения за ростом растений;</a:t>
            </a:r>
          </a:p>
          <a:p>
            <a:pPr lvl="0">
              <a:buNone/>
            </a:pPr>
            <a:r>
              <a:rPr lang="ru-RU" sz="1500" dirty="0" smtClean="0"/>
              <a:t>     - опытно-экспериментальную деятельность.</a:t>
            </a:r>
          </a:p>
          <a:p>
            <a:pPr lvl="0">
              <a:buNone/>
            </a:pPr>
            <a:r>
              <a:rPr lang="ru-RU" sz="1500" b="1" i="1" dirty="0" smtClean="0">
                <a:solidFill>
                  <a:srgbClr val="C00000"/>
                </a:solidFill>
              </a:rPr>
              <a:t>3</a:t>
            </a:r>
            <a:r>
              <a:rPr lang="ru-RU" sz="1500" b="1" dirty="0" smtClean="0"/>
              <a:t> </a:t>
            </a:r>
            <a:r>
              <a:rPr lang="ru-RU" sz="1500" dirty="0" smtClean="0"/>
              <a:t> Способствовать  формированию умения самостоятельно выражать собственное мнение об увиденном и услышанном.</a:t>
            </a:r>
          </a:p>
          <a:p>
            <a:pPr marL="457200" lvl="0" indent="-457200">
              <a:buNone/>
            </a:pPr>
            <a:r>
              <a:rPr lang="ru-RU" sz="1500" b="1" dirty="0" smtClean="0">
                <a:solidFill>
                  <a:srgbClr val="C00000"/>
                </a:solidFill>
              </a:rPr>
              <a:t>4</a:t>
            </a:r>
            <a:r>
              <a:rPr lang="ru-RU" sz="1500" dirty="0" smtClean="0">
                <a:solidFill>
                  <a:srgbClr val="C00000"/>
                </a:solidFill>
              </a:rPr>
              <a:t>  </a:t>
            </a:r>
            <a:r>
              <a:rPr lang="ru-RU" sz="1500" dirty="0" smtClean="0"/>
              <a:t>Прививать трудовые навыки, элементарные умения правильно пользоваться простейшими орудиями труда по обработке почвы и ухода за растениями ( лопатой, граблями, лейкой, тачкой и т.д.).</a:t>
            </a:r>
          </a:p>
          <a:p>
            <a:pPr marL="457200" lvl="0" indent="-457200">
              <a:buNone/>
            </a:pPr>
            <a:r>
              <a:rPr lang="ru-RU" sz="1500" b="1" i="1" dirty="0" smtClean="0">
                <a:solidFill>
                  <a:srgbClr val="C00000"/>
                </a:solidFill>
              </a:rPr>
              <a:t>5</a:t>
            </a:r>
            <a:r>
              <a:rPr lang="ru-RU" sz="1500" dirty="0" smtClean="0"/>
              <a:t>  Развивать чувство ответственности за порученное дело, умение  наблюдать, делать выводы.</a:t>
            </a:r>
          </a:p>
          <a:p>
            <a:pPr lvl="0">
              <a:buNone/>
            </a:pPr>
            <a:r>
              <a:rPr lang="ru-RU" sz="1500" b="1" i="1" dirty="0" smtClean="0">
                <a:solidFill>
                  <a:srgbClr val="C00000"/>
                </a:solidFill>
              </a:rPr>
              <a:t>6</a:t>
            </a:r>
            <a:r>
              <a:rPr lang="ru-RU" sz="1500" i="1" dirty="0" smtClean="0">
                <a:solidFill>
                  <a:srgbClr val="C00000"/>
                </a:solidFill>
              </a:rPr>
              <a:t> </a:t>
            </a:r>
            <a:r>
              <a:rPr lang="ru-RU" sz="1500" dirty="0" smtClean="0"/>
              <a:t>  Воспитывать бережное отношение к растениям, к орудиям труда.</a:t>
            </a:r>
          </a:p>
          <a:p>
            <a:pPr>
              <a:buNone/>
            </a:pPr>
            <a:endParaRPr lang="ru-RU" sz="2000" i="1" u="sng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  </a:t>
            </a:r>
          </a:p>
          <a:p>
            <a:pPr algn="ctr">
              <a:buNone/>
            </a:pPr>
            <a:r>
              <a:rPr lang="ru-RU" sz="3400" b="1" i="1" u="sng" dirty="0" smtClean="0">
                <a:solidFill>
                  <a:srgbClr val="C00000"/>
                </a:solidFill>
              </a:rPr>
              <a:t>Организационный.</a:t>
            </a:r>
            <a:r>
              <a:rPr lang="ru-RU" b="1" i="1" u="sng" dirty="0" smtClean="0"/>
              <a:t>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C00000"/>
                </a:solidFill>
              </a:rPr>
              <a:t>1.</a:t>
            </a:r>
            <a:r>
              <a:rPr lang="ru-RU" dirty="0" smtClean="0"/>
              <a:t>  Формирование у детей представления о живой  природе.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C00000"/>
                </a:solidFill>
              </a:rPr>
              <a:t>2 .</a:t>
            </a:r>
            <a:r>
              <a:rPr lang="ru-RU" sz="2600" i="1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Бережного отношения к растительному миру.</a:t>
            </a:r>
          </a:p>
          <a:p>
            <a:pPr marL="514350" indent="-514350">
              <a:buNone/>
            </a:pPr>
            <a:r>
              <a:rPr lang="ru-RU" sz="2900" b="1" i="1" dirty="0" smtClean="0">
                <a:solidFill>
                  <a:srgbClr val="FF0000"/>
                </a:solidFill>
              </a:rPr>
              <a:t>3.</a:t>
            </a:r>
            <a:r>
              <a:rPr lang="ru-RU" dirty="0" smtClean="0"/>
              <a:t>  Сформировать умения различать разные виды  растений. </a:t>
            </a:r>
          </a:p>
          <a:p>
            <a:pPr marL="514350" indent="-514350">
              <a:buNone/>
            </a:pPr>
            <a:r>
              <a:rPr lang="ru-RU" sz="2900" b="1" i="1" dirty="0" smtClean="0">
                <a:solidFill>
                  <a:srgbClr val="FF0000"/>
                </a:solidFill>
              </a:rPr>
              <a:t>4.  </a:t>
            </a:r>
            <a:r>
              <a:rPr lang="ru-RU" dirty="0" smtClean="0"/>
              <a:t>Формирования знаний, необходимых  по уходу за растениями огорода (посадка, полив, прополка, сбор урожая).</a:t>
            </a:r>
          </a:p>
          <a:p>
            <a:pPr>
              <a:buNone/>
            </a:pPr>
            <a:r>
              <a:rPr lang="ru-RU" sz="2900" b="1" i="1" dirty="0" smtClean="0">
                <a:solidFill>
                  <a:srgbClr val="C00000"/>
                </a:solidFill>
              </a:rPr>
              <a:t>5.</a:t>
            </a:r>
            <a:r>
              <a:rPr lang="ru-RU" sz="2900" b="1" i="1" dirty="0" smtClean="0"/>
              <a:t> </a:t>
            </a:r>
            <a:r>
              <a:rPr lang="ru-RU" dirty="0" smtClean="0"/>
              <a:t>   Обогащение экологических  впечатлений и  формирование исследовательских навыков детей старшего дошкольного возраста через вовлечение в практическую деятельность.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C00000"/>
                </a:solidFill>
              </a:rPr>
              <a:t>6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>  Приобретение новых умений и представлений о посадке и выращивания культурных огородных растений, элементарных трудовых навыков.</a:t>
            </a:r>
          </a:p>
          <a:p>
            <a:pPr>
              <a:buNone/>
            </a:pPr>
            <a:r>
              <a:rPr lang="ru-RU" sz="2900" b="1" i="1" dirty="0" smtClean="0">
                <a:solidFill>
                  <a:srgbClr val="FF0000"/>
                </a:solidFill>
              </a:rPr>
              <a:t>7.   </a:t>
            </a:r>
            <a:r>
              <a:rPr lang="ru-RU" dirty="0" smtClean="0"/>
              <a:t>Привитие детям уважительного чувства к труду.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55272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300" b="1" i="1" u="sng" dirty="0" smtClean="0">
                <a:solidFill>
                  <a:srgbClr val="C00000"/>
                </a:solidFill>
              </a:rPr>
              <a:t>Планирование деятельности </a:t>
            </a:r>
          </a:p>
          <a:p>
            <a:pPr>
              <a:buNone/>
            </a:pPr>
            <a:r>
              <a:rPr lang="ru-RU" sz="2300" b="1" i="1" dirty="0" smtClean="0">
                <a:solidFill>
                  <a:srgbClr val="C00000"/>
                </a:solidFill>
              </a:rPr>
              <a:t>1. Педагог: </a:t>
            </a:r>
            <a:endParaRPr lang="ru-RU" sz="2300" b="1" i="1" dirty="0" smtClean="0"/>
          </a:p>
          <a:p>
            <a:pPr>
              <a:buNone/>
            </a:pPr>
            <a:r>
              <a:rPr lang="ru-RU" sz="1700" dirty="0" smtClean="0"/>
              <a:t>-  приобретение необходимого материала </a:t>
            </a:r>
            <a:r>
              <a:rPr lang="ru-RU" sz="1700" i="1" dirty="0" smtClean="0"/>
              <a:t>(контейнеры, земля, семена)</a:t>
            </a:r>
            <a:r>
              <a:rPr lang="ru-RU" sz="1700" dirty="0" smtClean="0"/>
              <a:t>;</a:t>
            </a:r>
          </a:p>
          <a:p>
            <a:pPr>
              <a:buNone/>
            </a:pPr>
            <a:r>
              <a:rPr lang="ru-RU" sz="1700" dirty="0" smtClean="0"/>
              <a:t>- разбивка огорода на подоконнике;</a:t>
            </a:r>
          </a:p>
          <a:p>
            <a:pPr>
              <a:buNone/>
            </a:pPr>
            <a:r>
              <a:rPr lang="ru-RU" sz="1700" dirty="0" smtClean="0"/>
              <a:t>- чтение и обсуждение литературных произведений: Ю. </a:t>
            </a:r>
            <a:r>
              <a:rPr lang="ru-RU" sz="1700" dirty="0" err="1" smtClean="0"/>
              <a:t>Тувима</a:t>
            </a:r>
            <a:endParaRPr lang="ru-RU" sz="1700" dirty="0" smtClean="0"/>
          </a:p>
          <a:p>
            <a:pPr>
              <a:buNone/>
            </a:pPr>
            <a:r>
              <a:rPr lang="ru-RU" sz="1700" dirty="0" smtClean="0"/>
              <a:t> </a:t>
            </a:r>
            <a:r>
              <a:rPr lang="ru-RU" sz="1700" i="1" dirty="0" smtClean="0"/>
              <a:t>«Овощи»</a:t>
            </a:r>
            <a:r>
              <a:rPr lang="ru-RU" sz="1700" dirty="0" smtClean="0"/>
              <a:t>; О. </a:t>
            </a:r>
            <a:r>
              <a:rPr lang="ru-RU" sz="1700" dirty="0" err="1" smtClean="0"/>
              <a:t>Бондур</a:t>
            </a:r>
            <a:r>
              <a:rPr lang="ru-RU" sz="1700" dirty="0" smtClean="0"/>
              <a:t> </a:t>
            </a:r>
            <a:r>
              <a:rPr lang="ru-RU" sz="1700" i="1" dirty="0" smtClean="0"/>
              <a:t>«По таинственным законам»</a:t>
            </a:r>
            <a:r>
              <a:rPr lang="ru-RU" sz="1700" dirty="0" smtClean="0"/>
              <a:t>, «Веселая книга о том, что вкусно и полезно», Н. Носов «Огурцы»;</a:t>
            </a:r>
          </a:p>
          <a:p>
            <a:pPr>
              <a:buNone/>
            </a:pPr>
            <a:r>
              <a:rPr lang="ru-RU" sz="1700" dirty="0" smtClean="0"/>
              <a:t> - викторина «Угадай название овоща» ; </a:t>
            </a:r>
          </a:p>
          <a:p>
            <a:pPr>
              <a:buNone/>
            </a:pPr>
            <a:r>
              <a:rPr lang="ru-RU" sz="1700" dirty="0" smtClean="0"/>
              <a:t>- рассмотрение картин и плакатов на тему </a:t>
            </a:r>
            <a:r>
              <a:rPr lang="ru-RU" sz="1700" i="1" dirty="0" smtClean="0"/>
              <a:t>«Мир растений»</a:t>
            </a:r>
            <a:r>
              <a:rPr lang="ru-RU" sz="1700" dirty="0" smtClean="0"/>
              <a:t>;</a:t>
            </a:r>
          </a:p>
          <a:p>
            <a:pPr>
              <a:buNone/>
            </a:pPr>
            <a:r>
              <a:rPr lang="ru-RU" sz="1700" dirty="0" smtClean="0"/>
              <a:t> - беседа </a:t>
            </a:r>
            <a:r>
              <a:rPr lang="ru-RU" sz="1700" i="1" dirty="0" smtClean="0"/>
              <a:t>«О выращивании овощей в комнатных условиях»</a:t>
            </a:r>
            <a:r>
              <a:rPr lang="ru-RU" sz="1700" dirty="0" smtClean="0"/>
              <a:t>; </a:t>
            </a:r>
          </a:p>
          <a:p>
            <a:pPr>
              <a:buNone/>
            </a:pPr>
            <a:r>
              <a:rPr lang="ru-RU" sz="1700" dirty="0" smtClean="0"/>
              <a:t> - индивидуальные беседы на темы из личного опыта: «Что растет у нас на огороде (в саду)», «Что сначала, что  потом»;</a:t>
            </a:r>
          </a:p>
          <a:p>
            <a:pPr>
              <a:buNone/>
            </a:pPr>
            <a:r>
              <a:rPr lang="ru-RU" sz="1700" dirty="0" smtClean="0"/>
              <a:t>-  просмотр презентаций: «Про огурец, тыкву и кабачок»; </a:t>
            </a:r>
          </a:p>
          <a:p>
            <a:pPr>
              <a:buNone/>
            </a:pPr>
            <a:r>
              <a:rPr lang="ru-RU" sz="1700" dirty="0" smtClean="0"/>
              <a:t> - организация и проведение дидактических игр </a:t>
            </a:r>
            <a:r>
              <a:rPr lang="ru-RU" sz="1700" i="1" dirty="0" smtClean="0"/>
              <a:t>«Сложи картинку»</a:t>
            </a:r>
            <a:r>
              <a:rPr lang="ru-RU" sz="1700" dirty="0" smtClean="0"/>
              <a:t>, </a:t>
            </a:r>
            <a:r>
              <a:rPr lang="ru-RU" sz="1700" i="1" dirty="0" smtClean="0"/>
              <a:t>«Что сначала, что потом»</a:t>
            </a:r>
            <a:r>
              <a:rPr lang="ru-RU" sz="1700" dirty="0" smtClean="0"/>
              <a:t>, </a:t>
            </a:r>
            <a:r>
              <a:rPr lang="ru-RU" sz="1700" i="1" dirty="0" smtClean="0"/>
              <a:t>«Вершки и корешки»;</a:t>
            </a:r>
            <a:endParaRPr lang="ru-RU" sz="1700" dirty="0" smtClean="0"/>
          </a:p>
          <a:p>
            <a:pPr>
              <a:buNone/>
            </a:pPr>
            <a:r>
              <a:rPr lang="ru-RU" sz="1700" dirty="0" smtClean="0"/>
              <a:t> - подбор и рассматривание иллюстраций.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200" b="1" i="1" dirty="0" smtClean="0">
                <a:solidFill>
                  <a:srgbClr val="C00000"/>
                </a:solidFill>
              </a:rPr>
              <a:t>2. Дети: </a:t>
            </a:r>
          </a:p>
          <a:p>
            <a:pPr>
              <a:buNone/>
            </a:pPr>
            <a:r>
              <a:rPr lang="ru-RU" sz="2000" dirty="0" smtClean="0"/>
              <a:t>- </a:t>
            </a:r>
            <a:r>
              <a:rPr lang="ru-RU" sz="1900" dirty="0" smtClean="0"/>
              <a:t>посадка овощей и зелени: лука, помидора, перца, укроп, петрушка, базилик;</a:t>
            </a:r>
          </a:p>
          <a:p>
            <a:pPr>
              <a:buNone/>
            </a:pPr>
            <a:r>
              <a:rPr lang="ru-RU" sz="1900" dirty="0" smtClean="0"/>
              <a:t>- посадка семян цветов: астра, петуния;</a:t>
            </a:r>
          </a:p>
          <a:p>
            <a:pPr>
              <a:buNone/>
            </a:pPr>
            <a:r>
              <a:rPr lang="ru-RU" sz="1900" dirty="0" smtClean="0"/>
              <a:t>- проведение наблюдений за ростом растений;</a:t>
            </a:r>
          </a:p>
          <a:p>
            <a:pPr>
              <a:buNone/>
            </a:pPr>
            <a:r>
              <a:rPr lang="ru-RU" sz="1900" dirty="0" smtClean="0"/>
              <a:t>- оформление огорода. Дети в игровой форме знакомятся с бытом и хозяйством, обитателями сельского дворика, с орудиями труда, сельскохозяйственной техникой;</a:t>
            </a:r>
          </a:p>
          <a:p>
            <a:pPr>
              <a:buNone/>
            </a:pPr>
            <a:r>
              <a:rPr lang="ru-RU" sz="1900" dirty="0" smtClean="0"/>
              <a:t>- уход за посаженными растениями </a:t>
            </a:r>
            <a:r>
              <a:rPr lang="ru-RU" sz="1900" i="1" dirty="0" smtClean="0"/>
              <a:t>(полив, рыхление почвы)</a:t>
            </a:r>
            <a:r>
              <a:rPr lang="ru-RU" sz="1900" dirty="0" smtClean="0"/>
              <a:t>;</a:t>
            </a:r>
          </a:p>
          <a:p>
            <a:pPr>
              <a:buNone/>
            </a:pPr>
            <a:r>
              <a:rPr lang="ru-RU" sz="1900" dirty="0" smtClean="0"/>
              <a:t>- подбор и отгадывание загадок по теме "Овощи", "Цветы".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200" b="1" i="1" dirty="0" smtClean="0">
                <a:solidFill>
                  <a:srgbClr val="C00000"/>
                </a:solidFill>
              </a:rPr>
              <a:t>3. Родители: </a:t>
            </a:r>
          </a:p>
          <a:p>
            <a:pPr>
              <a:buNone/>
            </a:pPr>
            <a:r>
              <a:rPr lang="ru-RU" sz="2000" dirty="0" smtClean="0"/>
              <a:t>- анкетирование родителей «Что мы знаем об овощах»;</a:t>
            </a:r>
          </a:p>
          <a:p>
            <a:pPr>
              <a:buNone/>
            </a:pPr>
            <a:r>
              <a:rPr lang="ru-RU" sz="2000" dirty="0" smtClean="0"/>
              <a:t>-  для внедрения проекта проводится  сбор материала и посадочных культур,          подготовка инвентаря, семян;   </a:t>
            </a:r>
          </a:p>
          <a:p>
            <a:pPr>
              <a:buNone/>
            </a:pPr>
            <a:r>
              <a:rPr lang="ru-RU" sz="2000" dirty="0" smtClean="0"/>
              <a:t> - изготовление табличек-указателей с названиями растений;</a:t>
            </a:r>
          </a:p>
          <a:p>
            <a:pPr>
              <a:buNone/>
            </a:pPr>
            <a:r>
              <a:rPr lang="ru-RU" sz="2000" dirty="0" smtClean="0"/>
              <a:t>-  подготовка участка к созданию огорода         ( перекопка участка);</a:t>
            </a:r>
          </a:p>
          <a:p>
            <a:pPr>
              <a:buNone/>
            </a:pPr>
            <a:r>
              <a:rPr lang="ru-RU" sz="2000" dirty="0" smtClean="0"/>
              <a:t>- оформление родительского уголка, размещение рекомендаций родителям по работе с детьми по проекту.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endParaRPr lang="ru-RU" sz="2000" dirty="0" smtClean="0"/>
          </a:p>
          <a:p>
            <a:pPr algn="just">
              <a:buNone/>
            </a:pP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40871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900" b="1" i="1" u="sng" dirty="0" smtClean="0">
                <a:solidFill>
                  <a:srgbClr val="C00000"/>
                </a:solidFill>
              </a:rPr>
              <a:t>Паутинка проекта.</a:t>
            </a:r>
          </a:p>
          <a:p>
            <a:pPr>
              <a:buNone/>
            </a:pPr>
            <a:r>
              <a:rPr lang="ru-RU" sz="2300" b="1" i="1" u="sng" dirty="0" smtClean="0">
                <a:solidFill>
                  <a:srgbClr val="C00000"/>
                </a:solidFill>
              </a:rPr>
              <a:t>Чтение художественной литературы: </a:t>
            </a:r>
          </a:p>
          <a:p>
            <a:pPr>
              <a:buNone/>
            </a:pPr>
            <a:r>
              <a:rPr lang="ru-RU" sz="2300" dirty="0" smtClean="0"/>
              <a:t>- Ю. </a:t>
            </a:r>
            <a:r>
              <a:rPr lang="ru-RU" sz="2300" dirty="0" err="1" smtClean="0"/>
              <a:t>Тувима</a:t>
            </a:r>
            <a:r>
              <a:rPr lang="ru-RU" sz="2300" dirty="0" smtClean="0"/>
              <a:t> «Овощи», О. </a:t>
            </a:r>
            <a:r>
              <a:rPr lang="ru-RU" sz="2300" dirty="0" err="1" smtClean="0"/>
              <a:t>Бондур</a:t>
            </a:r>
            <a:r>
              <a:rPr lang="ru-RU" sz="2300" dirty="0" smtClean="0"/>
              <a:t> «По таинственным законам», «веселая книга о том что вкусно и полезно», Н. Носов «Огурцы». </a:t>
            </a:r>
          </a:p>
          <a:p>
            <a:pPr>
              <a:buNone/>
            </a:pPr>
            <a:r>
              <a:rPr lang="ru-RU" sz="2300" dirty="0" smtClean="0"/>
              <a:t>-  отгадывание загадок</a:t>
            </a:r>
          </a:p>
          <a:p>
            <a:pPr>
              <a:buNone/>
            </a:pPr>
            <a:endParaRPr lang="ru-RU" sz="2300" dirty="0" smtClean="0"/>
          </a:p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r>
              <a:rPr lang="ru-RU" sz="2300" b="1" u="sng" dirty="0" smtClean="0">
                <a:solidFill>
                  <a:srgbClr val="C00000"/>
                </a:solidFill>
              </a:rPr>
              <a:t>Развитие речи</a:t>
            </a:r>
            <a:r>
              <a:rPr lang="ru-RU" sz="2000" i="1" dirty="0" smtClean="0"/>
              <a:t>: </a:t>
            </a:r>
          </a:p>
          <a:p>
            <a:pPr>
              <a:buNone/>
            </a:pPr>
            <a:r>
              <a:rPr lang="ru-RU" sz="2300" dirty="0" smtClean="0"/>
              <a:t>-  беседа «О выращивании овощей в комнатных условиях»;  </a:t>
            </a:r>
          </a:p>
          <a:p>
            <a:pPr>
              <a:buNone/>
            </a:pPr>
            <a:r>
              <a:rPr lang="ru-RU" sz="2300" dirty="0" smtClean="0"/>
              <a:t> - индивидуальные беседы  на тему из личного опыта: «Что у нас растет на огороде       (в саду)», «Что сначала, что потом».</a:t>
            </a:r>
          </a:p>
          <a:p>
            <a:pPr>
              <a:buNone/>
            </a:pPr>
            <a:r>
              <a:rPr lang="ru-RU" sz="2300" b="1" i="1" u="sng" dirty="0" smtClean="0">
                <a:solidFill>
                  <a:srgbClr val="FF0000"/>
                </a:solidFill>
              </a:rPr>
              <a:t>Социально-коммуникативное: </a:t>
            </a:r>
          </a:p>
          <a:p>
            <a:pPr>
              <a:buNone/>
            </a:pPr>
            <a:r>
              <a:rPr lang="ru-RU" sz="2000" dirty="0" smtClean="0"/>
              <a:t>- сюжетно – ролевые  игры «На огороде», «Овощной магазин»;</a:t>
            </a:r>
          </a:p>
          <a:p>
            <a:pPr>
              <a:buNone/>
            </a:pPr>
            <a:r>
              <a:rPr lang="ru-RU" sz="2000" dirty="0" smtClean="0"/>
              <a:t>- дидактические игры «Узнай на ощупь», «Узнай на вкус», «От какого овоща эта часть?», « Вершки корешки», «Чудесный мешочек», «Что сначала, что потом»;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</a:t>
            </a:r>
          </a:p>
          <a:p>
            <a:pPr>
              <a:buNone/>
            </a:pPr>
            <a:r>
              <a:rPr lang="ru-RU" sz="2600" b="1" i="1" u="sng" dirty="0" smtClean="0">
                <a:solidFill>
                  <a:srgbClr val="FF0000"/>
                </a:solidFill>
              </a:rPr>
              <a:t>Физическое развитие</a:t>
            </a:r>
            <a:r>
              <a:rPr lang="ru-RU" sz="2400" dirty="0" smtClean="0">
                <a:solidFill>
                  <a:srgbClr val="C00000"/>
                </a:solidFill>
              </a:rPr>
              <a:t>: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-  «Мы пойдем в огород», «Собираем урожай»; </a:t>
            </a:r>
          </a:p>
          <a:p>
            <a:pPr>
              <a:buFontTx/>
              <a:buChar char="-"/>
            </a:pPr>
            <a:r>
              <a:rPr lang="ru-RU" sz="2400" dirty="0" smtClean="0"/>
              <a:t>пальчиковая гимнастика «Засолка капусты».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None/>
            </a:pPr>
            <a:r>
              <a:rPr lang="ru-RU" sz="2600" b="1" i="1" u="sng" dirty="0" smtClean="0">
                <a:solidFill>
                  <a:srgbClr val="FF0000"/>
                </a:solidFill>
              </a:rPr>
              <a:t>Познавательно – исследовательская деятельность</a:t>
            </a:r>
            <a:r>
              <a:rPr lang="ru-RU" sz="2600" u="sng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ru-RU" sz="2000" dirty="0" smtClean="0"/>
              <a:t>- «Строение  растений»,  «Размножение, рост, развитие растений</a:t>
            </a:r>
            <a:r>
              <a:rPr lang="ru-RU" sz="2000" i="1" dirty="0" smtClean="0"/>
              <a:t>», </a:t>
            </a:r>
            <a:r>
              <a:rPr lang="ru-RU" sz="2000" dirty="0" smtClean="0"/>
              <a:t>  «Условия, необходимые для жизни растений»;</a:t>
            </a:r>
          </a:p>
          <a:p>
            <a:pPr lvl="0">
              <a:buNone/>
            </a:pPr>
            <a:r>
              <a:rPr lang="ru-RU" sz="2000" dirty="0" smtClean="0"/>
              <a:t>- земля   (Выявить свойства земли: имеет вес, чёрного цвета, сыпется и т.д.);                                                         </a:t>
            </a:r>
          </a:p>
          <a:p>
            <a:pPr lvl="0">
              <a:buNone/>
            </a:pPr>
            <a:r>
              <a:rPr lang="ru-RU" sz="2000" dirty="0" smtClean="0"/>
              <a:t>- вода и растения   (Определить насколько вода необходима для роста растений);</a:t>
            </a:r>
          </a:p>
          <a:p>
            <a:pPr lvl="0">
              <a:buNone/>
            </a:pPr>
            <a:r>
              <a:rPr lang="ru-RU" sz="2000" dirty="0" smtClean="0"/>
              <a:t>- солнце и растения  (Выявить роль солнца в жизни растений);</a:t>
            </a:r>
          </a:p>
          <a:p>
            <a:pPr>
              <a:buNone/>
            </a:pPr>
            <a:r>
              <a:rPr lang="ru-RU" sz="2000" dirty="0" smtClean="0"/>
              <a:t>- человек и растения (Определить насколько растения нуждаются в уходе человека) ;</a:t>
            </a:r>
          </a:p>
          <a:p>
            <a:pPr>
              <a:buNone/>
            </a:pPr>
            <a:r>
              <a:rPr lang="ru-RU" sz="2000" dirty="0" smtClean="0"/>
              <a:t>- рассматривание семян (укропа, помидор, огурцов и др.), Сравнивание семян Кабачка, </a:t>
            </a:r>
            <a:r>
              <a:rPr lang="ru-RU" sz="2000" dirty="0" err="1" smtClean="0"/>
              <a:t>цукини</a:t>
            </a:r>
            <a:r>
              <a:rPr lang="ru-RU" sz="2000" dirty="0" smtClean="0"/>
              <a:t>, патиссона и моркови, свеклы, укропа, петрушки. Рассматривание под лупой.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b="1" i="1" dirty="0" smtClean="0"/>
          </a:p>
          <a:p>
            <a:pPr>
              <a:buNone/>
            </a:pPr>
            <a:endParaRPr lang="ru-RU" sz="2400" b="1" i="1" dirty="0" smtClean="0"/>
          </a:p>
          <a:p>
            <a:pPr>
              <a:buNone/>
            </a:pPr>
            <a:endParaRPr lang="ru-RU" sz="2400" b="1" i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3934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11111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u="sng" dirty="0" smtClean="0">
                <a:solidFill>
                  <a:srgbClr val="C00000"/>
                </a:solidFill>
              </a:rPr>
              <a:t>План осуществления проекта:</a:t>
            </a:r>
          </a:p>
          <a:p>
            <a:pPr>
              <a:buNone/>
            </a:pPr>
            <a:r>
              <a:rPr lang="ru-RU" sz="1400" b="1" i="1" dirty="0" smtClean="0">
                <a:solidFill>
                  <a:srgbClr val="C00000"/>
                </a:solidFill>
              </a:rPr>
              <a:t>1</a:t>
            </a:r>
            <a:r>
              <a:rPr lang="ru-RU" sz="1400" dirty="0" smtClean="0"/>
              <a:t>.Проведение бесед, дидактических игр о природе.</a:t>
            </a:r>
          </a:p>
          <a:p>
            <a:pPr>
              <a:buNone/>
            </a:pPr>
            <a:r>
              <a:rPr lang="ru-RU" sz="1400" b="1" i="1" dirty="0" smtClean="0">
                <a:solidFill>
                  <a:srgbClr val="C00000"/>
                </a:solidFill>
              </a:rPr>
              <a:t>2.</a:t>
            </a:r>
            <a:r>
              <a:rPr lang="ru-RU" sz="1400" dirty="0" smtClean="0"/>
              <a:t>Проведение сюжетно-ролевых, подвижных игр, тематического развлечения.</a:t>
            </a:r>
          </a:p>
          <a:p>
            <a:pPr>
              <a:buNone/>
            </a:pPr>
            <a:r>
              <a:rPr lang="ru-RU" sz="1400" b="1" i="1" dirty="0" smtClean="0">
                <a:solidFill>
                  <a:srgbClr val="C00000"/>
                </a:solidFill>
              </a:rPr>
              <a:t>3</a:t>
            </a:r>
            <a:r>
              <a:rPr lang="ru-RU" sz="1400" dirty="0" smtClean="0"/>
              <a:t>.Чтение художественной литературы.</a:t>
            </a:r>
          </a:p>
          <a:p>
            <a:pPr>
              <a:buNone/>
            </a:pPr>
            <a:r>
              <a:rPr lang="ru-RU" sz="1400" b="1" i="1" dirty="0" smtClean="0">
                <a:solidFill>
                  <a:srgbClr val="C00000"/>
                </a:solidFill>
              </a:rPr>
              <a:t>4</a:t>
            </a:r>
            <a:r>
              <a:rPr lang="ru-RU" sz="1400" dirty="0" smtClean="0"/>
              <a:t>.Создание условий в группе: подбор книг по теме в книжном уголке группы, иллюстраций, плакатов.</a:t>
            </a:r>
          </a:p>
          <a:p>
            <a:pPr>
              <a:buNone/>
            </a:pPr>
            <a:r>
              <a:rPr lang="ru-RU" sz="1600" b="1" i="1" u="sng" dirty="0" smtClean="0">
                <a:solidFill>
                  <a:srgbClr val="C00000"/>
                </a:solidFill>
              </a:rPr>
              <a:t>Совместная работа с детьми:</a:t>
            </a:r>
          </a:p>
          <a:p>
            <a:pPr>
              <a:buNone/>
            </a:pPr>
            <a:r>
              <a:rPr lang="ru-RU" sz="1400" dirty="0" smtClean="0"/>
              <a:t>- беседа: « О выращивания овощей в комнатных условиях», индивидуальные беседы на тему из личного опыта «Что растет на огороде (в саду)» , « Что сначала, что потом»; </a:t>
            </a:r>
          </a:p>
          <a:p>
            <a:pPr>
              <a:buNone/>
            </a:pPr>
            <a:r>
              <a:rPr lang="ru-RU" sz="1400" dirty="0" smtClean="0"/>
              <a:t>         просмотр презентации «Про огурец, тыкву и кабачок»; </a:t>
            </a:r>
          </a:p>
          <a:p>
            <a:pPr>
              <a:buNone/>
            </a:pPr>
            <a:r>
              <a:rPr lang="ru-RU" sz="1400" dirty="0" smtClean="0"/>
              <a:t>- дидактические игры:  «Сложи картинку», «Что сначала, что потом», «Вершки и корешки»;</a:t>
            </a:r>
          </a:p>
          <a:p>
            <a:pPr>
              <a:buNone/>
            </a:pPr>
            <a:r>
              <a:rPr lang="ru-RU" sz="1400" dirty="0" smtClean="0"/>
              <a:t>- рисование «Загадки с грядки»;</a:t>
            </a:r>
          </a:p>
          <a:p>
            <a:pPr>
              <a:buNone/>
            </a:pPr>
            <a:r>
              <a:rPr lang="ru-RU" sz="1400" dirty="0" smtClean="0"/>
              <a:t>- лепка «Овощи в корзине».</a:t>
            </a:r>
          </a:p>
          <a:p>
            <a:pPr>
              <a:buNone/>
            </a:pPr>
            <a:r>
              <a:rPr lang="ru-RU" sz="1600" b="1" i="1" u="sng" dirty="0" smtClean="0">
                <a:solidFill>
                  <a:srgbClr val="C00000"/>
                </a:solidFill>
              </a:rPr>
              <a:t>Совместная деятельность взрослых и детей в ходе режимных моментов:</a:t>
            </a:r>
          </a:p>
          <a:p>
            <a:pPr>
              <a:buNone/>
            </a:pPr>
            <a:r>
              <a:rPr lang="ru-RU" sz="1400" dirty="0" smtClean="0"/>
              <a:t>- посадка овощей и зелени;</a:t>
            </a:r>
          </a:p>
          <a:p>
            <a:pPr>
              <a:buNone/>
            </a:pPr>
            <a:r>
              <a:rPr lang="ru-RU" sz="1400" dirty="0" smtClean="0"/>
              <a:t>- посадка семян цветов;</a:t>
            </a:r>
          </a:p>
          <a:p>
            <a:pPr>
              <a:buNone/>
            </a:pPr>
            <a:r>
              <a:rPr lang="ru-RU" sz="1400" dirty="0" smtClean="0"/>
              <a:t>- проведения наблюдений за ростом и развитием растений;</a:t>
            </a:r>
          </a:p>
          <a:p>
            <a:pPr>
              <a:buNone/>
            </a:pPr>
            <a:r>
              <a:rPr lang="ru-RU" sz="1400" dirty="0" smtClean="0"/>
              <a:t>- оформление огорода. Дети в игровой форме знакомятся с бытом и хозяйством , обитателями сельского дворика, с орудиями труда, сельскохозяйственной техникой;</a:t>
            </a:r>
          </a:p>
          <a:p>
            <a:pPr>
              <a:buNone/>
            </a:pPr>
            <a:r>
              <a:rPr lang="ru-RU" sz="1400" dirty="0" smtClean="0"/>
              <a:t>- уход за посаженными растениями (полив, рыхление почвы);</a:t>
            </a:r>
          </a:p>
          <a:p>
            <a:pPr>
              <a:buNone/>
            </a:pPr>
            <a:r>
              <a:rPr lang="ru-RU" sz="1400" dirty="0" smtClean="0"/>
              <a:t>- отгадывание загадок на  тему: «Овощи», «Цветы».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768</Words>
  <Application>Microsoft Office PowerPoint</Application>
  <PresentationFormat>Экран (4:3)</PresentationFormat>
  <Paragraphs>163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Муниципальное автономное дошкольное  образовательное учреждение  городского округа Саранск «Детский сад №112»</vt:lpstr>
      <vt:lpstr>Литература </vt:lpstr>
      <vt:lpstr>Слайд 3</vt:lpstr>
      <vt:lpstr> 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Фотоотчет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50</cp:revision>
  <dcterms:created xsi:type="dcterms:W3CDTF">2021-05-13T04:56:55Z</dcterms:created>
  <dcterms:modified xsi:type="dcterms:W3CDTF">2021-05-20T13:40:19Z</dcterms:modified>
</cp:coreProperties>
</file>