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</p:sldMasterIdLst>
  <p:notesMasterIdLst>
    <p:notesMasterId r:id="rId53"/>
  </p:notesMasterIdLst>
  <p:sldIdLst>
    <p:sldId id="256" r:id="rId2"/>
    <p:sldId id="391" r:id="rId3"/>
    <p:sldId id="362" r:id="rId4"/>
    <p:sldId id="392" r:id="rId5"/>
    <p:sldId id="299" r:id="rId6"/>
    <p:sldId id="307" r:id="rId7"/>
    <p:sldId id="364" r:id="rId8"/>
    <p:sldId id="383" r:id="rId9"/>
    <p:sldId id="310" r:id="rId10"/>
    <p:sldId id="384" r:id="rId11"/>
    <p:sldId id="306" r:id="rId12"/>
    <p:sldId id="311" r:id="rId13"/>
    <p:sldId id="312" r:id="rId14"/>
    <p:sldId id="313" r:id="rId15"/>
    <p:sldId id="367" r:id="rId16"/>
    <p:sldId id="369" r:id="rId17"/>
    <p:sldId id="395" r:id="rId18"/>
    <p:sldId id="370" r:id="rId19"/>
    <p:sldId id="374" r:id="rId20"/>
    <p:sldId id="375" r:id="rId21"/>
    <p:sldId id="376" r:id="rId22"/>
    <p:sldId id="387" r:id="rId23"/>
    <p:sldId id="390" r:id="rId24"/>
    <p:sldId id="377" r:id="rId25"/>
    <p:sldId id="385" r:id="rId26"/>
    <p:sldId id="386" r:id="rId27"/>
    <p:sldId id="378" r:id="rId28"/>
    <p:sldId id="379" r:id="rId29"/>
    <p:sldId id="380" r:id="rId30"/>
    <p:sldId id="381" r:id="rId31"/>
    <p:sldId id="397" r:id="rId32"/>
    <p:sldId id="398" r:id="rId33"/>
    <p:sldId id="399" r:id="rId34"/>
    <p:sldId id="400" r:id="rId35"/>
    <p:sldId id="401" r:id="rId36"/>
    <p:sldId id="322" r:id="rId37"/>
    <p:sldId id="331" r:id="rId38"/>
    <p:sldId id="388" r:id="rId39"/>
    <p:sldId id="402" r:id="rId40"/>
    <p:sldId id="342" r:id="rId41"/>
    <p:sldId id="333" r:id="rId42"/>
    <p:sldId id="344" r:id="rId43"/>
    <p:sldId id="371" r:id="rId44"/>
    <p:sldId id="372" r:id="rId45"/>
    <p:sldId id="373" r:id="rId46"/>
    <p:sldId id="393" r:id="rId47"/>
    <p:sldId id="394" r:id="rId48"/>
    <p:sldId id="396" r:id="rId49"/>
    <p:sldId id="273" r:id="rId50"/>
    <p:sldId id="366" r:id="rId51"/>
    <p:sldId id="389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866" autoAdjust="0"/>
    <p:restoredTop sz="94660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063002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1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68085-964B-43DA-8D67-44D63AA4E7A7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3190-F07F-4A9D-9F1B-D21DA7D41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2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8EDCC-8334-4A82-929E-AA109AC8EE12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770EB-B06D-4F20-A35F-FA5BDE063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7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B2C3B-3B79-4799-8BBE-69766A810227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35E0-0AD5-4490-B844-D5D345968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210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6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918F-E5FB-4C22-AE51-21536F70920F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A8039-D56D-4AD9-96EE-E31DC8C46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8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39C21-39C3-41A2-ABAB-ADC20987B829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8A5D1-BE59-4BA9-8444-454685581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3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A40C-6F01-47DB-A57C-4CF0EC58001C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88464-2F17-48BB-A4A5-45B71B8E0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1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7B6F-7059-4139-8E32-53AAC268B49C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85E5-F110-4DE0-A873-078B18BEC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9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0BFD-75AF-499E-90FD-40F2A7F44109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9008-2CB9-4438-A353-60107B493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9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B7B9-C438-43D9-8382-83C166025078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C10DB-4F22-4EA9-8825-4F6C20E11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7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28B3-B573-4B6B-A1A7-C774A55AA294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542FC-69C1-41CE-8511-29B235C5E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0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56B9C-AB3E-48AD-8E79-CF9F442DB32C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B8C8A-FE4F-46EE-B298-26D4D9B20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3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CBE6860-B5A6-433F-9BAC-1CA8FA666EEA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969F6D1-6C9B-4BD0-8787-FC76F1F61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0" r:id="rId4"/>
    <p:sldLayoutId id="2147484346" r:id="rId5"/>
    <p:sldLayoutId id="2147484341" r:id="rId6"/>
    <p:sldLayoutId id="2147484347" r:id="rId7"/>
    <p:sldLayoutId id="2147484348" r:id="rId8"/>
    <p:sldLayoutId id="2147484349" r:id="rId9"/>
    <p:sldLayoutId id="2147484342" r:id="rId10"/>
    <p:sldLayoutId id="2147484350" r:id="rId11"/>
    <p:sldLayoutId id="21474843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yubaeva-oksana-mihaylovn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35038" y="0"/>
            <a:ext cx="8208962" cy="3924300"/>
          </a:xfrm>
        </p:spPr>
        <p:txBody>
          <a:bodyPr lIns="90000" tIns="46800" rIns="90000" bIns="4680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Министерство образования</a:t>
            </a:r>
            <a: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РМ</a:t>
            </a:r>
            <a:b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Сюбаевой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Оксаны Михайловны, </a:t>
            </a:r>
            <a:b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учителя музыки МОУ «Центр образования </a:t>
            </a:r>
            <a:r>
              <a:rPr lang="ru-RU"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Тавла</a:t>
            </a:r>
            <a:r>
              <a:rPr lang="ru-RU" sz="28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СОШ №17»» г.о. Саранск</a:t>
            </a:r>
            <a:r>
              <a:rPr lang="ru-RU" sz="2800" i="1" dirty="0" smtClean="0">
                <a:solidFill>
                  <a:srgbClr val="002060"/>
                </a:solidFill>
              </a:rPr>
              <a:t/>
            </a:r>
            <a:br>
              <a:rPr lang="ru-RU" sz="2800" i="1" dirty="0" smtClean="0">
                <a:solidFill>
                  <a:srgbClr val="002060"/>
                </a:solidFill>
              </a:rPr>
            </a:br>
            <a:endParaRPr lang="ru-RU" sz="2800" i="1" dirty="0" smtClean="0">
              <a:solidFill>
                <a:srgbClr val="002060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339975" y="3284538"/>
            <a:ext cx="6480175" cy="3087687"/>
          </a:xfrm>
        </p:spPr>
        <p:txBody>
          <a:bodyPr lIns="90000" tIns="46800" rIns="90000" bIns="46800"/>
          <a:lstStyle/>
          <a:p>
            <a:pPr marL="0" indent="0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Дата рождения: 27.01.1967 г.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Профессиональное образование: 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учитель музыки, 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МГПИ им. М.Е. </a:t>
            </a:r>
            <a:r>
              <a:rPr lang="ru-RU" altLang="ru-RU" sz="2000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Евсевьева</a:t>
            </a: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№ ПВ № 466081,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Дата выдачи:  2 июля 1988 года.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smtClean="0">
                <a:solidFill>
                  <a:srgbClr val="002060"/>
                </a:solidFill>
                <a:latin typeface="Arial" charset="0"/>
                <a:cs typeface="Arial" charset="0"/>
              </a:rPr>
              <a:t>Стаж педагогической работы (по специальности):  18 лет.  </a:t>
            </a:r>
          </a:p>
          <a:p>
            <a:pPr marL="0" indent="0" algn="just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Общий трудовой стаж: 27 лет.</a:t>
            </a:r>
          </a:p>
          <a:p>
            <a:pPr marL="0" indent="0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11268" name="Picture 5" descr="D:\Основное\2015-2016\фото\шк 7\учителя 2015\DSC_9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20653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юбаевы-ПК\Desktop\оставшие грамоты Сюбаевой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Сюбаевы-ПК\Desktop\2018\002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Сюбаевы-ПК\Desktop\2018\002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28000" cy="60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Сюбаевы-ПК\Desktop\2018\003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Сюбаевы-ПК\Desktop\2018\009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" y="18864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Сюбаевы-ПК\Desktop\2018\010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Сюбаевы-ПК\Desktop\2018\01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2" y="26064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Сюбаевы-ПК\Desktop\2018\012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Сюбаевы-ПК\Desktop\2018\01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9" y="201613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Сюбаевы-ПК\Desktop\2018\01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Сюбаевы-ПК\Desktop\2018\Сюбаева О.М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37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Сюбаевы-ПК\Desktop\2018\Сюбаева О.М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Сюбаевы-ПК\Desktop\2018\Сюбаева О.М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13" y="62068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рамоты аттестация\сканирование000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Сюбаевы-ПК\Desktop\2017\001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Сюбаевы-ПК\Desktop\2017\001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049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Сюбаевы-ПК\Desktop\2017\002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Сюбаевы-ПК\Desktop\2018\001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78421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3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рамоты аттестация\сканирование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973515" cy="6858000"/>
          </a:xfrm>
          <a:prstGeom prst="rect">
            <a:avLst/>
          </a:prstGeom>
          <a:noFill/>
        </p:spPr>
      </p:pic>
      <p:pic>
        <p:nvPicPr>
          <p:cNvPr id="1027" name="Picture 3" descr="F:\грамоты аттестация\сканирование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9497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Сюбаевы-ПК\Desktop\2018\001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Сюбаевы-ПК\Desktop\2018\001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05" y="476672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7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Сюбаевы-ПК\Desktop\2018\001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Сюбаевы-ПК\Desktop\2018\001 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6" y="18864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6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юбаевы-ПК\Desktop\оставшие грамоты Сюбаевой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48680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71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Новая папка (4)\Фольклорнаф мозаика\дипло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1420" cy="6835323"/>
          </a:xfrm>
          <a:prstGeom prst="rect">
            <a:avLst/>
          </a:prstGeom>
          <a:noFill/>
        </p:spPr>
      </p:pic>
      <p:pic>
        <p:nvPicPr>
          <p:cNvPr id="1027" name="Picture 3" descr="C:\Users\Учитель\Desktop\Новая папка (4)\Фольклорнаф мозаика\дипл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931420" cy="6835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Сюбаевы-ПК\Desktop\2017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211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C:\Users\Сюбаевы-ПК\Desktop\2017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40" y="476672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95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юбаевы-ПК\Desktop\оставшие грамоты Сюбаевой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79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юбаевы-ПК\Desktop\оставшие грамоты Сюбаевой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2" y="260646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86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юбаевы-ПК\Desktop\оставшие грамоты Сюбаевой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09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Сюбаевы-ПК\Desktop\2017\IMG_20171121_20454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754880" cy="63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01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Сюбаевы-ПК\Desktop\2018\001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151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Сюбаевы-ПК\Desktop\2018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80" y="62068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7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Сюбаевы-ПК\Desktop\2018\002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Сюбаевы-ПК\Desktop\2018\004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00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6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825" y="247650"/>
            <a:ext cx="8640763" cy="6370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chemeClr val="tx1"/>
                </a:solidFill>
                <a:latin typeface="+mj-lt"/>
              </a:rPr>
              <a:t>             Методическая проблема, над которой я  работаю: 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i="1" dirty="0">
                <a:solidFill>
                  <a:schemeClr val="tx1"/>
                </a:solidFill>
                <a:latin typeface="+mj-lt"/>
              </a:rPr>
              <a:t>Формирование вокальных навыков на уроках музыки и их реализация на занятиях дополнительного образования»</a:t>
            </a:r>
          </a:p>
          <a:p>
            <a:pPr algn="just" eaLnBrk="0" hangingPunct="0"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сайта: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https://nsportal.ru/syubaeva-oksana-mihaylovna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Обоснование актуальности и перспективности опыта. Его значения для совершенствования  учебно-воспитательного процесса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Методическая проблема, над которой я работаю: «Формирование вокальных навыков на уроках музыки и их реализация на занятиях дополнительного образования». В чем актуальность проблемы? В последнее время всё больше становится очевидным, что вокальная работа на уроках музыки встаёт на первый план и мы возвращаемся к забытому прошлому, "что каждый класс –  хор" –  это показатель эстетического воспитания и интеллекта человека. Наиболее важный этап  в формировании вокала приходятся на школьный период в начальных классах. Учитель обязан совершенствовать  вокальные навыки ребенка, обогащая его музыкальный  запас, развивать и повышать культуру музыкальной  речи и всех ее выразительных возможностей, так как  пение – это важная и широкая сфера духовной деятельности человека.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Условия формирования ведущей идеи опыта, условия возникновения, становления опыта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На идею формирования опыта оказали влияние требования ФГОС НОО, изучение методической литературы, изучение опыта коллег, курсы повышения квалификации. </a:t>
            </a: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В условиях значительных изменений во всей системе образования одной из ключевых компетентностей при обучении музыки является коммуникативная компетентность. Перед учеником XXI века жизнь ставит новые цели: быстро и правильно ориентироваться в жизни, уметь интеллигентно, культурно общаться в обществе, быть эстетически воспитанным. Поэтому формирование вокальных умений, культура голоса, правильное дыхание, артистические данные – самые важные этапы в развитии вокальной деятельности учащихся.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Теоретическая база опыта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Основу новой системы приемов и форм составляет ориентирование учащихся на саморазвитие и самосовершенствование. Роль педагога-наблюдателя, направляющего и контролирующего самостоятельную, творческую, познавательную деятельность учеников, должна сменить роль учителя-путеводителя, действия работы которого оказываются малоэффективными в школьной практике сегодняшнего дня и не позволяют организовать успешное решение  вокальных задач. Поэтому необходимо внедрение новых технологий: дискуссионных, личностно-ориентированных. Организация сотворчества с целью проявления и развития творческих способностей ученика. Сочетание упражнений </a:t>
            </a:r>
            <a:r>
              <a:rPr lang="ru-RU" sz="800" dirty="0" err="1">
                <a:solidFill>
                  <a:schemeClr val="tx1"/>
                </a:solidFill>
              </a:rPr>
              <a:t>воспроизводяще-творческого</a:t>
            </a:r>
            <a:r>
              <a:rPr lang="ru-RU" sz="800" dirty="0">
                <a:solidFill>
                  <a:schemeClr val="tx1"/>
                </a:solidFill>
              </a:rPr>
              <a:t> и собственно творческого характера.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Технология опыта. Система конкретных педагогических действий, содержание, методы,  приёмы воспитания и обучения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 Формирование  музыкальной  культуры учащихся я осуществляю, активно применяя игровые, ролевые формы работы на уроках. Эти педагогические действия, основанные на спонтанности и эмоциональности, помогают включить учащихся в занятие неформально, стимулируют их к активному участию в уроке и способствуют совершенствованию  музыкального  запаса школьников, развитию  дыхательных, певческих умений и навыков, повышают интерес к предмету. Например, игра «Волшебная интонация?» направлена на исправление  интонационных ошибок.  Игра «Тридцать три Егорки»,  направлена на развитие дикции. Игра "Я владею голосом»  нацелена на  выразительные способности развитию творческих возможностей  учащихся.  В старших классах я применяю  постановку проблемных вопросов, которые дают возможность учащимся выступать, отстаивать своё  мнение, опираясь на изученный материал. Данная работа не только служит формированию певческих навыков  школьников, но и развивает общую  музыкальную культуру личности. Использование на уроках  музыки интерактивных методик способствует повышению интереса и внимания к решению проблемных ситуаций и вопросов не только высоко мотивированными учащимися, но и ребятами, испытывающими трудности в изучении предмета.  </a:t>
            </a:r>
            <a:r>
              <a:rPr lang="ru-RU" sz="800" dirty="0" err="1" smtClean="0">
                <a:solidFill>
                  <a:schemeClr val="tx1"/>
                </a:solidFill>
              </a:rPr>
              <a:t>Распевки</a:t>
            </a:r>
            <a:r>
              <a:rPr lang="ru-RU" sz="800" dirty="0">
                <a:solidFill>
                  <a:schemeClr val="tx1"/>
                </a:solidFill>
              </a:rPr>
              <a:t>, дыхательные упражнения  в ходе учебного занятия дают ученику возможность не только повысить свои учебные  возможности, но и улучшить своё здоровье.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Анализ результативности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Высокий уровень организации самостоятельной деятельности учащихся, результативность которого заключается в успешном создании нового продукта и, как следствие, повышении мотивации и самооценки у каждого участника творческого процесса. </a:t>
            </a: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Учащиеся – победители и призеры Всероссийского конкурса «Олимпиада искусств» 2014, 2015, 2016, 2017, 2018 г. по  вокалу в номинациях «Сольное пение», «Ансамбль»,  призёры  республиканской олимпиады по  музыке, призёры международных конкурсов: «Музыка звёзд», «Золотая стрекоза», «Достояние республики», «Планета талантов».</a:t>
            </a: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В целом отмечается повышение интереса учащихся к участию в конкурсах и олимпиадах разного уровня, рост показателей качества знаний по предмету, стремление учеников к созданию собственных творческих проектов и, как следствие, успешное выступление.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Трудности и проблемы при использовании данного опыта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Трудоемкость использования данного опыта  заключается в планировании системы работы, ориентированной на каждого учащегося, в умении предусмотреть возможные логические и технические приемы учебной работы. Сложности отмечаются и при переходе от традиционной роли  учителя-путеводителя  к роли педагога-наблюдателя, направляющего и контролирующего самостоятельную, творческую  деятельность учеников. Преимущества заключаются в повышении уверенности учеников в своих возможностях, пробуждении в них живого интереса к  вокальной деятельности. </a:t>
            </a:r>
          </a:p>
          <a:p>
            <a:pPr algn="just">
              <a:defRPr/>
            </a:pPr>
            <a:r>
              <a:rPr lang="ru-RU" sz="800" b="1" i="1" dirty="0">
                <a:solidFill>
                  <a:schemeClr val="tx1"/>
                </a:solidFill>
              </a:rPr>
              <a:t>Адресные рекомендации по использованию опыта</a:t>
            </a:r>
            <a:endParaRPr lang="ru-RU" sz="8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800" dirty="0">
                <a:solidFill>
                  <a:schemeClr val="tx1"/>
                </a:solidFill>
              </a:rPr>
              <a:t>Своим педагогическим опытом работы я охотно делюсь с коллегами, выступаю с сообщениями на уровне школы, республики, участвую  в работе семинаров  и секций муниципального и республиканского уровня, провожу открытые уроки и мастер-классы, посещаю уроки коллег. Разработки и презентации внеклассных мероприятий, уроков выкладываю в сети. </a:t>
            </a:r>
            <a:endParaRPr lang="ru-RU" sz="1400" dirty="0">
              <a:latin typeface="+mj-lt"/>
            </a:endParaRP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179388" y="-819150"/>
            <a:ext cx="8964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 собственного  педагогического опыта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Сюбаевы-ПК\Desktop\2018\005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" y="260648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Сюбаевы-ПК\Desktop\2018\диплом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392046" cy="60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49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Время Талантов\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8" y="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Время Талантов\д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881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46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Время Талантов\д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8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J:\Время Талантов\д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77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Время Талантов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Время Талантов\д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528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Время Талантов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" y="22677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Время Талантов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80" y="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31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Время Талантов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5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93825" y="139700"/>
            <a:ext cx="7750175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Наличие публикаций, включая </a:t>
            </a:r>
            <a:b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863600" y="1906588"/>
            <a:ext cx="8280400" cy="4835525"/>
          </a:xfrm>
        </p:spPr>
        <p:txBody>
          <a:bodyPr/>
          <a:lstStyle/>
          <a:p>
            <a:pPr algn="ctr"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rgbClr val="000099"/>
                </a:solidFill>
              </a:rPr>
              <a:t> </a:t>
            </a: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Список публикаций:</a:t>
            </a: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dirty="0" smtClean="0">
                <a:solidFill>
                  <a:srgbClr val="99284C"/>
                </a:solidFill>
                <a:cs typeface="Times New Roman" pitchFamily="18" charset="0"/>
              </a:rPr>
              <a:t>Российский уровень:</a:t>
            </a: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Сайт:  </a:t>
            </a:r>
            <a:r>
              <a:rPr lang="en-US" altLang="ru-RU" i="1" dirty="0" err="1" smtClean="0">
                <a:solidFill>
                  <a:srgbClr val="000099"/>
                </a:solidFill>
                <a:cs typeface="Times New Roman" pitchFamily="18" charset="0"/>
              </a:rPr>
              <a:t>nsportal</a:t>
            </a: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  <a:r>
              <a:rPr lang="en-US" altLang="ru-RU" i="1" dirty="0" err="1" smtClean="0">
                <a:solidFill>
                  <a:srgbClr val="000099"/>
                </a:solidFill>
                <a:cs typeface="Times New Roman" pitchFamily="18" charset="0"/>
              </a:rPr>
              <a:t>ru</a:t>
            </a:r>
            <a:r>
              <a:rPr lang="en-US" altLang="ru-RU" i="1" dirty="0" smtClean="0">
                <a:solidFill>
                  <a:srgbClr val="000099"/>
                </a:solidFill>
                <a:cs typeface="Times New Roman" pitchFamily="18" charset="0"/>
              </a:rPr>
              <a:t>/</a:t>
            </a:r>
            <a:r>
              <a:rPr lang="en-US" altLang="ru-RU" i="1" smtClean="0">
                <a:solidFill>
                  <a:srgbClr val="000099"/>
                </a:solidFill>
                <a:cs typeface="Times New Roman" pitchFamily="18" charset="0"/>
              </a:rPr>
              <a:t>syubaeva-oksana-mihaylovna</a:t>
            </a:r>
            <a:endParaRPr lang="en-US" altLang="ru-RU" i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1. Работа </a:t>
            </a:r>
            <a:r>
              <a:rPr lang="en-US" altLang="ru-RU" i="1" dirty="0" smtClean="0">
                <a:solidFill>
                  <a:srgbClr val="000099"/>
                </a:solidFill>
                <a:cs typeface="Times New Roman" pitchFamily="18" charset="0"/>
              </a:rPr>
              <a:t>c </a:t>
            </a: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плохо интонирующими детьми.</a:t>
            </a: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2.Рабочая программа по ФГОС по музыке 5 класс.</a:t>
            </a: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 smtClean="0">
                <a:solidFill>
                  <a:srgbClr val="000099"/>
                </a:solidFill>
                <a:cs typeface="Times New Roman" pitchFamily="18" charset="0"/>
              </a:rPr>
              <a:t>3. Рабочая программа студии эстрадного вокала «Возрождение».</a:t>
            </a: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74675" y="184150"/>
            <a:ext cx="8569325" cy="17795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1906588"/>
            <a:ext cx="7797800" cy="4514850"/>
          </a:xfrm>
        </p:spPr>
        <p:txBody>
          <a:bodyPr/>
          <a:lstStyle/>
          <a:p>
            <a:pPr marL="677863" indent="-677863" eaLnBrk="1" hangingPunct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mtClean="0"/>
              <a:t>   </a:t>
            </a:r>
            <a:r>
              <a:rPr lang="ru-RU" altLang="ru-RU" sz="2800" b="1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 hangingPunct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 hangingPunct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5" descr="C:\Users\Сюбаевы-ПК\Desktop\Аттестация. Сюбаева\Дипломы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627313"/>
            <a:ext cx="58737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C:\Users\Сюбаевы-ПК\Desktop\Аттестация. Сюбаева\Дипломы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71725"/>
            <a:ext cx="3236912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юбаевы-ПК\Desktop\оставшие грамоты Сюбаевой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25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63" y="0"/>
            <a:ext cx="484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0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грамоты аттестация\сканирование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9700"/>
            <a:ext cx="7789863" cy="1560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Проведение открытых уроков,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/>
          <a:lstStyle/>
          <a:p>
            <a:pPr marL="677863" indent="-677863" eaLnBrk="1" hangingPunct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800" b="1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</a:t>
            </a: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 hangingPunct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 hangingPunct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mtClean="0"/>
          </a:p>
        </p:txBody>
      </p:sp>
      <p:pic>
        <p:nvPicPr>
          <p:cNvPr id="30724" name="Picture 4" descr="F:\2015-11-18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49413"/>
            <a:ext cx="3635375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Сюбаевы-ПК\Desktop\Аттестация. Сюбаева\Дипломы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970963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4150"/>
            <a:ext cx="7797800" cy="1779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 в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46113" y="1628775"/>
            <a:ext cx="8497887" cy="5229225"/>
          </a:xfrm>
        </p:spPr>
        <p:txBody>
          <a:bodyPr/>
          <a:lstStyle/>
          <a:p>
            <a:pPr marL="677863" indent="-677863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 уровень:</a:t>
            </a:r>
            <a:endParaRPr lang="ru-RU" altLang="ru-RU" sz="2800" b="1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smtClean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677863" indent="-677863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5" descr="C:\Users\Сюбаевы-ПК\Desktop\Аттестация. Сюбаева\Дипломы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20863"/>
            <a:ext cx="354488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C:\Users\Сюбаевы-ПК\Desktop\Аттестация. Сюбаева\Дипломы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54263"/>
            <a:ext cx="3159125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Users\Сюбаевы-ПК\Desktop\Аттестация. Сюбаева\Дипломы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32088"/>
            <a:ext cx="277336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Сюбаевы-ПК\Desktop\Аттестация. Сюбаева\Дипломы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431482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C:\Users\Сюбаевы-ПК\Desktop\Аттестация. Сюбаева\Дипломы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3386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Сюбаевы-ПК\Desktop\Аттестация. Сюбаева\Дипломы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4314825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:\Users\Сюбаевы-ПК\Desktop\Аттестация. Сюбаева\Диплом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14825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Сюбаевы-ПК\Desktop\Аттестация. Сюбаева\Дипломы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5466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Сюбаевы-ПК\Desktop\оставшие грамоты Сюбаевой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1478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рамоты аттестация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грамоты аттестация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Время Талантов\д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93142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70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4150"/>
            <a:ext cx="7797800" cy="1779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15. Повышение квалификации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39750" y="1484313"/>
            <a:ext cx="7797800" cy="4514850"/>
          </a:xfrm>
        </p:spPr>
        <p:txBody>
          <a:bodyPr/>
          <a:lstStyle/>
          <a:p>
            <a:pPr marL="0" indent="0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i="1" dirty="0" smtClean="0">
                <a:solidFill>
                  <a:srgbClr val="280099"/>
                </a:solidFill>
              </a:rPr>
              <a:t>    МРИО, по программе:</a:t>
            </a:r>
          </a:p>
          <a:p>
            <a:pPr marL="0" indent="0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i="1" dirty="0" smtClean="0">
                <a:solidFill>
                  <a:srgbClr val="280099"/>
                </a:solidFill>
              </a:rPr>
              <a:t>1.»Особенности организации обучения и воспитания обучающихся с ОВЗ в условиях введения ФГОС», №132404932861 от20 марта 2017 – 31 марта 2017. 72 часа.</a:t>
            </a:r>
          </a:p>
          <a:p>
            <a:pPr marL="0" indent="0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i="1" dirty="0" smtClean="0">
                <a:solidFill>
                  <a:srgbClr val="280099"/>
                </a:solidFill>
              </a:rPr>
              <a:t>2.»Новые тенденции в преподавании предметов образовательной области «Искусство» в условиях реализации ФГОС ОО»,№13206733708  от 22 января 2018 – 07 февраля 2018. 108 часов.</a:t>
            </a:r>
          </a:p>
          <a:p>
            <a:pPr marL="0" indent="0" algn="just" eaLnBrk="1" hangingPunct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i="1" smtClean="0">
                <a:solidFill>
                  <a:srgbClr val="280099"/>
                </a:solidFill>
              </a:rPr>
              <a:t> </a:t>
            </a:r>
            <a:endParaRPr lang="ru-RU" altLang="ru-RU" sz="2400" i="1" dirty="0" smtClean="0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Применение  информационно-коммуникационных технологий </a:t>
            </a:r>
          </a:p>
        </p:txBody>
      </p:sp>
      <p:pic>
        <p:nvPicPr>
          <p:cNvPr id="3074" name="Picture 2" descr="F:\грамоты аттестация\сканирование000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268764"/>
            <a:ext cx="4041648" cy="5563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ГТО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910109" cy="5593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548680"/>
            <a:ext cx="7910109" cy="5593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93825" y="-7938"/>
            <a:ext cx="7750175" cy="181292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344613" y="1916113"/>
            <a:ext cx="7799387" cy="4516437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/>
              <a:t> 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Победы и призовые места - 23</a:t>
            </a: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Республиканский уровень</a:t>
            </a:r>
            <a:r>
              <a:rPr lang="en-US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Победы и призовые места - 6</a:t>
            </a: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Российский уровень:</a:t>
            </a: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Победы и призовые места - 4</a:t>
            </a:r>
          </a:p>
          <a:p>
            <a:pPr eaLnBrk="1" hangingPunct="1"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Международный уровень: -19</a:t>
            </a:r>
          </a:p>
          <a:p>
            <a:pPr eaLnBrk="1" hangingPunct="1"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юбаевы-ПК\Desktop\оставшие грамоты Сюбаевой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2" y="260648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юбаевы-ПК\Desktop\оставшие грамоты Сюбаевой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67" y="764704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юбаевы-ПК\Desktop\оставшие грамоты Сюбаевой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юбаевы-ПК\Desktop\оставшие грамоты Сюбаевой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8" y="160834"/>
            <a:ext cx="4352544" cy="59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17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Сюбаевы-ПК\Desktop\2017\001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430268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Сюбаевы-ПК\Desktop\2017\002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" y="148631"/>
            <a:ext cx="4390492" cy="60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3073</TotalTime>
  <Words>279</Words>
  <Application>Microsoft Office PowerPoint</Application>
  <PresentationFormat>Экран (4:3)</PresentationFormat>
  <Paragraphs>63</Paragraphs>
  <Slides>51</Slides>
  <Notes>7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MS Gothic</vt:lpstr>
      <vt:lpstr>Arial</vt:lpstr>
      <vt:lpstr>Franklin Gothic Book</vt:lpstr>
      <vt:lpstr>Franklin Gothic Medium</vt:lpstr>
      <vt:lpstr>Times New Roman</vt:lpstr>
      <vt:lpstr>Wingdings 2</vt:lpstr>
      <vt:lpstr>Трек</vt:lpstr>
      <vt:lpstr>Министерство образования РМ  Портфолио  Сюбаевой Оксаны Михайловны,  учителя музыки МОУ «Центр образования Тавла -  СОШ №17»» г.о. Саранск </vt:lpstr>
      <vt:lpstr>Презентация PowerPoint</vt:lpstr>
      <vt:lpstr>Презентация PowerPoint</vt:lpstr>
      <vt:lpstr>Презентация PowerPoint</vt:lpstr>
      <vt:lpstr>3. Применение  информационно-коммуникационных технологий </vt:lpstr>
      <vt:lpstr>7. Позитивные результаты внеурочной деятельности обучающихся  по учебным предметам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Наличие публикаций, включая  интернет-публикации</vt:lpstr>
      <vt:lpstr>10. 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11. Проведение открытых уроков,  мастер-классов, мероприятий</vt:lpstr>
      <vt:lpstr>Презентация PowerPoint</vt:lpstr>
      <vt:lpstr>14. Награды и поощрения педагога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15. Повышение квалификации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Пользователь Windows</cp:lastModifiedBy>
  <cp:revision>313</cp:revision>
  <cp:lastPrinted>1601-01-01T00:00:00Z</cp:lastPrinted>
  <dcterms:created xsi:type="dcterms:W3CDTF">2010-08-04T11:06:49Z</dcterms:created>
  <dcterms:modified xsi:type="dcterms:W3CDTF">2019-02-27T06:41:01Z</dcterms:modified>
</cp:coreProperties>
</file>