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66" r:id="rId2"/>
    <p:sldId id="289" r:id="rId3"/>
    <p:sldId id="287" r:id="rId4"/>
    <p:sldId id="293" r:id="rId5"/>
    <p:sldId id="294" r:id="rId6"/>
    <p:sldId id="295" r:id="rId7"/>
    <p:sldId id="296" r:id="rId8"/>
    <p:sldId id="312" r:id="rId9"/>
    <p:sldId id="299" r:id="rId10"/>
    <p:sldId id="314" r:id="rId11"/>
    <p:sldId id="300" r:id="rId12"/>
    <p:sldId id="297" r:id="rId13"/>
    <p:sldId id="303" r:id="rId14"/>
    <p:sldId id="298" r:id="rId15"/>
    <p:sldId id="302" r:id="rId16"/>
    <p:sldId id="301" r:id="rId17"/>
    <p:sldId id="304" r:id="rId18"/>
    <p:sldId id="305" r:id="rId19"/>
    <p:sldId id="306" r:id="rId20"/>
    <p:sldId id="307" r:id="rId21"/>
    <p:sldId id="308" r:id="rId22"/>
    <p:sldId id="309" r:id="rId23"/>
    <p:sldId id="310" r:id="rId24"/>
    <p:sldId id="311" r:id="rId25"/>
    <p:sldId id="315" r:id="rId26"/>
    <p:sldId id="313" r:id="rId27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309" autoAdjust="0"/>
    <p:restoredTop sz="94660"/>
  </p:normalViewPr>
  <p:slideViewPr>
    <p:cSldViewPr snapToGrid="0">
      <p:cViewPr varScale="1">
        <p:scale>
          <a:sx n="60" d="100"/>
          <a:sy n="60" d="100"/>
        </p:scale>
        <p:origin x="-102" y="-3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6C62F575-4FB8-4C21-8F84-491B935811C8}" type="datetimeFigureOut">
              <a:rPr lang="ru-RU"/>
              <a:pPr>
                <a:defRPr/>
              </a:pPr>
              <a:t>18.06.2023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9C417157-E58A-4E69-8FA2-7A8CA8D871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638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63E3780-1B7C-4F60-8783-640127426A50}" type="slidenum">
              <a:rPr lang="ru-RU" altLang="ru-RU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ru-RU" altLang="ru-RU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7955AC-2BD2-49FB-AC4A-CBF5192DEDDC}" type="datetimeFigureOut">
              <a:rPr lang="ru-RU"/>
              <a:pPr>
                <a:defRPr/>
              </a:pPr>
              <a:t>18.06.2023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11BA6-F12E-49DD-8195-B6B78B64C5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ED7E6D-E120-462B-8D01-AB5E43EADE76}" type="datetimeFigureOut">
              <a:rPr lang="ru-RU"/>
              <a:pPr>
                <a:defRPr/>
              </a:pPr>
              <a:t>18.06.2023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063186-C196-4F24-AC47-CC2B976CDC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D80880-7226-4505-9983-4F9EFE83A5CE}" type="datetimeFigureOut">
              <a:rPr lang="ru-RU"/>
              <a:pPr>
                <a:defRPr/>
              </a:pPr>
              <a:t>18.06.2023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7B1DF-93DD-4DDE-8589-C0FAC131A9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8635" y="296653"/>
            <a:ext cx="10080000" cy="900113"/>
          </a:xfrm>
        </p:spPr>
        <p:txBody>
          <a:bodyPr/>
          <a:lstStyle>
            <a:lvl1pPr>
              <a:defRPr sz="4000" b="0" baseline="0">
                <a:solidFill>
                  <a:srgbClr val="006600"/>
                </a:solidFill>
                <a:latin typeface="Book Antiqua" pitchFamily="18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1728635" y="1593342"/>
            <a:ext cx="10080000" cy="4860000"/>
          </a:xfrm>
        </p:spPr>
        <p:txBody>
          <a:bodyPr/>
          <a:lstStyle>
            <a:lvl1pPr marL="0" indent="0">
              <a:buNone/>
              <a:defRPr>
                <a:solidFill>
                  <a:srgbClr val="006600"/>
                </a:solidFill>
                <a:latin typeface="Book Antiqua" pitchFamily="18" charset="0"/>
              </a:defRPr>
            </a:lvl1pPr>
            <a:lvl2pPr marL="108000" indent="0">
              <a:buNone/>
              <a:defRPr/>
            </a:lvl2pPr>
            <a:lvl3pPr marL="108000" indent="0">
              <a:buNone/>
              <a:defRPr/>
            </a:lvl3pPr>
          </a:lstStyle>
          <a:p>
            <a:pPr lvl="0"/>
            <a:r>
              <a:rPr lang="ru-RU" dirty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A87C84-AA93-4879-86F1-099B19F3873C}" type="datetimeFigureOut">
              <a:rPr lang="ru-RU"/>
              <a:pPr>
                <a:defRPr/>
              </a:pPr>
              <a:t>18.06.2023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BB3A5-1622-4687-8360-572F3637CF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4D9021-F9D9-4C21-B092-0922AA966541}" type="datetimeFigureOut">
              <a:rPr lang="ru-RU"/>
              <a:pPr>
                <a:defRPr/>
              </a:pPr>
              <a:t>18.06.2023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382A8F-5379-476C-951F-949459A319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/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BBD7F-0F0A-40F9-BF20-8385600EFD08}" type="datetimeFigureOut">
              <a:rPr lang="ru-RU"/>
              <a:pPr>
                <a:defRPr/>
              </a:pPr>
              <a:t>18.06.2023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E7CACB-9DAB-4889-ABED-71740789F6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/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CA4438-D35B-46DA-923E-7404F86DB59E}" type="datetimeFigureOut">
              <a:rPr lang="ru-RU"/>
              <a:pPr>
                <a:defRPr/>
              </a:pPr>
              <a:t>18.06.2023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26B54-78A9-437B-9B39-EB385E4D76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20CB14-2D14-4EF2-B517-B318FCD2910E}" type="datetimeFigureOut">
              <a:rPr lang="ru-RU"/>
              <a:pPr>
                <a:defRPr/>
              </a:pPr>
              <a:t>18.06.2023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B1E779-4A14-4711-BF8E-757FF3CB89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9F4A92-C66E-46D8-8F1B-B3F99A76E556}" type="datetimeFigureOut">
              <a:rPr lang="ru-RU"/>
              <a:pPr>
                <a:defRPr/>
              </a:pPr>
              <a:t>18.06.2023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D9B7F-C0A2-497A-9529-C1DD629B1D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11B7E9-2F1D-451A-A181-DE6693912785}" type="datetimeFigureOut">
              <a:rPr lang="ru-RU"/>
              <a:pPr>
                <a:defRPr/>
              </a:pPr>
              <a:t>18.06.2023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98381-239E-487B-8DD1-28CA96CCC4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/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BB768-5A53-4F33-8F19-C2558E6A9052}" type="datetimeFigureOut">
              <a:rPr lang="ru-RU"/>
              <a:pPr>
                <a:defRPr/>
              </a:pPr>
              <a:t>18.06.2023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EC1E4D-8848-4560-8B87-E98C5A1ABD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2880D70-FC4D-439B-A90D-958768984D2F}" type="datetimeFigureOut">
              <a:rPr lang="ru-RU"/>
              <a:pPr>
                <a:defRPr/>
              </a:pPr>
              <a:t>18.06.2023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C1DF9C8-E29B-446C-9D30-751F80B77D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  <p:sldLayoutId id="2147483661" r:id="rId1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3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2154238"/>
            <a:ext cx="8424863" cy="127476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Экологическое воспитание дошкольников в летний период</a:t>
            </a:r>
          </a:p>
        </p:txBody>
      </p:sp>
      <p:sp>
        <p:nvSpPr>
          <p:cNvPr id="15363" name="TextBox 1"/>
          <p:cNvSpPr txBox="1">
            <a:spLocks noChangeArrowheads="1"/>
          </p:cNvSpPr>
          <p:nvPr/>
        </p:nvSpPr>
        <p:spPr bwMode="auto">
          <a:xfrm>
            <a:off x="5089525" y="5153025"/>
            <a:ext cx="66929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latin typeface="Times New Roman" pitchFamily="18" charset="0"/>
                <a:cs typeface="Times New Roman" pitchFamily="18" charset="0"/>
              </a:rPr>
              <a:t>Выполнила воспитатель:</a:t>
            </a:r>
          </a:p>
          <a:p>
            <a:r>
              <a:rPr lang="ru-RU" sz="2800" b="1">
                <a:latin typeface="Times New Roman" pitchFamily="18" charset="0"/>
                <a:cs typeface="Times New Roman" pitchFamily="18" charset="0"/>
              </a:rPr>
              <a:t>Симонова Елена Александровна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1728788" y="296863"/>
            <a:ext cx="10080625" cy="900112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25603" name="Рисунок 4"/>
          <p:cNvPicPr>
            <a:picLocks noChangeAspect="1"/>
          </p:cNvPicPr>
          <p:nvPr/>
        </p:nvPicPr>
        <p:blipFill>
          <a:blip r:embed="rId3"/>
          <a:srcRect t="16000" b="9042"/>
          <a:stretch>
            <a:fillRect/>
          </a:stretch>
        </p:blipFill>
        <p:spPr bwMode="auto">
          <a:xfrm>
            <a:off x="71438" y="296863"/>
            <a:ext cx="12120562" cy="641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Текст 2"/>
          <p:cNvSpPr>
            <a:spLocks noGrp="1"/>
          </p:cNvSpPr>
          <p:nvPr>
            <p:ph type="body" sz="quarter" idx="10"/>
          </p:nvPr>
        </p:nvSpPr>
        <p:spPr>
          <a:xfrm>
            <a:off x="1454150" y="347663"/>
            <a:ext cx="10056813" cy="6162675"/>
          </a:xfrm>
        </p:spPr>
        <p:txBody>
          <a:bodyPr/>
          <a:lstStyle/>
          <a:p>
            <a:r>
              <a:rPr lang="ru-RU" sz="3600" smtClean="0">
                <a:solidFill>
                  <a:srgbClr val="383838"/>
                </a:solidFill>
                <a:latin typeface="Open Sans"/>
              </a:rPr>
              <a:t>Паспорт содержит тропинки изучаемых объектов. </a:t>
            </a:r>
          </a:p>
          <a:p>
            <a:r>
              <a:rPr lang="ru-RU" sz="3600" smtClean="0">
                <a:solidFill>
                  <a:srgbClr val="383838"/>
                </a:solidFill>
                <a:latin typeface="Open Sans"/>
              </a:rPr>
              <a:t>1 – Елочки</a:t>
            </a:r>
          </a:p>
          <a:p>
            <a:r>
              <a:rPr lang="ru-RU" sz="3600" smtClean="0">
                <a:solidFill>
                  <a:srgbClr val="383838"/>
                </a:solidFill>
                <a:latin typeface="Open Sans"/>
              </a:rPr>
              <a:t>2 – Во саду ли, в огороде </a:t>
            </a:r>
          </a:p>
          <a:p>
            <a:r>
              <a:rPr lang="ru-RU" sz="3600" smtClean="0">
                <a:solidFill>
                  <a:srgbClr val="383838"/>
                </a:solidFill>
                <a:latin typeface="Open Sans"/>
              </a:rPr>
              <a:t>3 – Яблочный сад </a:t>
            </a:r>
          </a:p>
          <a:p>
            <a:r>
              <a:rPr lang="ru-RU" sz="3600" smtClean="0">
                <a:solidFill>
                  <a:srgbClr val="383838"/>
                </a:solidFill>
                <a:latin typeface="Open Sans"/>
              </a:rPr>
              <a:t>4 - Жужжащий и ползающий мир (луг) </a:t>
            </a:r>
          </a:p>
          <a:p>
            <a:r>
              <a:rPr lang="ru-RU" sz="3600" smtClean="0">
                <a:solidFill>
                  <a:srgbClr val="383838"/>
                </a:solidFill>
                <a:latin typeface="Open Sans"/>
              </a:rPr>
              <a:t>5 –Летняя лаборатория (песочница) </a:t>
            </a:r>
          </a:p>
          <a:p>
            <a:r>
              <a:rPr lang="ru-RU" sz="3600" smtClean="0">
                <a:solidFill>
                  <a:srgbClr val="383838"/>
                </a:solidFill>
                <a:latin typeface="Open Sans"/>
              </a:rPr>
              <a:t>6 – Цветник</a:t>
            </a:r>
          </a:p>
          <a:p>
            <a:r>
              <a:rPr lang="ru-RU" sz="3600" smtClean="0">
                <a:solidFill>
                  <a:srgbClr val="383838"/>
                </a:solidFill>
                <a:latin typeface="Open Sans"/>
              </a:rPr>
              <a:t>7 – Птичий городок </a:t>
            </a:r>
            <a:endParaRPr lang="ru-RU" sz="3600" smtClean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7325" y="2101850"/>
            <a:ext cx="6342063" cy="475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65913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Заголовок 8"/>
          <p:cNvSpPr>
            <a:spLocks noGrp="1"/>
          </p:cNvSpPr>
          <p:nvPr>
            <p:ph type="title"/>
          </p:nvPr>
        </p:nvSpPr>
        <p:spPr>
          <a:xfrm>
            <a:off x="382588" y="296863"/>
            <a:ext cx="6146800" cy="1239837"/>
          </a:xfrm>
        </p:spPr>
        <p:txBody>
          <a:bodyPr/>
          <a:lstStyle/>
          <a:p>
            <a:pPr algn="ctr"/>
            <a:r>
              <a:rPr lang="ru-RU" sz="6600" b="1" smtClean="0">
                <a:solidFill>
                  <a:schemeClr val="tx1"/>
                </a:solidFill>
              </a:rPr>
              <a:t>Елочки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5207000" y="322263"/>
            <a:ext cx="6046788" cy="900112"/>
          </a:xfrm>
        </p:spPr>
        <p:txBody>
          <a:bodyPr/>
          <a:lstStyle/>
          <a:p>
            <a:r>
              <a:rPr lang="ru-RU" sz="4400" b="1" smtClean="0">
                <a:solidFill>
                  <a:schemeClr val="tx1"/>
                </a:solidFill>
              </a:rPr>
              <a:t>Во саду ли, в огороде.</a:t>
            </a:r>
          </a:p>
        </p:txBody>
      </p:sp>
      <p:pic>
        <p:nvPicPr>
          <p:cNvPr id="28675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62900" y="1217613"/>
            <a:ext cx="4229100" cy="564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54263" y="3171825"/>
            <a:ext cx="4914900" cy="368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Рисунок 10"/>
          <p:cNvPicPr>
            <a:picLocks noChangeAspect="1"/>
          </p:cNvPicPr>
          <p:nvPr/>
        </p:nvPicPr>
        <p:blipFill>
          <a:blip r:embed="rId5"/>
          <a:srcRect t="14635"/>
          <a:stretch>
            <a:fillRect/>
          </a:stretch>
        </p:blipFill>
        <p:spPr bwMode="auto">
          <a:xfrm>
            <a:off x="239713" y="196850"/>
            <a:ext cx="4229100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>
          <a:xfrm>
            <a:off x="0" y="2506663"/>
            <a:ext cx="3432175" cy="2305050"/>
          </a:xfrm>
        </p:spPr>
        <p:txBody>
          <a:bodyPr/>
          <a:lstStyle/>
          <a:p>
            <a:pPr algn="ctr"/>
            <a:r>
              <a:rPr lang="ru-RU" sz="4800" b="1" smtClean="0">
                <a:solidFill>
                  <a:schemeClr val="tx1"/>
                </a:solidFill>
              </a:rPr>
              <a:t>Яблочный сад</a:t>
            </a:r>
          </a:p>
        </p:txBody>
      </p:sp>
      <p:pic>
        <p:nvPicPr>
          <p:cNvPr id="29699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78238" y="296863"/>
            <a:ext cx="8513762" cy="638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8788" y="296863"/>
            <a:ext cx="10080625" cy="900112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400" b="1" dirty="0">
                <a:solidFill>
                  <a:schemeClr val="tx1"/>
                </a:solidFill>
              </a:rPr>
              <a:t>Жужжащий и ползающий мир (луг)</a:t>
            </a:r>
          </a:p>
        </p:txBody>
      </p:sp>
      <p:pic>
        <p:nvPicPr>
          <p:cNvPr id="30723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2325" y="1077913"/>
            <a:ext cx="4335463" cy="578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48500" y="1096963"/>
            <a:ext cx="4321175" cy="576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00" y="430213"/>
            <a:ext cx="6534150" cy="646112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</a:rPr>
              <a:t>Летняя лаборатория (песочница)</a:t>
            </a:r>
            <a:br>
              <a:rPr lang="ru-RU" b="1" dirty="0">
                <a:solidFill>
                  <a:schemeClr val="tx1"/>
                </a:solidFill>
              </a:rPr>
            </a:br>
            <a:r>
              <a:rPr lang="ru-RU" b="1" dirty="0">
                <a:solidFill>
                  <a:schemeClr val="tx1"/>
                </a:solidFill>
              </a:rPr>
              <a:t>Эксперименты с песком.</a:t>
            </a:r>
          </a:p>
        </p:txBody>
      </p:sp>
      <p:pic>
        <p:nvPicPr>
          <p:cNvPr id="31747" name="Рисунок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03375"/>
            <a:ext cx="4305300" cy="322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98825" y="3649663"/>
            <a:ext cx="4305300" cy="322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Рисунок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4850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>
          <a:xfrm>
            <a:off x="4856163" y="112713"/>
            <a:ext cx="2852737" cy="900112"/>
          </a:xfrm>
        </p:spPr>
        <p:txBody>
          <a:bodyPr/>
          <a:lstStyle/>
          <a:p>
            <a:r>
              <a:rPr lang="ru-RU" sz="4800" b="1" smtClean="0">
                <a:solidFill>
                  <a:schemeClr val="tx1"/>
                </a:solidFill>
              </a:rPr>
              <a:t>Цветник</a:t>
            </a:r>
          </a:p>
        </p:txBody>
      </p:sp>
      <p:pic>
        <p:nvPicPr>
          <p:cNvPr id="32771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0413" y="1012825"/>
            <a:ext cx="4383087" cy="584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48500" y="1012825"/>
            <a:ext cx="4383088" cy="584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>
          <a:xfrm>
            <a:off x="1728788" y="296863"/>
            <a:ext cx="10080625" cy="900112"/>
          </a:xfrm>
        </p:spPr>
        <p:txBody>
          <a:bodyPr/>
          <a:lstStyle/>
          <a:p>
            <a:r>
              <a:rPr lang="ru-RU" b="1" smtClean="0">
                <a:solidFill>
                  <a:schemeClr val="tx1"/>
                </a:solidFill>
              </a:rPr>
              <a:t>Птичий городок</a:t>
            </a:r>
          </a:p>
        </p:txBody>
      </p:sp>
      <p:pic>
        <p:nvPicPr>
          <p:cNvPr id="33795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0"/>
            <a:ext cx="51419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Рисунок 3"/>
          <p:cNvPicPr>
            <a:picLocks noChangeAspect="1"/>
          </p:cNvPicPr>
          <p:nvPr/>
        </p:nvPicPr>
        <p:blipFill>
          <a:blip r:embed="rId4"/>
          <a:srcRect l="33492" t="36513" r="37505" b="36821"/>
          <a:stretch>
            <a:fillRect/>
          </a:stretch>
        </p:blipFill>
        <p:spPr bwMode="auto">
          <a:xfrm>
            <a:off x="647700" y="1258888"/>
            <a:ext cx="4514850" cy="553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>
          <a:xfrm>
            <a:off x="1728788" y="296863"/>
            <a:ext cx="5108575" cy="900112"/>
          </a:xfrm>
        </p:spPr>
        <p:txBody>
          <a:bodyPr/>
          <a:lstStyle/>
          <a:p>
            <a:r>
              <a:rPr lang="ru-RU" b="1" smtClean="0">
                <a:solidFill>
                  <a:schemeClr val="tx1"/>
                </a:solidFill>
              </a:rPr>
              <a:t>Экскурсия в парк</a:t>
            </a:r>
          </a:p>
        </p:txBody>
      </p:sp>
      <p:pic>
        <p:nvPicPr>
          <p:cNvPr id="34819" name="Рисунок 4"/>
          <p:cNvPicPr>
            <a:picLocks noChangeAspect="1"/>
          </p:cNvPicPr>
          <p:nvPr/>
        </p:nvPicPr>
        <p:blipFill>
          <a:blip r:embed="rId3"/>
          <a:srcRect l="2" r="12250"/>
          <a:stretch>
            <a:fillRect/>
          </a:stretch>
        </p:blipFill>
        <p:spPr bwMode="auto">
          <a:xfrm>
            <a:off x="7061200" y="0"/>
            <a:ext cx="4502150" cy="684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TextBox 5"/>
          <p:cNvSpPr txBox="1">
            <a:spLocks noChangeArrowheads="1"/>
          </p:cNvSpPr>
          <p:nvPr/>
        </p:nvSpPr>
        <p:spPr bwMode="auto">
          <a:xfrm>
            <a:off x="628650" y="1444625"/>
            <a:ext cx="5964238" cy="396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Всё хорошее в людях — из детства!</a:t>
            </a:r>
          </a:p>
          <a:p>
            <a:r>
              <a:rPr lang="ru-RU" sz="280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Как истоки добра пробудить?</a:t>
            </a:r>
          </a:p>
          <a:p>
            <a:r>
              <a:rPr lang="ru-RU" sz="2800" u="sng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Прикоснуться к природе всем сердцем</a:t>
            </a:r>
            <a:r>
              <a:rPr lang="ru-RU" sz="280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280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Удивиться, узнать, полюбить!</a:t>
            </a:r>
          </a:p>
          <a:p>
            <a:r>
              <a:rPr lang="ru-RU" sz="280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Мы хотим, чтоб земля расцветала,</a:t>
            </a:r>
          </a:p>
          <a:p>
            <a:r>
              <a:rPr lang="ru-RU" sz="280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И росли, как цветы, малыши,</a:t>
            </a:r>
          </a:p>
          <a:p>
            <a:r>
              <a:rPr lang="ru-RU" sz="280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Чтоб для них </a:t>
            </a:r>
            <a:r>
              <a:rPr lang="ru-RU" sz="2800" b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экология стала</a:t>
            </a:r>
            <a:endParaRPr lang="ru-RU" sz="2800">
              <a:solidFill>
                <a:srgbClr val="11111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Не наукой, а частью души!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Прямоугольник 4"/>
          <p:cNvSpPr>
            <a:spLocks noChangeArrowheads="1"/>
          </p:cNvSpPr>
          <p:nvPr/>
        </p:nvSpPr>
        <p:spPr bwMode="auto">
          <a:xfrm>
            <a:off x="1920875" y="654050"/>
            <a:ext cx="9859963" cy="526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36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</a:p>
          <a:p>
            <a:endParaRPr lang="ru-RU" altLang="ru-RU" sz="3600"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sz="4400" b="1" i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Воспитание экологически грамотного, социально активного дошкольника, ответственного за состояние окружающей среды,  бережно относящегося к богатствам природы.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>
          <a:xfrm>
            <a:off x="4718050" y="60325"/>
            <a:ext cx="3005138" cy="900113"/>
          </a:xfrm>
        </p:spPr>
        <p:txBody>
          <a:bodyPr/>
          <a:lstStyle/>
          <a:p>
            <a:r>
              <a:rPr lang="ru-RU" b="1" smtClean="0">
                <a:solidFill>
                  <a:schemeClr val="tx1"/>
                </a:solidFill>
              </a:rPr>
              <a:t>Цветник</a:t>
            </a:r>
          </a:p>
        </p:txBody>
      </p:sp>
      <p:pic>
        <p:nvPicPr>
          <p:cNvPr id="35843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65400" y="960438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1728788" y="296863"/>
            <a:ext cx="10080625" cy="900112"/>
          </a:xfrm>
        </p:spPr>
        <p:txBody>
          <a:bodyPr/>
          <a:lstStyle/>
          <a:p>
            <a:r>
              <a:rPr lang="ru-RU" b="1" smtClean="0">
                <a:solidFill>
                  <a:schemeClr val="tx1"/>
                </a:solidFill>
              </a:rPr>
              <a:t>Елки</a:t>
            </a:r>
          </a:p>
        </p:txBody>
      </p:sp>
      <p:pic>
        <p:nvPicPr>
          <p:cNvPr id="36867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90988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>
          <a:xfrm>
            <a:off x="863600" y="368300"/>
            <a:ext cx="5143500" cy="900113"/>
          </a:xfrm>
        </p:spPr>
        <p:txBody>
          <a:bodyPr/>
          <a:lstStyle/>
          <a:p>
            <a:pPr algn="ctr"/>
            <a:r>
              <a:rPr lang="ru-RU" sz="5400" b="1" smtClean="0">
                <a:solidFill>
                  <a:schemeClr val="tx1"/>
                </a:solidFill>
              </a:rPr>
              <a:t>Березы</a:t>
            </a:r>
          </a:p>
        </p:txBody>
      </p:sp>
      <p:pic>
        <p:nvPicPr>
          <p:cNvPr id="37891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48488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013" y="1560513"/>
            <a:ext cx="6669087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/>
          <p:cNvSpPr>
            <a:spLocks noGrp="1"/>
          </p:cNvSpPr>
          <p:nvPr>
            <p:ph type="title"/>
          </p:nvPr>
        </p:nvSpPr>
        <p:spPr>
          <a:xfrm>
            <a:off x="600075" y="296863"/>
            <a:ext cx="2705100" cy="1265237"/>
          </a:xfrm>
        </p:spPr>
        <p:txBody>
          <a:bodyPr/>
          <a:lstStyle/>
          <a:p>
            <a:pPr algn="ctr"/>
            <a:r>
              <a:rPr lang="ru-RU" sz="4800" b="1" smtClean="0">
                <a:solidFill>
                  <a:schemeClr val="tx1"/>
                </a:solidFill>
              </a:rPr>
              <a:t>Грибы</a:t>
            </a:r>
          </a:p>
        </p:txBody>
      </p:sp>
      <p:pic>
        <p:nvPicPr>
          <p:cNvPr id="38915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4225" y="2717800"/>
            <a:ext cx="3054350" cy="407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06738" y="0"/>
            <a:ext cx="2705100" cy="360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Рисунок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786063"/>
            <a:ext cx="3054350" cy="407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Рисунок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918575" y="0"/>
            <a:ext cx="3273425" cy="436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1"/>
          <p:cNvSpPr>
            <a:spLocks noGrp="1"/>
          </p:cNvSpPr>
          <p:nvPr>
            <p:ph type="title"/>
          </p:nvPr>
        </p:nvSpPr>
        <p:spPr>
          <a:xfrm>
            <a:off x="4140200" y="163513"/>
            <a:ext cx="3335338" cy="2122487"/>
          </a:xfrm>
        </p:spPr>
        <p:txBody>
          <a:bodyPr/>
          <a:lstStyle/>
          <a:p>
            <a:r>
              <a:rPr lang="ru-RU" sz="11500" b="1" smtClean="0">
                <a:solidFill>
                  <a:schemeClr val="tx1"/>
                </a:solidFill>
              </a:rPr>
              <a:t>Луг</a:t>
            </a:r>
          </a:p>
        </p:txBody>
      </p:sp>
      <p:pic>
        <p:nvPicPr>
          <p:cNvPr id="39939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2286000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278063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>
          <a:xfrm>
            <a:off x="3205163" y="325438"/>
            <a:ext cx="5165725" cy="900112"/>
          </a:xfrm>
        </p:spPr>
        <p:txBody>
          <a:bodyPr/>
          <a:lstStyle/>
          <a:p>
            <a:pPr algn="ctr"/>
            <a:r>
              <a:rPr lang="ru-RU" sz="4400" b="1" smtClean="0"/>
              <a:t>Лечебная трава. </a:t>
            </a:r>
            <a:br>
              <a:rPr lang="ru-RU" sz="4400" b="1" smtClean="0"/>
            </a:br>
            <a:r>
              <a:rPr lang="ru-RU" sz="4400" b="1" smtClean="0"/>
              <a:t>Подорожник.</a:t>
            </a:r>
          </a:p>
        </p:txBody>
      </p:sp>
      <p:pic>
        <p:nvPicPr>
          <p:cNvPr id="40963" name="Рисунок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6775" y="1562100"/>
            <a:ext cx="3970338" cy="529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Рисунок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99288" y="1562100"/>
            <a:ext cx="3971925" cy="529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5463" y="325438"/>
            <a:ext cx="6572250" cy="90011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alt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 поставила  перед собой следующие задачи:</a:t>
            </a:r>
            <a:endParaRPr lang="ru-RU" altLang="ru-RU" dirty="0">
              <a:solidFill>
                <a:srgbClr val="FF0000"/>
              </a:solidFill>
            </a:endParaRPr>
          </a:p>
        </p:txBody>
      </p:sp>
      <p:sp>
        <p:nvSpPr>
          <p:cNvPr id="18435" name="Текст 2"/>
          <p:cNvSpPr>
            <a:spLocks noGrp="1"/>
          </p:cNvSpPr>
          <p:nvPr>
            <p:ph type="body" sz="quarter" idx="10"/>
          </p:nvPr>
        </p:nvSpPr>
        <p:spPr>
          <a:xfrm>
            <a:off x="2736850" y="1530350"/>
            <a:ext cx="7559675" cy="4859338"/>
          </a:xfrm>
        </p:spPr>
        <p:txBody>
          <a:bodyPr/>
          <a:lstStyle/>
          <a:p>
            <a:r>
              <a:rPr lang="ru-RU" altLang="ru-RU" smtClean="0"/>
              <a:t> </a:t>
            </a:r>
          </a:p>
          <a:p>
            <a:r>
              <a:rPr lang="ru-RU" altLang="ru-RU" smtClean="0"/>
              <a:t> </a:t>
            </a:r>
            <a:r>
              <a:rPr lang="ru-RU" altLang="ru-RU" sz="2400" b="1" smtClean="0">
                <a:latin typeface="Times New Roman" pitchFamily="18" charset="0"/>
                <a:cs typeface="Times New Roman" pitchFamily="18" charset="0"/>
              </a:rPr>
              <a:t>- воспитывать у детей элементарные основы и знания экологической культуры;</a:t>
            </a:r>
          </a:p>
          <a:p>
            <a:r>
              <a:rPr lang="ru-RU" altLang="ru-RU" sz="2400" b="1" smtClean="0">
                <a:latin typeface="Times New Roman" pitchFamily="18" charset="0"/>
                <a:cs typeface="Times New Roman" pitchFamily="18" charset="0"/>
              </a:rPr>
              <a:t>- познакомить с представителями живой и неживой природы;</a:t>
            </a:r>
          </a:p>
          <a:p>
            <a:r>
              <a:rPr lang="ru-RU" altLang="ru-RU" sz="2400" b="1" smtClean="0">
                <a:latin typeface="Times New Roman" pitchFamily="18" charset="0"/>
                <a:cs typeface="Times New Roman" pitchFamily="18" charset="0"/>
              </a:rPr>
              <a:t>  - сформировать у детей своей группы  эмоционально – положительное отношение к природе;</a:t>
            </a:r>
          </a:p>
          <a:p>
            <a:r>
              <a:rPr lang="ru-RU" altLang="ru-RU" sz="2400" b="1" smtClean="0">
                <a:latin typeface="Times New Roman" pitchFamily="18" charset="0"/>
                <a:cs typeface="Times New Roman" pitchFamily="18" charset="0"/>
              </a:rPr>
              <a:t>  - воспитывать желание постоянно соблюдать правила поведения в природе.</a:t>
            </a:r>
          </a:p>
          <a:p>
            <a:endParaRPr lang="ru-RU" altLang="ru-RU" smtClean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2992438" y="215900"/>
            <a:ext cx="7083425" cy="657225"/>
          </a:xfrm>
        </p:spPr>
        <p:txBody>
          <a:bodyPr/>
          <a:lstStyle/>
          <a:p>
            <a:r>
              <a:rPr lang="ru-RU" altLang="ru-RU" sz="32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Формы и методы работы.</a:t>
            </a:r>
            <a:endParaRPr lang="ru-RU" altLang="ru-RU" sz="320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59" name="Текст 2"/>
          <p:cNvSpPr>
            <a:spLocks noGrp="1"/>
          </p:cNvSpPr>
          <p:nvPr>
            <p:ph type="body" sz="quarter" idx="10"/>
          </p:nvPr>
        </p:nvSpPr>
        <p:spPr>
          <a:xfrm>
            <a:off x="2820988" y="1593850"/>
            <a:ext cx="7559675" cy="4859338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ru-RU" altLang="ru-RU" sz="2400" smtClean="0">
                <a:latin typeface="Times New Roman" pitchFamily="18" charset="0"/>
                <a:cs typeface="Times New Roman" pitchFamily="18" charset="0"/>
              </a:rPr>
              <a:t>- целевые прогулки и экскурсии</a:t>
            </a:r>
          </a:p>
          <a:p>
            <a:pPr>
              <a:buFont typeface="Wingdings" pitchFamily="2" charset="2"/>
              <a:buChar char="v"/>
            </a:pPr>
            <a:r>
              <a:rPr lang="ru-RU" altLang="ru-RU" sz="2400" smtClean="0">
                <a:latin typeface="Times New Roman" pitchFamily="18" charset="0"/>
                <a:cs typeface="Times New Roman" pitchFamily="18" charset="0"/>
              </a:rPr>
              <a:t> - наблюдения, беседы;</a:t>
            </a:r>
          </a:p>
          <a:p>
            <a:pPr>
              <a:buFont typeface="Wingdings" pitchFamily="2" charset="2"/>
              <a:buChar char="v"/>
            </a:pPr>
            <a:r>
              <a:rPr lang="ru-RU" altLang="ru-RU" sz="2400" smtClean="0">
                <a:latin typeface="Times New Roman" pitchFamily="18" charset="0"/>
                <a:cs typeface="Times New Roman" pitchFamily="18" charset="0"/>
              </a:rPr>
              <a:t> - использование художественной литературы;</a:t>
            </a:r>
          </a:p>
          <a:p>
            <a:pPr>
              <a:buFont typeface="Wingdings" pitchFamily="2" charset="2"/>
              <a:buChar char="v"/>
            </a:pPr>
            <a:r>
              <a:rPr lang="ru-RU" altLang="ru-RU" sz="2400" smtClean="0">
                <a:latin typeface="Times New Roman" pitchFamily="18" charset="0"/>
                <a:cs typeface="Times New Roman" pitchFamily="18" charset="0"/>
              </a:rPr>
              <a:t> - рассматривание картин, иллюстраций о природе;</a:t>
            </a:r>
          </a:p>
          <a:p>
            <a:pPr>
              <a:buFont typeface="Wingdings" pitchFamily="2" charset="2"/>
              <a:buChar char="v"/>
            </a:pPr>
            <a:r>
              <a:rPr lang="ru-RU" altLang="ru-RU" sz="2400" smtClean="0">
                <a:latin typeface="Times New Roman" pitchFamily="18" charset="0"/>
                <a:cs typeface="Times New Roman" pitchFamily="18" charset="0"/>
              </a:rPr>
              <a:t>- игры:  - дидактические,</a:t>
            </a:r>
          </a:p>
          <a:p>
            <a:pPr>
              <a:buFont typeface="Wingdings" pitchFamily="2" charset="2"/>
              <a:buChar char="v"/>
            </a:pPr>
            <a:r>
              <a:rPr lang="ru-RU" altLang="ru-RU" sz="2400" smtClean="0">
                <a:latin typeface="Times New Roman" pitchFamily="18" charset="0"/>
                <a:cs typeface="Times New Roman" pitchFamily="18" charset="0"/>
              </a:rPr>
              <a:t>              - подвижные</a:t>
            </a:r>
          </a:p>
          <a:p>
            <a:pPr>
              <a:buFont typeface="Wingdings" pitchFamily="2" charset="2"/>
              <a:buChar char="v"/>
            </a:pPr>
            <a:r>
              <a:rPr lang="ru-RU" altLang="ru-RU" sz="2400" smtClean="0">
                <a:latin typeface="Times New Roman" pitchFamily="18" charset="0"/>
                <a:cs typeface="Times New Roman" pitchFamily="18" charset="0"/>
              </a:rPr>
              <a:t>  - опытническая деятельность;</a:t>
            </a:r>
          </a:p>
          <a:p>
            <a:r>
              <a:rPr lang="ru-RU" altLang="ru-RU" sz="240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altLang="ru-RU" sz="110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938"/>
            <a:ext cx="4560888" cy="342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45438" y="1195388"/>
            <a:ext cx="4246562" cy="566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Рисунок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24388" y="1743075"/>
            <a:ext cx="325755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Рисунок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417888"/>
            <a:ext cx="4560888" cy="342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Заголовок 11"/>
          <p:cNvSpPr>
            <a:spLocks noGrp="1"/>
          </p:cNvSpPr>
          <p:nvPr>
            <p:ph type="title"/>
          </p:nvPr>
        </p:nvSpPr>
        <p:spPr>
          <a:xfrm>
            <a:off x="4624388" y="0"/>
            <a:ext cx="7185025" cy="1196975"/>
          </a:xfrm>
        </p:spPr>
        <p:txBody>
          <a:bodyPr/>
          <a:lstStyle/>
          <a:p>
            <a:pPr algn="ctr"/>
            <a:r>
              <a:rPr lang="ru-RU" b="1" smtClean="0">
                <a:solidFill>
                  <a:schemeClr val="tx1"/>
                </a:solidFill>
              </a:rPr>
              <a:t>Наблюдение за живой природой. Насекомые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195263" y="7938"/>
            <a:ext cx="6662737" cy="2185987"/>
          </a:xfrm>
        </p:spPr>
        <p:txBody>
          <a:bodyPr/>
          <a:lstStyle/>
          <a:p>
            <a:pPr algn="ctr"/>
            <a:r>
              <a:rPr lang="ru-RU" sz="4800" b="1" smtClean="0">
                <a:solidFill>
                  <a:schemeClr val="tx1"/>
                </a:solidFill>
              </a:rPr>
              <a:t>Сбор листьев для гербария</a:t>
            </a:r>
          </a:p>
        </p:txBody>
      </p:sp>
      <p:pic>
        <p:nvPicPr>
          <p:cNvPr id="21507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06563"/>
            <a:ext cx="6858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0" y="-3175"/>
            <a:ext cx="5138738" cy="685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8388" y="252413"/>
            <a:ext cx="5138737" cy="685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1122363" y="184150"/>
            <a:ext cx="10079037" cy="2151063"/>
          </a:xfrm>
        </p:spPr>
        <p:txBody>
          <a:bodyPr/>
          <a:lstStyle/>
          <a:p>
            <a:pPr algn="ctr"/>
            <a:r>
              <a:rPr lang="ru-RU" sz="5400" b="1" smtClean="0">
                <a:solidFill>
                  <a:schemeClr val="tx1"/>
                </a:solidFill>
              </a:rPr>
              <a:t>Оформление гербария</a:t>
            </a:r>
          </a:p>
        </p:txBody>
      </p:sp>
      <p:pic>
        <p:nvPicPr>
          <p:cNvPr id="22531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335213"/>
            <a:ext cx="6030913" cy="452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61088" y="2335213"/>
            <a:ext cx="6030912" cy="452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335213"/>
            <a:ext cx="6030913" cy="452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1728788" y="296863"/>
            <a:ext cx="10080625" cy="900112"/>
          </a:xfrm>
        </p:spPr>
        <p:txBody>
          <a:bodyPr/>
          <a:lstStyle/>
          <a:p>
            <a:r>
              <a:rPr lang="ru-RU" b="1" smtClean="0">
                <a:solidFill>
                  <a:schemeClr val="tx1"/>
                </a:solidFill>
              </a:rPr>
              <a:t>Рисование: «Бережем природу!»</a:t>
            </a:r>
          </a:p>
        </p:txBody>
      </p:sp>
      <p:pic>
        <p:nvPicPr>
          <p:cNvPr id="23555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9325" y="1196975"/>
            <a:ext cx="7289800" cy="546735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Текст 2"/>
          <p:cNvSpPr>
            <a:spLocks noGrp="1"/>
          </p:cNvSpPr>
          <p:nvPr>
            <p:ph type="body" sz="quarter" idx="10"/>
          </p:nvPr>
        </p:nvSpPr>
        <p:spPr>
          <a:xfrm>
            <a:off x="884238" y="1998663"/>
            <a:ext cx="10820400" cy="3994150"/>
          </a:xfrm>
        </p:spPr>
        <p:txBody>
          <a:bodyPr/>
          <a:lstStyle/>
          <a:p>
            <a:r>
              <a:rPr lang="ru-RU" sz="3600" smtClean="0">
                <a:solidFill>
                  <a:srgbClr val="383838"/>
                </a:solidFill>
                <a:latin typeface="Open Sans"/>
              </a:rPr>
              <a:t>Экологическая тропинка позволяет более продуктивно использовать обычные прогулки с детьми для экологических занятий и одновременно для оздоровления детей на свежем воздухе. На тропе можно проводить наблюдения, игры, театрализованные занятия, экскурсии.</a:t>
            </a:r>
            <a:endParaRPr lang="ru-RU" sz="3600" smtClean="0"/>
          </a:p>
        </p:txBody>
      </p:sp>
      <p:sp>
        <p:nvSpPr>
          <p:cNvPr id="24579" name="Заголовок 1"/>
          <p:cNvSpPr>
            <a:spLocks noGrp="1"/>
          </p:cNvSpPr>
          <p:nvPr>
            <p:ph type="title"/>
          </p:nvPr>
        </p:nvSpPr>
        <p:spPr>
          <a:xfrm>
            <a:off x="647700" y="296863"/>
            <a:ext cx="11161713" cy="1531937"/>
          </a:xfrm>
        </p:spPr>
        <p:txBody>
          <a:bodyPr/>
          <a:lstStyle/>
          <a:p>
            <a:pPr algn="ctr"/>
            <a:r>
              <a:rPr lang="ru-RU" sz="4800" smtClean="0"/>
              <a:t>Экологическая тропа на территории детского сада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244</Words>
  <Application>Microsoft Office PowerPoint</Application>
  <PresentationFormat>Произвольный</PresentationFormat>
  <Paragraphs>58</Paragraphs>
  <Slides>26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Шаблон оформления</vt:lpstr>
      </vt:variant>
      <vt:variant>
        <vt:i4>2</vt:i4>
      </vt:variant>
      <vt:variant>
        <vt:lpstr>Заголовки слайдов</vt:lpstr>
      </vt:variant>
      <vt:variant>
        <vt:i4>26</vt:i4>
      </vt:variant>
    </vt:vector>
  </HeadingPairs>
  <TitlesOfParts>
    <vt:vector size="35" baseType="lpstr">
      <vt:lpstr>Calibri</vt:lpstr>
      <vt:lpstr>Arial</vt:lpstr>
      <vt:lpstr>Calibri Light</vt:lpstr>
      <vt:lpstr>Times New Roman</vt:lpstr>
      <vt:lpstr>Book Antiqua</vt:lpstr>
      <vt:lpstr>Wingdings</vt:lpstr>
      <vt:lpstr>Open Sans</vt:lpstr>
      <vt:lpstr>Тема Office</vt:lpstr>
      <vt:lpstr>Тема Office</vt:lpstr>
      <vt:lpstr>Экологическое воспитание дошкольников в летний период</vt:lpstr>
      <vt:lpstr>Слайд 2</vt:lpstr>
      <vt:lpstr>Я  поставила  перед собой следующие задачи:</vt:lpstr>
      <vt:lpstr>Формы и методы работы.</vt:lpstr>
      <vt:lpstr>Наблюдение за живой природой. Насекомые</vt:lpstr>
      <vt:lpstr>Сбор листьев для гербария</vt:lpstr>
      <vt:lpstr>Оформление гербария</vt:lpstr>
      <vt:lpstr>Рисование: «Бережем природу!»</vt:lpstr>
      <vt:lpstr>Экологическая тропа на территории детского сада</vt:lpstr>
      <vt:lpstr>Слайд 10</vt:lpstr>
      <vt:lpstr>Слайд 11</vt:lpstr>
      <vt:lpstr>Елочки</vt:lpstr>
      <vt:lpstr>Во саду ли, в огороде.</vt:lpstr>
      <vt:lpstr>Яблочный сад</vt:lpstr>
      <vt:lpstr>Жужжащий и ползающий мир (луг)</vt:lpstr>
      <vt:lpstr>Летняя лаборатория (песочница) Эксперименты с песком.</vt:lpstr>
      <vt:lpstr>Цветник</vt:lpstr>
      <vt:lpstr>Птичий городок</vt:lpstr>
      <vt:lpstr>Экскурсия в парк</vt:lpstr>
      <vt:lpstr>Цветник</vt:lpstr>
      <vt:lpstr>Елки</vt:lpstr>
      <vt:lpstr>Березы</vt:lpstr>
      <vt:lpstr>Грибы</vt:lpstr>
      <vt:lpstr>Луг</vt:lpstr>
      <vt:lpstr>Лечебная трава.  Подорожник.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Экологическое воспитание дошкольников</dc:title>
  <dc:creator>acer</dc:creator>
  <cp:lastModifiedBy>Пользователь Windows</cp:lastModifiedBy>
  <cp:revision>10</cp:revision>
  <dcterms:created xsi:type="dcterms:W3CDTF">2021-08-29T14:01:31Z</dcterms:created>
  <dcterms:modified xsi:type="dcterms:W3CDTF">2023-06-18T08:32:01Z</dcterms:modified>
</cp:coreProperties>
</file>