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0" r:id="rId3"/>
    <p:sldId id="281" r:id="rId4"/>
    <p:sldId id="339" r:id="rId5"/>
    <p:sldId id="284" r:id="rId6"/>
    <p:sldId id="342" r:id="rId7"/>
    <p:sldId id="287" r:id="rId8"/>
    <p:sldId id="289" r:id="rId9"/>
    <p:sldId id="343" r:id="rId10"/>
    <p:sldId id="344" r:id="rId11"/>
    <p:sldId id="345" r:id="rId12"/>
    <p:sldId id="294" r:id="rId13"/>
    <p:sldId id="346" r:id="rId14"/>
    <p:sldId id="347" r:id="rId15"/>
    <p:sldId id="348" r:id="rId16"/>
    <p:sldId id="308" r:id="rId17"/>
    <p:sldId id="304" r:id="rId18"/>
    <p:sldId id="349" r:id="rId19"/>
    <p:sldId id="350" r:id="rId20"/>
    <p:sldId id="351" r:id="rId21"/>
    <p:sldId id="310" r:id="rId22"/>
    <p:sldId id="352" r:id="rId23"/>
    <p:sldId id="353" r:id="rId24"/>
    <p:sldId id="354" r:id="rId25"/>
    <p:sldId id="355" r:id="rId26"/>
    <p:sldId id="314" r:id="rId27"/>
    <p:sldId id="318" r:id="rId28"/>
    <p:sldId id="356" r:id="rId29"/>
    <p:sldId id="357" r:id="rId30"/>
    <p:sldId id="358" r:id="rId31"/>
    <p:sldId id="324" r:id="rId32"/>
    <p:sldId id="361" r:id="rId33"/>
    <p:sldId id="359" r:id="rId34"/>
    <p:sldId id="360" r:id="rId35"/>
    <p:sldId id="32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7A0000"/>
    <a:srgbClr val="FE007F"/>
    <a:srgbClr val="CC0000"/>
    <a:srgbClr val="003399"/>
    <a:srgbClr val="6C0000"/>
    <a:srgbClr val="753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s50ruz.schoolrm.ru/sveden/employees/19274/206059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solidFill>
                  <a:srgbClr val="CC0066"/>
                </a:solidFill>
              </a:rPr>
              <a:t/>
            </a:r>
            <a:br>
              <a:rPr lang="ru-RU" sz="2200" b="1" dirty="0" smtClean="0">
                <a:solidFill>
                  <a:srgbClr val="CC0066"/>
                </a:solidFill>
              </a:rPr>
            </a:br>
            <a:r>
              <a:rPr lang="ru-RU" sz="3600" b="1" dirty="0" smtClean="0">
                <a:solidFill>
                  <a:srgbClr val="CC0066"/>
                </a:solidFill>
              </a:rPr>
              <a:t>ПОРТФОЛИО</a:t>
            </a:r>
            <a:br>
              <a:rPr lang="ru-RU" sz="3600" b="1" dirty="0" smtClean="0">
                <a:solidFill>
                  <a:srgbClr val="CC0066"/>
                </a:solidFill>
              </a:rPr>
            </a:br>
            <a:r>
              <a:rPr lang="ru-RU" sz="2200" b="1" dirty="0" smtClean="0">
                <a:solidFill>
                  <a:srgbClr val="CC0066"/>
                </a:solidFill>
              </a:rPr>
              <a:t>Кондратьева Елена Викторовна</a:t>
            </a:r>
            <a:r>
              <a:rPr lang="ru-RU" sz="1800" dirty="0" smtClean="0">
                <a:solidFill>
                  <a:srgbClr val="CC0066"/>
                </a:solidFill>
              </a:rPr>
              <a:t/>
            </a:r>
            <a:br>
              <a:rPr lang="ru-RU" sz="1800" dirty="0" smtClean="0">
                <a:solidFill>
                  <a:srgbClr val="CC0066"/>
                </a:solidFill>
              </a:rPr>
            </a:br>
            <a:r>
              <a:rPr lang="ru-RU" sz="1800" dirty="0" smtClean="0">
                <a:solidFill>
                  <a:srgbClr val="CC0066"/>
                </a:solidFill>
              </a:rPr>
              <a:t>воспитатель  </a:t>
            </a:r>
            <a:br>
              <a:rPr lang="ru-RU" sz="1800" dirty="0" smtClean="0">
                <a:solidFill>
                  <a:srgbClr val="CC0066"/>
                </a:solidFill>
              </a:rPr>
            </a:br>
            <a:r>
              <a:rPr lang="ru-RU" sz="1800" dirty="0" smtClean="0">
                <a:solidFill>
                  <a:srgbClr val="CC0066"/>
                </a:solidFill>
              </a:rPr>
              <a:t>структурного подразделения </a:t>
            </a:r>
            <a:br>
              <a:rPr lang="ru-RU" sz="1800" dirty="0" smtClean="0">
                <a:solidFill>
                  <a:srgbClr val="CC0066"/>
                </a:solidFill>
              </a:rPr>
            </a:br>
            <a:r>
              <a:rPr lang="ru-RU" sz="1800" dirty="0" smtClean="0">
                <a:solidFill>
                  <a:srgbClr val="CC0066"/>
                </a:solidFill>
              </a:rPr>
              <a:t>«Детский сад № 50</a:t>
            </a:r>
            <a:r>
              <a:rPr lang="ru-RU" sz="1800" dirty="0">
                <a:solidFill>
                  <a:srgbClr val="CC0066"/>
                </a:solidFill>
              </a:rPr>
              <a:t> </a:t>
            </a:r>
            <a:r>
              <a:rPr lang="ru-RU" sz="1800" dirty="0" smtClean="0">
                <a:solidFill>
                  <a:srgbClr val="CC0066"/>
                </a:solidFill>
              </a:rPr>
              <a:t>комбинированного вида» </a:t>
            </a:r>
            <a:br>
              <a:rPr lang="ru-RU" sz="1800" dirty="0" smtClean="0">
                <a:solidFill>
                  <a:srgbClr val="CC0066"/>
                </a:solidFill>
              </a:rPr>
            </a:br>
            <a:r>
              <a:rPr lang="ru-RU" sz="1800" dirty="0" smtClean="0">
                <a:solidFill>
                  <a:srgbClr val="CC0066"/>
                </a:solidFill>
              </a:rPr>
              <a:t>МБДОУ «Детский сад</a:t>
            </a:r>
            <a:r>
              <a:rPr lang="ru-RU" sz="1800" dirty="0">
                <a:solidFill>
                  <a:srgbClr val="CC0066"/>
                </a:solidFill>
              </a:rPr>
              <a:t> </a:t>
            </a:r>
            <a:r>
              <a:rPr lang="ru-RU" sz="1800" dirty="0" smtClean="0">
                <a:solidFill>
                  <a:srgbClr val="CC0066"/>
                </a:solidFill>
              </a:rPr>
              <a:t>« Радуга» комбинированного вида»</a:t>
            </a:r>
            <a:br>
              <a:rPr lang="ru-RU" sz="1800" dirty="0" smtClean="0">
                <a:solidFill>
                  <a:srgbClr val="CC0066"/>
                </a:solidFill>
              </a:rPr>
            </a:br>
            <a:r>
              <a:rPr lang="ru-RU" sz="1800" dirty="0" smtClean="0">
                <a:solidFill>
                  <a:srgbClr val="CC0066"/>
                </a:solidFill>
              </a:rPr>
              <a:t>Рузаевского муниципального района</a:t>
            </a:r>
            <a:br>
              <a:rPr lang="ru-RU" sz="1800" dirty="0" smtClean="0">
                <a:solidFill>
                  <a:srgbClr val="CC0066"/>
                </a:solidFill>
              </a:rPr>
            </a:br>
            <a:endParaRPr lang="ru-RU" sz="2700" b="1" dirty="0">
              <a:solidFill>
                <a:srgbClr val="CC0066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3897" y="476672"/>
            <a:ext cx="3139214" cy="2638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181337"/>
            <a:ext cx="4392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>
                <a:solidFill>
                  <a:srgbClr val="CC0066"/>
                </a:solidFill>
                <a:ea typeface="+mj-ea"/>
              </a:rPr>
              <a:t>Министерство образования</a:t>
            </a:r>
            <a:r>
              <a:rPr lang="ru-RU" sz="3600" b="1" dirty="0">
                <a:solidFill>
                  <a:srgbClr val="CC0066"/>
                </a:solidFill>
                <a:ea typeface="+mj-ea"/>
              </a:rPr>
              <a:t> </a:t>
            </a:r>
            <a:r>
              <a:rPr lang="ru-RU" sz="2200" b="1" dirty="0">
                <a:solidFill>
                  <a:srgbClr val="CC0066"/>
                </a:solidFill>
                <a:ea typeface="+mj-ea"/>
              </a:rPr>
              <a:t>РМ</a:t>
            </a:r>
            <a:r>
              <a:rPr lang="ru-RU" sz="3600" b="1" dirty="0">
                <a:solidFill>
                  <a:srgbClr val="CC0066"/>
                </a:solidFill>
                <a:ea typeface="+mj-ea"/>
              </a:rPr>
              <a:t/>
            </a:r>
            <a:br>
              <a:rPr lang="ru-RU" sz="3600" b="1" dirty="0">
                <a:solidFill>
                  <a:srgbClr val="CC0066"/>
                </a:solidFill>
                <a:ea typeface="+mj-ea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015" y="3429000"/>
            <a:ext cx="871296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CC0066"/>
                </a:solidFill>
                <a:latin typeface="Times New Roman" pitchFamily="18" charset="0"/>
              </a:rPr>
              <a:t>Дата рождения: </a:t>
            </a:r>
            <a:r>
              <a:rPr lang="ru-RU" sz="1600" b="1" dirty="0" smtClean="0">
                <a:solidFill>
                  <a:srgbClr val="CC0066"/>
                </a:solidFill>
                <a:latin typeface="Times New Roman" pitchFamily="18" charset="0"/>
              </a:rPr>
              <a:t>22.11.1979 </a:t>
            </a:r>
            <a:r>
              <a:rPr lang="ru-RU" sz="1600" b="1" dirty="0">
                <a:solidFill>
                  <a:srgbClr val="CC0066"/>
                </a:solidFill>
                <a:latin typeface="Times New Roman" pitchFamily="18" charset="0"/>
              </a:rPr>
              <a:t>г.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CC0066"/>
                </a:solidFill>
                <a:latin typeface="Times New Roman" pitchFamily="18" charset="0"/>
              </a:rPr>
              <a:t>Профессиональное образование: </a:t>
            </a:r>
            <a:r>
              <a:rPr lang="ru-RU" sz="1600" b="1" dirty="0">
                <a:solidFill>
                  <a:srgbClr val="CC0066"/>
                </a:solidFill>
                <a:ea typeface="Calibri"/>
              </a:rPr>
              <a:t>МГУ им. </a:t>
            </a:r>
            <a:r>
              <a:rPr lang="ru-RU" sz="1600" b="1" dirty="0" err="1">
                <a:solidFill>
                  <a:srgbClr val="CC0066"/>
                </a:solidFill>
                <a:ea typeface="Calibri"/>
              </a:rPr>
              <a:t>Н.П.Огарёва</a:t>
            </a:r>
            <a:r>
              <a:rPr lang="ru-RU" sz="1600" b="1" dirty="0">
                <a:solidFill>
                  <a:srgbClr val="CC0066"/>
                </a:solidFill>
                <a:ea typeface="Calibri"/>
              </a:rPr>
              <a:t>, диплом ИВС №0266502,2003г.</a:t>
            </a:r>
            <a:endParaRPr lang="ru-RU" sz="1600" b="1" dirty="0">
              <a:solidFill>
                <a:srgbClr val="CC0066"/>
              </a:solidFill>
              <a:latin typeface="Calibri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CC0066"/>
                </a:solidFill>
                <a:ea typeface="Calibri"/>
              </a:rPr>
              <a:t>Переподготовка - </a:t>
            </a:r>
            <a:r>
              <a:rPr lang="ru-RU" sz="1600" b="1" dirty="0" err="1">
                <a:solidFill>
                  <a:srgbClr val="CC0066"/>
                </a:solidFill>
                <a:ea typeface="Calibri"/>
              </a:rPr>
              <a:t>г.Саранск</a:t>
            </a:r>
            <a:r>
              <a:rPr lang="ru-RU" sz="1600" b="1" dirty="0">
                <a:solidFill>
                  <a:srgbClr val="CC0066"/>
                </a:solidFill>
                <a:ea typeface="Calibri"/>
              </a:rPr>
              <a:t> ГБУ ДПО «Мордовский республиканский институт образования», диплом </a:t>
            </a:r>
            <a:r>
              <a:rPr lang="ru-RU" sz="1600" b="1" dirty="0" smtClean="0">
                <a:solidFill>
                  <a:srgbClr val="CC0066"/>
                </a:solidFill>
                <a:latin typeface="Calibri"/>
                <a:ea typeface="Calibri"/>
              </a:rPr>
              <a:t> </a:t>
            </a:r>
            <a:r>
              <a:rPr lang="ru-RU" sz="1600" b="1" dirty="0" smtClean="0">
                <a:solidFill>
                  <a:srgbClr val="CC0066"/>
                </a:solidFill>
                <a:ea typeface="Calibri"/>
              </a:rPr>
              <a:t>№ </a:t>
            </a:r>
            <a:r>
              <a:rPr lang="ru-RU" sz="1600" b="1" dirty="0">
                <a:solidFill>
                  <a:srgbClr val="CC0066"/>
                </a:solidFill>
                <a:ea typeface="Calibri"/>
              </a:rPr>
              <a:t>132401138319,2014 г.</a:t>
            </a:r>
            <a:endParaRPr lang="ru-RU" sz="1600" b="1" dirty="0">
              <a:solidFill>
                <a:srgbClr val="CC0066"/>
              </a:solidFill>
              <a:latin typeface="Calibri"/>
              <a:ea typeface="Times New Roman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CC0066"/>
                </a:solidFill>
                <a:latin typeface="Times New Roman" pitchFamily="18" charset="0"/>
              </a:rPr>
              <a:t>Стаж </a:t>
            </a:r>
            <a:r>
              <a:rPr lang="ru-RU" sz="1600" b="1" dirty="0">
                <a:solidFill>
                  <a:srgbClr val="CC0066"/>
                </a:solidFill>
                <a:latin typeface="Times New Roman" pitchFamily="18" charset="0"/>
              </a:rPr>
              <a:t>педагогической работы : </a:t>
            </a:r>
            <a:r>
              <a:rPr lang="ru-RU" sz="1600" b="1" dirty="0" smtClean="0">
                <a:solidFill>
                  <a:srgbClr val="CC0066"/>
                </a:solidFill>
                <a:latin typeface="Times New Roman" pitchFamily="18" charset="0"/>
              </a:rPr>
              <a:t>19 </a:t>
            </a:r>
            <a:r>
              <a:rPr lang="ru-RU" sz="1600" b="1" dirty="0">
                <a:solidFill>
                  <a:srgbClr val="CC0066"/>
                </a:solidFill>
                <a:latin typeface="Times New Roman" pitchFamily="18" charset="0"/>
              </a:rPr>
              <a:t>лет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CC0066"/>
                </a:solidFill>
                <a:latin typeface="Times New Roman" pitchFamily="18" charset="0"/>
              </a:rPr>
              <a:t>Общий трудовой стаж: </a:t>
            </a:r>
            <a:r>
              <a:rPr lang="ru-RU" sz="1600" b="1" dirty="0" smtClean="0">
                <a:solidFill>
                  <a:srgbClr val="CC0066"/>
                </a:solidFill>
                <a:latin typeface="Times New Roman" pitchFamily="18" charset="0"/>
              </a:rPr>
              <a:t>19 </a:t>
            </a:r>
            <a:r>
              <a:rPr lang="ru-RU" sz="1600" b="1" dirty="0">
                <a:solidFill>
                  <a:srgbClr val="CC0066"/>
                </a:solidFill>
                <a:latin typeface="Times New Roman" pitchFamily="18" charset="0"/>
              </a:rPr>
              <a:t>лет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CC0066"/>
                </a:solidFill>
                <a:latin typeface="Times New Roman" pitchFamily="18" charset="0"/>
              </a:rPr>
              <a:t>Квалификационная категория:  </a:t>
            </a:r>
            <a:r>
              <a:rPr lang="ru-RU" sz="1600" b="1" dirty="0" smtClean="0">
                <a:solidFill>
                  <a:srgbClr val="CC0066"/>
                </a:solidFill>
                <a:latin typeface="Times New Roman" pitchFamily="18" charset="0"/>
              </a:rPr>
              <a:t>высшая</a:t>
            </a:r>
            <a:endParaRPr lang="ru-RU" sz="1600" b="1" dirty="0">
              <a:solidFill>
                <a:srgbClr val="CC0066"/>
              </a:solidFill>
              <a:latin typeface="Times New Roman" pitchFamily="18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CC0066"/>
                </a:solidFill>
                <a:latin typeface="Times New Roman" pitchFamily="18" charset="0"/>
              </a:rPr>
              <a:t>Дата последней аттестации: </a:t>
            </a:r>
            <a:r>
              <a:rPr lang="ru-RU" sz="1600" b="1" dirty="0" smtClean="0">
                <a:solidFill>
                  <a:srgbClr val="CC0066"/>
                </a:solidFill>
                <a:latin typeface="Times New Roman" pitchFamily="18" charset="0"/>
              </a:rPr>
              <a:t>21.11.2018г</a:t>
            </a:r>
            <a:r>
              <a:rPr lang="ru-RU" sz="1600" b="1" dirty="0">
                <a:solidFill>
                  <a:srgbClr val="CC0066"/>
                </a:solidFill>
                <a:latin typeface="Times New Roman" pitchFamily="18" charset="0"/>
              </a:rPr>
              <a:t>.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CC0066"/>
                </a:solidFill>
                <a:latin typeface="Times New Roman" pitchFamily="18" charset="0"/>
              </a:rPr>
              <a:t>Занимаемая должность: </a:t>
            </a:r>
            <a:r>
              <a:rPr lang="ru-RU" sz="1600" b="1" dirty="0" smtClean="0">
                <a:solidFill>
                  <a:srgbClr val="CC0066"/>
                </a:solidFill>
                <a:latin typeface="Times New Roman" pitchFamily="18" charset="0"/>
              </a:rPr>
              <a:t>воспитатель</a:t>
            </a:r>
            <a:endParaRPr lang="ru-RU" sz="1600" b="1" dirty="0">
              <a:solidFill>
                <a:srgbClr val="CC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2143116"/>
            <a:ext cx="5000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CC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3.Наличие </a:t>
            </a:r>
            <a:r>
              <a:rPr lang="ru-RU" sz="32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публикаций</a:t>
            </a:r>
            <a:endParaRPr lang="ru-RU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542223"/>
            <a:ext cx="4038600" cy="264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437051"/>
            <a:ext cx="4038600" cy="285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9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2143116"/>
            <a:ext cx="5000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CC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3.Наличие </a:t>
            </a:r>
            <a:r>
              <a:rPr lang="ru-RU" sz="32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публикаций</a:t>
            </a:r>
            <a:endParaRPr lang="ru-RU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1700808"/>
            <a:ext cx="3152666" cy="370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0943" y="1844824"/>
            <a:ext cx="2994113" cy="356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4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4. Результаты участия воспитанников в конкурсах; выставках; турнирах; соревнованиях; акциях; фестивалях</a:t>
            </a: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756" y="1600200"/>
            <a:ext cx="32004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4. Результаты участия воспитанников в конкурсах; выставках; турнирах; соревнованиях; акциях; фестивалях</a:t>
            </a: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115" y="1600200"/>
            <a:ext cx="320277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6115" y="1600200"/>
            <a:ext cx="320277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32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4. Результаты участия воспитанников в конкурсах; выставках; турнирах; соревнованиях; акциях; фестивалях</a:t>
            </a: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338" y="1600200"/>
            <a:ext cx="322432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452" y="1600200"/>
            <a:ext cx="31460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7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4. Результаты участия воспитанников в конкурсах; выставках; турнирах; соревнованиях; акциях; фестивалях</a:t>
            </a: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544" y="1600200"/>
            <a:ext cx="31999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3007" y="1600200"/>
            <a:ext cx="33489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5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382944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5.Наличие авторских программ, </a:t>
            </a:r>
            <a:br>
              <a:rPr lang="ru-RU" sz="32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методических пособий</a:t>
            </a:r>
            <a:endParaRPr lang="ru-RU" sz="3200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4442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28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6.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</a:t>
            </a:r>
            <a:endParaRPr lang="ru-RU" sz="28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32004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6.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</a:t>
            </a:r>
            <a:endParaRPr lang="ru-RU" sz="28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32004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2004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9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6.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</a:t>
            </a:r>
            <a:endParaRPr lang="ru-RU" sz="28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772816"/>
            <a:ext cx="3164159" cy="439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4498215" cy="327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4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>
                <a:solidFill>
                  <a:srgbClr val="CC0066"/>
                </a:solidFill>
              </a:rPr>
              <a:t>Представление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256" y="1600200"/>
            <a:ext cx="32004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256" y="1600200"/>
            <a:ext cx="32004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6.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</a:t>
            </a:r>
            <a:endParaRPr lang="ru-RU" sz="28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329067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0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7.Проведение открытых занятий, </a:t>
            </a:r>
            <a:b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мастер –классов, мероприятий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756" y="1600200"/>
            <a:ext cx="32004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7.Проведение открытых занятий, </a:t>
            </a:r>
            <a:b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мастер –классов, мероприятий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256" y="1600200"/>
            <a:ext cx="32004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256" y="1600200"/>
            <a:ext cx="32004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7.Проведение открытых занятий, </a:t>
            </a:r>
            <a:b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мастер –классов, мероприятий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25" y="2101056"/>
            <a:ext cx="37909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279348"/>
            <a:ext cx="4038600" cy="316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2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7.Проведение открытых занятий, </a:t>
            </a:r>
            <a:b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мастер –классов, мероприятий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295" y="1600200"/>
            <a:ext cx="32004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295" y="1600200"/>
            <a:ext cx="32004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8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8.Экспертная </a:t>
            </a:r>
            <a: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584" y="1600200"/>
            <a:ext cx="319783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584" y="1600200"/>
            <a:ext cx="319783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6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32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. Общественно-педагогическая активность педагога: участие в комиссиях, педагогических сообществах, в жюри конкурсов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1916832"/>
            <a:ext cx="32018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C:\Users\danis\OneDrive\Документы\Scanned Documents\Рисунок (7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29067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Позитивные результаты работы с воспитанниками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256" y="1600200"/>
            <a:ext cx="32004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256" y="1600200"/>
            <a:ext cx="32004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Позитивные результаты работы с воспитанниками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256" y="1600200"/>
            <a:ext cx="32004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256" y="1600200"/>
            <a:ext cx="32004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8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Качество взаимодействия с родителями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256" y="1600200"/>
            <a:ext cx="32004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256" y="1600200"/>
            <a:ext cx="32004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2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Обобщенный педагогический опыт по теме</a:t>
            </a:r>
            <a:endParaRPr lang="ru-RU" sz="3200" dirty="0">
              <a:solidFill>
                <a:srgbClr val="CC0066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C0066"/>
                </a:solidFill>
              </a:rPr>
              <a:t>«</a:t>
            </a:r>
            <a:r>
              <a:rPr lang="ru-RU" sz="2000" b="1" dirty="0">
                <a:solidFill>
                  <a:srgbClr val="CC0066"/>
                </a:solidFill>
              </a:rPr>
              <a:t>Формирование экологической культуры у детей старшего дошкольного возраста через природоохранные акции».</a:t>
            </a:r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r>
              <a:rPr lang="ru-RU" sz="1800" dirty="0" smtClean="0"/>
              <a:t>Кондратьевой Елены Викторовны</a:t>
            </a:r>
          </a:p>
          <a:p>
            <a:pPr marL="0" indent="0" algn="ctr">
              <a:buNone/>
            </a:pPr>
            <a:r>
              <a:rPr lang="ru-RU" sz="1800" dirty="0"/>
              <a:t>п</a:t>
            </a:r>
            <a:r>
              <a:rPr lang="ru-RU" sz="1800" dirty="0" smtClean="0"/>
              <a:t>редставлен на сайте</a:t>
            </a:r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r>
              <a:rPr lang="en-US" sz="1800" dirty="0" smtClean="0">
                <a:hlinkClick r:id="rId2"/>
              </a:rPr>
              <a:t>https://ds50ruz.schoolrm.ru/sveden/employees/19274/206059/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Работа с детьми из социально-неблагополучных семей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256" y="1600200"/>
            <a:ext cx="32004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256" y="1600200"/>
            <a:ext cx="32004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6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13.Участие  педагога в профессиональных конкурсах</a:t>
            </a:r>
            <a:b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286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756" y="1600200"/>
            <a:ext cx="32004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13.Участие  педагога в профессиональных конкурсах</a:t>
            </a:r>
            <a:b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162" y="1600200"/>
            <a:ext cx="314667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028" y="1600200"/>
            <a:ext cx="32009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0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13.Участие  педагога в профессиональных конкурсах</a:t>
            </a:r>
            <a:b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7057" y="1763486"/>
            <a:ext cx="3131005" cy="436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256" y="1600200"/>
            <a:ext cx="32004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76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13.Участие  педагога в профессиональных конкурсах</a:t>
            </a:r>
            <a:b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3841" y="1600200"/>
            <a:ext cx="67363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2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14. Награды и поощрения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570" y="1600200"/>
            <a:ext cx="32018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1695" y="1600200"/>
            <a:ext cx="329160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F:\педагогический опыт\кондр Вывод отчета на печать - Антиплагиат_page-00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6" y="476672"/>
            <a:ext cx="5560267" cy="565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1. Участие в инновационной (экспериментальной) деятельности</a:t>
            </a:r>
            <a:r>
              <a:rPr lang="ru-RU" dirty="0">
                <a:solidFill>
                  <a:srgbClr val="CC0066"/>
                </a:solidFill>
              </a:rPr>
              <a:t/>
            </a:r>
            <a:br>
              <a:rPr lang="ru-RU" dirty="0">
                <a:solidFill>
                  <a:srgbClr val="CC0066"/>
                </a:solidFill>
              </a:rPr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256" y="1600200"/>
            <a:ext cx="32004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256" y="1600200"/>
            <a:ext cx="32004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1. Участие в инновационной (экспериментальной) деятельности</a:t>
            </a:r>
            <a:r>
              <a:rPr lang="ru-RU" sz="3200" dirty="0">
                <a:solidFill>
                  <a:srgbClr val="CC0066"/>
                </a:solidFill>
              </a:rPr>
              <a:t/>
            </a:r>
            <a:br>
              <a:rPr lang="ru-RU" sz="3200" dirty="0">
                <a:solidFill>
                  <a:srgbClr val="CC0066"/>
                </a:solidFill>
              </a:rPr>
            </a:b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756" y="1600200"/>
            <a:ext cx="32004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2000240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>
              <a:solidFill>
                <a:srgbClr val="CC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2. Наставничество</a:t>
            </a:r>
            <a:b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2143116"/>
            <a:ext cx="5000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CC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3.Наличие </a:t>
            </a:r>
            <a:r>
              <a:rPr lang="ru-RU" sz="32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публикаций</a:t>
            </a:r>
            <a:endParaRPr lang="ru-RU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756" y="1600200"/>
            <a:ext cx="32004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2143116"/>
            <a:ext cx="5000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CC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3.Наличие </a:t>
            </a:r>
            <a:r>
              <a:rPr lang="ru-RU" sz="32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публикаций</a:t>
            </a:r>
            <a:endParaRPr lang="ru-RU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95018"/>
            <a:ext cx="4038600" cy="293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95018"/>
            <a:ext cx="4038600" cy="293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5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</TotalTime>
  <Words>371</Words>
  <Application>Microsoft Office PowerPoint</Application>
  <PresentationFormat>Экран (4:3)</PresentationFormat>
  <Paragraphs>57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                          ПОРТФОЛИО Кондратьева Елена Викторовна воспитатель   структурного подразделения  «Детский сад № 50 комбинированного вида»  МБДОУ «Детский сад « Радуга» комбинированного вида» Рузаевского муниципального района </vt:lpstr>
      <vt:lpstr> Представление </vt:lpstr>
      <vt:lpstr>Обобщенный педагогический опыт по теме</vt:lpstr>
      <vt:lpstr>Презентация PowerPoint</vt:lpstr>
      <vt:lpstr>1. Участие в инновационной (экспериментальной) деятельности </vt:lpstr>
      <vt:lpstr>1. Участие в инновационной (экспериментальной) деятельности </vt:lpstr>
      <vt:lpstr>2. Наставничество </vt:lpstr>
      <vt:lpstr>3.Наличие публикаций</vt:lpstr>
      <vt:lpstr>3.Наличие публикаций</vt:lpstr>
      <vt:lpstr>3.Наличие публикаций</vt:lpstr>
      <vt:lpstr>3.Наличие публикаций</vt:lpstr>
      <vt:lpstr>4. Результаты участия воспитанников в конкурсах; выставках; турнирах; соревнованиях; акциях; фестивалях </vt:lpstr>
      <vt:lpstr>4. Результаты участия воспитанников в конкурсах; выставках; турнирах; соревнованиях; акциях; фестивалях </vt:lpstr>
      <vt:lpstr>4. Результаты участия воспитанников в конкурсах; выставках; турнирах; соревнованиях; акциях; фестивалях </vt:lpstr>
      <vt:lpstr>4. Результаты участия воспитанников в конкурсах; выставках; турнирах; соревнованиях; акциях; фестивалях </vt:lpstr>
      <vt:lpstr>Презентация PowerPoint</vt:lpstr>
      <vt:lpstr>6.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</vt:lpstr>
      <vt:lpstr>6.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</vt:lpstr>
      <vt:lpstr>6.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</vt:lpstr>
      <vt:lpstr>6.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</vt:lpstr>
      <vt:lpstr>7.Проведение открытых занятий,  мастер –классов, мероприятий</vt:lpstr>
      <vt:lpstr>7.Проведение открытых занятий,  мастер –классов, мероприятий</vt:lpstr>
      <vt:lpstr>7.Проведение открытых занятий,  мастер –классов, мероприятий</vt:lpstr>
      <vt:lpstr>7.Проведение открытых занятий,  мастер –классов, мероприятий</vt:lpstr>
      <vt:lpstr>8.Экспертная деятельность</vt:lpstr>
      <vt:lpstr>9. Общественно-педагогическая активность педагога: участие в комиссиях, педагогических сообществах, в жюри конкурсов</vt:lpstr>
      <vt:lpstr>10. Позитивные результаты работы с воспитанниками</vt:lpstr>
      <vt:lpstr>10. Позитивные результаты работы с воспитанниками</vt:lpstr>
      <vt:lpstr>11. Качество взаимодействия с родителями</vt:lpstr>
      <vt:lpstr>12. Работа с детьми из социально-неблагополучных семей</vt:lpstr>
      <vt:lpstr>13.Участие  педагога в профессиональных конкурсах </vt:lpstr>
      <vt:lpstr>13.Участие  педагога в профессиональных конкурсах </vt:lpstr>
      <vt:lpstr>13.Участие  педагога в профессиональных конкурсах </vt:lpstr>
      <vt:lpstr>13.Участие  педагога в профессиональных конкурсах </vt:lpstr>
      <vt:lpstr>14. Награды и поощрения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Денис Денис</cp:lastModifiedBy>
  <cp:revision>68</cp:revision>
  <dcterms:created xsi:type="dcterms:W3CDTF">2014-08-08T16:01:14Z</dcterms:created>
  <dcterms:modified xsi:type="dcterms:W3CDTF">2023-08-31T11:03:01Z</dcterms:modified>
</cp:coreProperties>
</file>