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3" r:id="rId7"/>
    <p:sldId id="264" r:id="rId8"/>
    <p:sldId id="275" r:id="rId9"/>
    <p:sldId id="274" r:id="rId10"/>
    <p:sldId id="266" r:id="rId11"/>
    <p:sldId id="267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815290" cy="1928825"/>
          </a:xfrm>
        </p:spPr>
        <p:txBody>
          <a:bodyPr>
            <a:normAutofit fontScale="90000"/>
          </a:bodyPr>
          <a:lstStyle/>
          <a:p>
            <a:r>
              <a:rPr lang="ru-RU" altLang="ru-RU" sz="3600" i="1" dirty="0" smtClean="0">
                <a:solidFill>
                  <a:srgbClr val="CC0000"/>
                </a:solidFill>
              </a:rPr>
              <a:t>Министерство образования РМ</a:t>
            </a:r>
            <a:br>
              <a:rPr lang="ru-RU" altLang="ru-RU" sz="3600" i="1" dirty="0" smtClean="0">
                <a:solidFill>
                  <a:srgbClr val="CC0000"/>
                </a:solidFill>
              </a:rPr>
            </a:br>
            <a:r>
              <a:rPr lang="ru-RU" altLang="ru-RU" sz="27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altLang="ru-RU" sz="27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700" i="1" dirty="0" smtClean="0">
                <a:solidFill>
                  <a:srgbClr val="000099"/>
                </a:solidFill>
              </a:rPr>
              <a:t/>
            </a:r>
            <a:br>
              <a:rPr lang="ru-RU" altLang="ru-RU" sz="2700" i="1" dirty="0" smtClean="0">
                <a:solidFill>
                  <a:srgbClr val="000099"/>
                </a:solidFill>
              </a:rPr>
            </a:br>
            <a:r>
              <a:rPr lang="ru-RU" altLang="ru-RU" sz="2700" b="1" i="1" dirty="0" smtClean="0">
                <a:solidFill>
                  <a:srgbClr val="000099"/>
                </a:solidFill>
              </a:rPr>
              <a:t>Бочкаревой Надежды Николаевны, </a:t>
            </a:r>
            <a:br>
              <a:rPr lang="ru-RU" altLang="ru-RU" sz="2700" b="1" i="1" dirty="0" smtClean="0">
                <a:solidFill>
                  <a:srgbClr val="000099"/>
                </a:solidFill>
              </a:rPr>
            </a:br>
            <a:r>
              <a:rPr lang="ru-RU" altLang="ru-RU" sz="2700" b="1" i="1" dirty="0" smtClean="0">
                <a:solidFill>
                  <a:srgbClr val="000099"/>
                </a:solidFill>
              </a:rPr>
              <a:t>педагога дополнительного </a:t>
            </a:r>
            <a:r>
              <a:rPr lang="ru-RU" altLang="ru-RU" sz="2700" b="1" i="1" smtClean="0">
                <a:solidFill>
                  <a:srgbClr val="000099"/>
                </a:solidFill>
              </a:rPr>
              <a:t>образования </a:t>
            </a:r>
            <a:r>
              <a:rPr lang="ru-RU" altLang="ru-RU" sz="2700" b="1" i="1" smtClean="0">
                <a:solidFill>
                  <a:srgbClr val="000099"/>
                </a:solidFill>
              </a:rPr>
              <a:t/>
            </a:r>
            <a:br>
              <a:rPr lang="ru-RU" altLang="ru-RU" sz="2700" b="1" i="1" smtClean="0">
                <a:solidFill>
                  <a:srgbClr val="000099"/>
                </a:solidFill>
              </a:rPr>
            </a:br>
            <a:r>
              <a:rPr lang="ru-RU" altLang="ru-RU" sz="2700" b="1" i="1" smtClean="0">
                <a:solidFill>
                  <a:srgbClr val="000099"/>
                </a:solidFill>
              </a:rPr>
              <a:t> </a:t>
            </a:r>
            <a:r>
              <a:rPr lang="ru-RU" altLang="ru-RU" sz="2700" b="1" i="1" dirty="0" smtClean="0">
                <a:solidFill>
                  <a:srgbClr val="000099"/>
                </a:solidFill>
              </a:rPr>
              <a:t>МБУДО «</a:t>
            </a:r>
            <a:r>
              <a:rPr lang="ru-RU" altLang="ru-RU" sz="2700" b="1" i="1" dirty="0" err="1" smtClean="0">
                <a:solidFill>
                  <a:srgbClr val="000099"/>
                </a:solidFill>
              </a:rPr>
              <a:t>Ичалковская</a:t>
            </a:r>
            <a:r>
              <a:rPr lang="ru-RU" altLang="ru-RU" sz="2700" b="1" i="1" dirty="0" smtClean="0">
                <a:solidFill>
                  <a:srgbClr val="000099"/>
                </a:solidFill>
              </a:rPr>
              <a:t> ДЮСШ</a:t>
            </a:r>
            <a:r>
              <a:rPr lang="ru-RU" altLang="ru-RU" sz="2700" b="1" i="1" dirty="0" smtClean="0">
                <a:solidFill>
                  <a:srgbClr val="000099"/>
                </a:solidFill>
              </a:rPr>
              <a:t>»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428868"/>
            <a:ext cx="7143800" cy="3286148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10000"/>
              </a:lnSpc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b="1" dirty="0" smtClean="0">
                <a:solidFill>
                  <a:srgbClr val="B80047"/>
                </a:solidFill>
                <a:latin typeface="Times New Roman" pitchFamily="18" charset="0"/>
              </a:rPr>
              <a:t>Дата рождения: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25.06.1968 г.</a:t>
            </a:r>
          </a:p>
          <a:p>
            <a:pPr algn="l">
              <a:lnSpc>
                <a:spcPct val="110000"/>
              </a:lnSpc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b="1" dirty="0" smtClean="0">
                <a:solidFill>
                  <a:srgbClr val="B80047"/>
                </a:solidFill>
                <a:latin typeface="Times New Roman" pitchFamily="18" charset="0"/>
              </a:rPr>
              <a:t>Профессиональное образование: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учитель изобразительного искусства и черчения, воспитатель.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Ичалковское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 педагогическое училище  им. С.М.Кирова  диплом ЛТ 466863, дата выдачи 30 июня 1988 г.</a:t>
            </a:r>
          </a:p>
          <a:p>
            <a:pPr algn="l">
              <a:lnSpc>
                <a:spcPct val="110000"/>
              </a:lnSpc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b="1" dirty="0" smtClean="0">
                <a:solidFill>
                  <a:srgbClr val="B80047"/>
                </a:solidFill>
                <a:latin typeface="Times New Roman" pitchFamily="18" charset="0"/>
              </a:rPr>
              <a:t>Стаж педагогической работы (по специальности):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10 лет.</a:t>
            </a:r>
          </a:p>
          <a:p>
            <a:pPr algn="l">
              <a:lnSpc>
                <a:spcPct val="110000"/>
              </a:lnSpc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b="1" dirty="0" smtClean="0">
                <a:solidFill>
                  <a:srgbClr val="B80047"/>
                </a:solidFill>
                <a:latin typeface="Times New Roman" pitchFamily="18" charset="0"/>
              </a:rPr>
              <a:t>Общий трудовой стаж: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20 лет.</a:t>
            </a:r>
          </a:p>
          <a:p>
            <a:pPr algn="l">
              <a:lnSpc>
                <a:spcPct val="110000"/>
              </a:lnSpc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b="1" dirty="0" smtClean="0">
                <a:solidFill>
                  <a:srgbClr val="B80047"/>
                </a:solidFill>
                <a:latin typeface="Times New Roman" pitchFamily="18" charset="0"/>
              </a:rPr>
              <a:t>Наличие квалификационной категории: первая </a:t>
            </a:r>
          </a:p>
          <a:p>
            <a:pPr algn="l">
              <a:lnSpc>
                <a:spcPct val="110000"/>
              </a:lnSpc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b="1" dirty="0" smtClean="0">
                <a:solidFill>
                  <a:srgbClr val="B80047"/>
                </a:solidFill>
                <a:latin typeface="Times New Roman" pitchFamily="18" charset="0"/>
              </a:rPr>
              <a:t>Дата последней аттестации: 16.12.2015г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011222"/>
          </a:xfrm>
        </p:spPr>
        <p:txBody>
          <a:bodyPr>
            <a:normAutofit fontScale="90000"/>
          </a:bodyPr>
          <a:lstStyle/>
          <a:p>
            <a:r>
              <a:rPr lang="ru-RU" alt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Общественно-педагогическая активность педагога: участие в экспертных комиссиях, апелляционных комиссиях, в жюри конкурсов, депутатская деятельность и т.д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7170" name="Picture 2" descr="H:\грамоты\Scan20200902153206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571612"/>
            <a:ext cx="2977576" cy="4210629"/>
          </a:xfrm>
          <a:prstGeom prst="rect">
            <a:avLst/>
          </a:prstGeom>
          <a:noFill/>
        </p:spPr>
      </p:pic>
      <p:pic>
        <p:nvPicPr>
          <p:cNvPr id="7171" name="Picture 3" descr="H:\грамоты\Scan20200902152706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3446" y="1571612"/>
            <a:ext cx="2980554" cy="4214842"/>
          </a:xfrm>
          <a:prstGeom prst="rect">
            <a:avLst/>
          </a:prstGeom>
          <a:noFill/>
        </p:spPr>
      </p:pic>
      <p:pic>
        <p:nvPicPr>
          <p:cNvPr id="5" name="Picture 2" descr="H:\Изображение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51" y="1714488"/>
            <a:ext cx="2909475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5111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11.Позитивные результаты работы с детьми</a:t>
            </a:r>
            <a:endParaRPr lang="ru-RU" sz="2000" dirty="0"/>
          </a:p>
        </p:txBody>
      </p:sp>
      <p:pic>
        <p:nvPicPr>
          <p:cNvPr id="5122" name="Picture 2" descr="H:\грамоты\Scan20200902153246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414" y="785794"/>
            <a:ext cx="4698164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 Награды и поощрения педагога в</a:t>
            </a:r>
            <a:b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период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4000" b="1" dirty="0" smtClean="0">
                <a:solidFill>
                  <a:srgbClr val="99284C"/>
                </a:solidFill>
                <a:latin typeface="Times New Roman" pitchFamily="18" charset="0"/>
                <a:cs typeface="Times New Roman" pitchFamily="18" charset="0"/>
              </a:rPr>
              <a:t>Международный уровень:</a:t>
            </a: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4000" b="1" dirty="0" smtClean="0">
                <a:solidFill>
                  <a:srgbClr val="99284C"/>
                </a:solidFill>
                <a:latin typeface="Times New Roman" pitchFamily="18" charset="0"/>
                <a:cs typeface="Times New Roman" pitchFamily="18" charset="0"/>
              </a:rPr>
              <a:t>Российский уровень: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4000" b="1" dirty="0" smtClean="0">
                <a:solidFill>
                  <a:srgbClr val="99284C"/>
                </a:solidFill>
                <a:latin typeface="Times New Roman" pitchFamily="18" charset="0"/>
                <a:cs typeface="Times New Roman" pitchFamily="18" charset="0"/>
              </a:rPr>
              <a:t>Межрегиональный уровень: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Почетная Грамота Государственного Собрания Республики Мордовия «За многолетний добросовестный труд и большой вклад в социально-экономическое развитие </a:t>
            </a:r>
            <a:r>
              <a:rPr lang="ru-RU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Ичалковского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 -2019г.</a:t>
            </a:r>
            <a:endParaRPr lang="en-US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Почетная Грамота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РМ «За высокое педагогическое мастерство, значительный вклад в развитие образования Республики Мордовия и многолетний добросовестный труд</a:t>
            </a:r>
            <a:r>
              <a:rPr lang="ru-RU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»-2016г</a:t>
            </a:r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Благодарственное письмо от руководителя проекта Иеромонаха Александра за развитие проекта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«Святой Александр Невский- слава, дух и имя России» 2018г.</a:t>
            </a:r>
          </a:p>
          <a:p>
            <a:pPr marL="0" indent="0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Сертификат МО РМ МРО ООО «Ассамблея народов России»Совет директоров СПОУ РМ ГБПОУ РМ «Ичалковский педагогический колледж» «За грамотную подготовку участника в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Межрегиональном фестивале декоративно-прикладного творчества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Параскева-Рукодельница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»-2018г.</a:t>
            </a:r>
          </a:p>
          <a:p>
            <a:pPr marL="0" indent="0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4000" b="1" dirty="0" smtClean="0">
                <a:solidFill>
                  <a:srgbClr val="99284C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:\грамоты\Scan20200902152602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196382"/>
            <a:ext cx="3763828" cy="26616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 и поощрения педагога в </a:t>
            </a:r>
            <a:b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период </a:t>
            </a:r>
            <a:endParaRPr lang="ru-RU" sz="2000" dirty="0"/>
          </a:p>
        </p:txBody>
      </p:sp>
      <p:pic>
        <p:nvPicPr>
          <p:cNvPr id="6146" name="Picture 2" descr="H:\грамоты\Scan20200903082531_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02151"/>
            <a:ext cx="2724282" cy="3852442"/>
          </a:xfrm>
          <a:prstGeom prst="rect">
            <a:avLst/>
          </a:prstGeom>
          <a:noFill/>
        </p:spPr>
      </p:pic>
      <p:pic>
        <p:nvPicPr>
          <p:cNvPr id="6147" name="Picture 3" descr="H:\грамоты\Scan20200902152331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214422"/>
            <a:ext cx="2710593" cy="3833084"/>
          </a:xfrm>
          <a:prstGeom prst="rect">
            <a:avLst/>
          </a:prstGeom>
          <a:noFill/>
        </p:spPr>
      </p:pic>
      <p:pic>
        <p:nvPicPr>
          <p:cNvPr id="8" name="Рисунок 7" descr="H:\IMG_20200917_0719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214422"/>
            <a:ext cx="314327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alt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/>
          <a:lstStyle/>
          <a:p>
            <a:pPr marL="0" indent="0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Курсы  повышения квалификации  ГБУДПО РМ «Центр непрерывного повышения профессионального мастерства педагогических работников- «Педагог 13.ру» </a:t>
            </a:r>
          </a:p>
          <a:p>
            <a:pPr marL="0" indent="0">
              <a:buNone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02.03.2020 г. по 06.03.2020 г. по программе «Инновационные модели и методы управления организацией дополнительного образования в условиях перехода к реализации персонифицированного финансирования дополнительного образования» удостоверение №1299</a:t>
            </a:r>
          </a:p>
          <a:p>
            <a:endParaRPr lang="ru-RU" dirty="0"/>
          </a:p>
        </p:txBody>
      </p:sp>
      <p:pic>
        <p:nvPicPr>
          <p:cNvPr id="1026" name="Picture 2" descr="H:\грамоты\Scan20200902153342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43182"/>
            <a:ext cx="5143504" cy="3637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825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Характеристика-представление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грамоты\Scan20200902152942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69" y="707988"/>
            <a:ext cx="4500595" cy="636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825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1.Реализация образовательных программ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грамоты\Scan20200902153011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678622"/>
            <a:ext cx="4500594" cy="6364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582594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.Участие детей в конкурсах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186766" cy="526893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ru-RU" altLang="ru-RU" sz="56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Грамоты:</a:t>
            </a:r>
          </a:p>
          <a:p>
            <a:pPr marL="0" indent="0">
              <a:buNone/>
              <a:defRPr/>
            </a:pPr>
            <a:endParaRPr lang="ru-RU" sz="5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Межрегиональный уровень:</a:t>
            </a:r>
          </a:p>
          <a:p>
            <a:pPr marL="0" indent="0">
              <a:buNone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Межрегиональный фестиваль  декоративно-прикладного творчества «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Параскева-Рукодельница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» март 2018г.-3 место</a:t>
            </a:r>
          </a:p>
          <a:p>
            <a:pPr marL="0" indent="0">
              <a:buNone/>
              <a:defRPr/>
            </a:pP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Республиканский  уровень:</a:t>
            </a:r>
          </a:p>
          <a:p>
            <a:pPr marL="274320" indent="-274320">
              <a:buNone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Конкурс новогодней игрушки «Новогоднее чудо» в номинации «Электрифицированные новогодние игрушки» декабрь 2019г. - 2 место</a:t>
            </a:r>
          </a:p>
          <a:p>
            <a:pPr marL="0" indent="0">
              <a:buNone/>
              <a:defRPr/>
            </a:pPr>
            <a:r>
              <a:rPr lang="ru-RU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уровень:</a:t>
            </a:r>
          </a:p>
          <a:p>
            <a:pPr marL="274320" indent="-274320">
              <a:buNone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Конкурс «Экология.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Дети.Творчество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»  в номинации «Резервы»2018 г. – 1 место</a:t>
            </a:r>
          </a:p>
          <a:p>
            <a:pPr marL="274320" indent="-274320">
              <a:buNone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Конкурс «Защитим лес»в номинации «Природа и творчество»  2018 г. – 1 место</a:t>
            </a:r>
          </a:p>
          <a:p>
            <a:pPr marL="274320" indent="-274320">
              <a:buNone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Конкурс «Фантастика» в номинации «Кукла» 2018 г. –  1место</a:t>
            </a:r>
          </a:p>
          <a:p>
            <a:pPr marL="274320" indent="-274320">
              <a:buNone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Конкурс новогодней игрушки «В свете елочных огней» в номинации «Электрифицированные новогодние игрушки» декабрь 2018г. - 1 место</a:t>
            </a:r>
          </a:p>
          <a:p>
            <a:pPr marL="274320" indent="-274320">
              <a:buNone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Конкурс моделей одежды «Флора – дизайн»  в номинации «Одежды из грубых тканей»2018 г.– 1 место</a:t>
            </a:r>
          </a:p>
          <a:p>
            <a:pPr marL="274320" indent="-274320">
              <a:buNone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Конкурс новогодней игрушки «Новогоднее чудо» в номинации «Электрифицированные новогодние игрушки» декабрь 2019г. - 1 место</a:t>
            </a:r>
          </a:p>
          <a:p>
            <a:pPr marL="274320" indent="-274320">
              <a:buNone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Конкурс новогодней игрушки «Новогоднее чудо» в номинации «Символ года» декабрь 2019г. - 2 место</a:t>
            </a:r>
          </a:p>
          <a:p>
            <a:pPr marL="274320" indent="-274320">
              <a:buNone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Конкурс «Калейдоскоп профессий» в номинации «Изобразительное искусство» 2019г-1 место</a:t>
            </a:r>
          </a:p>
          <a:p>
            <a:pPr marL="0" indent="0">
              <a:buNone/>
              <a:defRPr/>
            </a:pPr>
            <a:r>
              <a:rPr lang="ru-RU" sz="5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Участие:</a:t>
            </a:r>
          </a:p>
          <a:p>
            <a:pPr marL="0" indent="0">
              <a:buNone/>
              <a:defRPr/>
            </a:pPr>
            <a:r>
              <a:rPr lang="ru-RU" sz="5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Участие в Открытом Республиканском Отборочном туре Московского Международном Форуме «Одаренные     дети –будущее России» в номинации «Народное творчество» март 2019г</a:t>
            </a:r>
          </a:p>
          <a:p>
            <a:pPr marL="0" indent="0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3682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Участие детей в конкурсах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4301" cy="334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228498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:\грамоты\Scan20200902152253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71480"/>
            <a:ext cx="1945695" cy="2751433"/>
          </a:xfrm>
          <a:prstGeom prst="rect">
            <a:avLst/>
          </a:prstGeom>
          <a:noFill/>
        </p:spPr>
      </p:pic>
      <p:pic>
        <p:nvPicPr>
          <p:cNvPr id="1029" name="Picture 5" descr="H:\грамоты\Scan20200902152221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286124"/>
            <a:ext cx="1919663" cy="2714620"/>
          </a:xfrm>
          <a:prstGeom prst="rect">
            <a:avLst/>
          </a:prstGeom>
          <a:noFill/>
        </p:spPr>
      </p:pic>
      <p:pic>
        <p:nvPicPr>
          <p:cNvPr id="1030" name="Picture 6" descr="H:\грамоты\Scan20200902152025_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571480"/>
            <a:ext cx="1970198" cy="2786082"/>
          </a:xfrm>
          <a:prstGeom prst="rect">
            <a:avLst/>
          </a:prstGeom>
          <a:noFill/>
        </p:spPr>
      </p:pic>
      <p:pic>
        <p:nvPicPr>
          <p:cNvPr id="1031" name="Picture 7" descr="H:\грамоты\Scan20200902152401_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571480"/>
            <a:ext cx="1919680" cy="2714644"/>
          </a:xfrm>
          <a:prstGeom prst="rect">
            <a:avLst/>
          </a:prstGeom>
          <a:noFill/>
        </p:spPr>
      </p:pic>
      <p:pic>
        <p:nvPicPr>
          <p:cNvPr id="1032" name="Picture 8" descr="H:\грамоты\Scan20200902152124_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3286124"/>
            <a:ext cx="1919680" cy="2714644"/>
          </a:xfrm>
          <a:prstGeom prst="rect">
            <a:avLst/>
          </a:prstGeom>
          <a:noFill/>
        </p:spPr>
      </p:pic>
      <p:pic>
        <p:nvPicPr>
          <p:cNvPr id="1034" name="Picture 10" descr="H:\грамоты\Scan20200902151953_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3357562"/>
            <a:ext cx="186916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36828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Участие детей в конкурсах</a:t>
            </a:r>
            <a:endParaRPr lang="ru-RU" sz="2000" dirty="0"/>
          </a:p>
        </p:txBody>
      </p:sp>
      <p:pic>
        <p:nvPicPr>
          <p:cNvPr id="2050" name="Picture 2" descr="H:\грамоты\Scan20200902152811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714356"/>
            <a:ext cx="2172270" cy="3071834"/>
          </a:xfrm>
          <a:prstGeom prst="rect">
            <a:avLst/>
          </a:prstGeom>
          <a:noFill/>
        </p:spPr>
      </p:pic>
      <p:pic>
        <p:nvPicPr>
          <p:cNvPr id="2051" name="Picture 3" descr="H:\грамоты\Scan20200902152741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71480"/>
            <a:ext cx="2222787" cy="3143272"/>
          </a:xfrm>
          <a:prstGeom prst="rect">
            <a:avLst/>
          </a:prstGeom>
          <a:noFill/>
        </p:spPr>
      </p:pic>
      <p:pic>
        <p:nvPicPr>
          <p:cNvPr id="6" name="Picture 9" descr="H:\грамоты\Scan20200902152634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42918"/>
            <a:ext cx="2172270" cy="3071834"/>
          </a:xfrm>
          <a:prstGeom prst="rect">
            <a:avLst/>
          </a:prstGeom>
          <a:noFill/>
        </p:spPr>
      </p:pic>
      <p:pic>
        <p:nvPicPr>
          <p:cNvPr id="2052" name="Picture 4" descr="H:\грамоты\Scan20200902152155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631044"/>
            <a:ext cx="2281965" cy="3226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научно-практических конференциях, педагогических чтениях, семинарах, секциях, методических объединениях;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проведение, мастер-классов, мероприятий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alt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уровень: </a:t>
            </a:r>
          </a:p>
          <a:p>
            <a:pPr marL="0" indent="0"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altLang="ru-RU" sz="1400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организация: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МБУДО «Ичалковский дом творчества».</a:t>
            </a:r>
          </a:p>
          <a:p>
            <a: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Выступление с докладом на педагогическом совете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«Учебное занятие в дополнительном образовании с точки зрения личностно-ориентированного обучения» на тему: «Обмен педагогическим опытом»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2018г.</a:t>
            </a:r>
          </a:p>
          <a:p>
            <a: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Выступление с докладом на педагогическом совете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«Интерес и мотивация, как фактор сохранности контингента обучающихся в системе дополнительного образования» на тему: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«Роль дополнительного образования в развитии личности ребенка средствами художественного воспитания» , 2019 г.</a:t>
            </a:r>
          </a:p>
          <a:p>
            <a: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Выступление с докладом на педагогическом совете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«Повышение качества дополнительного образования детей через развитие компетенций личности ребенка» на тему: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профессионального и научно-методического мастерства педагогов средствами сетевого взаимодействия» , 2020г.</a:t>
            </a:r>
          </a:p>
          <a:p>
            <a: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ru-RU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ru-RU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:\грамоты\Scan20200902153109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832" y="404664"/>
            <a:ext cx="4244368" cy="6005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626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7.Проведение мастер-классов, открытых мероприятий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мастер-класс, посвященного празднованию «Дня защиты детей»,2019г.</a:t>
            </a:r>
          </a:p>
          <a:p>
            <a:pPr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мастер-класс, посвященного празднованию «Дня </a:t>
            </a:r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Ичалковского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района»,2019г.</a:t>
            </a:r>
          </a:p>
          <a:p>
            <a:endParaRPr lang="ru-RU" dirty="0"/>
          </a:p>
        </p:txBody>
      </p:sp>
      <p:pic>
        <p:nvPicPr>
          <p:cNvPr id="5" name="Picture 4" descr="H:\грамоты\Scan20200902153037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2853469" cy="4035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9568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679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Министерство образования РМ Портфолио  Бочкаревой Надежды Николаевны,  педагога дополнительного образования   МБУДО «Ичалковская ДЮСШ»</vt:lpstr>
      <vt:lpstr>Характеристика-представление</vt:lpstr>
      <vt:lpstr>1.Реализация образовательных программ</vt:lpstr>
      <vt:lpstr>3.Участие детей в конкурсах </vt:lpstr>
      <vt:lpstr>Участие детей в конкурсах</vt:lpstr>
      <vt:lpstr>Участие детей в конкурсах</vt:lpstr>
      <vt:lpstr>6. Выступления на научно-практических конференциях, педагогических чтениях, семинарах, секциях, методических объединениях; проведение, мастер-классов, мероприятий </vt:lpstr>
      <vt:lpstr>Слайд 8</vt:lpstr>
      <vt:lpstr>7.Проведение мастер-классов, открытых мероприятий</vt:lpstr>
      <vt:lpstr>9. Общественно-педагогическая активность педагога: участие в экспертных комиссиях, апелляционных комиссиях, в жюри конкурсов, депутатская деятельность и т.д.</vt:lpstr>
      <vt:lpstr>11.Позитивные результаты работы с детьми</vt:lpstr>
      <vt:lpstr>11. Награды и поощрения педагога в  межаттестационный период </vt:lpstr>
      <vt:lpstr>Награды и поощрения педагога в  межаттестационный период </vt:lpstr>
      <vt:lpstr>12. Повышение квалификации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 Портфолио  Бочкаревой Надежды Николаевны,  педагога дополнительного образования МБУДО «Ичалковский дом творчества»</dc:title>
  <dc:creator>1</dc:creator>
  <cp:lastModifiedBy>Admin</cp:lastModifiedBy>
  <cp:revision>51</cp:revision>
  <dcterms:created xsi:type="dcterms:W3CDTF">2020-09-02T06:15:19Z</dcterms:created>
  <dcterms:modified xsi:type="dcterms:W3CDTF">2020-09-24T06:15:31Z</dcterms:modified>
</cp:coreProperties>
</file>