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8" r:id="rId3"/>
    <p:sldId id="268" r:id="rId4"/>
    <p:sldId id="269" r:id="rId5"/>
    <p:sldId id="262" r:id="rId6"/>
    <p:sldId id="263" r:id="rId7"/>
    <p:sldId id="310" r:id="rId8"/>
    <p:sldId id="265" r:id="rId9"/>
    <p:sldId id="273" r:id="rId10"/>
    <p:sldId id="266" r:id="rId11"/>
    <p:sldId id="311" r:id="rId12"/>
    <p:sldId id="276" r:id="rId13"/>
    <p:sldId id="267" r:id="rId14"/>
    <p:sldId id="277" r:id="rId15"/>
    <p:sldId id="336" r:id="rId16"/>
    <p:sldId id="280" r:id="rId17"/>
    <p:sldId id="281" r:id="rId18"/>
    <p:sldId id="339" r:id="rId19"/>
    <p:sldId id="330" r:id="rId20"/>
    <p:sldId id="331" r:id="rId21"/>
    <p:sldId id="332" r:id="rId22"/>
    <p:sldId id="333" r:id="rId23"/>
    <p:sldId id="282" r:id="rId24"/>
    <p:sldId id="283" r:id="rId25"/>
    <p:sldId id="318" r:id="rId26"/>
    <p:sldId id="322" r:id="rId27"/>
    <p:sldId id="323" r:id="rId28"/>
    <p:sldId id="324" r:id="rId29"/>
    <p:sldId id="325" r:id="rId30"/>
    <p:sldId id="326" r:id="rId31"/>
    <p:sldId id="329" r:id="rId32"/>
    <p:sldId id="284" r:id="rId33"/>
    <p:sldId id="285" r:id="rId34"/>
    <p:sldId id="297" r:id="rId35"/>
    <p:sldId id="286" r:id="rId36"/>
    <p:sldId id="334" r:id="rId37"/>
    <p:sldId id="274" r:id="rId38"/>
    <p:sldId id="288" r:id="rId39"/>
    <p:sldId id="345" r:id="rId40"/>
    <p:sldId id="279" r:id="rId41"/>
    <p:sldId id="290" r:id="rId42"/>
    <p:sldId id="342" r:id="rId43"/>
    <p:sldId id="291" r:id="rId44"/>
    <p:sldId id="337" r:id="rId45"/>
    <p:sldId id="292" r:id="rId46"/>
    <p:sldId id="343" r:id="rId47"/>
    <p:sldId id="317" r:id="rId48"/>
    <p:sldId id="338" r:id="rId49"/>
    <p:sldId id="294" r:id="rId50"/>
    <p:sldId id="340" r:id="rId51"/>
    <p:sldId id="308" r:id="rId52"/>
    <p:sldId id="344" r:id="rId53"/>
    <p:sldId id="319" r:id="rId54"/>
    <p:sldId id="295" r:id="rId55"/>
    <p:sldId id="296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8757" autoAdjust="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B272A-89BD-41DB-8F12-FD1218F95175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92933-7043-4D94-AA25-FC8D3E632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5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9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41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43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26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42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21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8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41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9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41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0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37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69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6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95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7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5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6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59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8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70493C3-F3C3-4E6F-A7C2-C1EBBDF2DBD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36B2C24-F748-4162-A769-CE14D5D024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43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3027" y="2665561"/>
            <a:ext cx="7116792" cy="4192439"/>
          </a:xfrm>
        </p:spPr>
        <p:txBody>
          <a:bodyPr>
            <a:normAutofit/>
          </a:bodyPr>
          <a:lstStyle/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06.04.1990 года.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ПЕДАГОГ-ПСИХОЛОГ по специальности «Педагогика и психология»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им. М. Е.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КТ № 31301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30.01.2013 года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дошкольное образование, квалификация воспитатель.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МРИО  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№ 132403603670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30.12.2016 год.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9 лет.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педагог-психолог: 5 лет.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5230" y="207034"/>
            <a:ext cx="7965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1827" y="1161141"/>
            <a:ext cx="6512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Паулова Татьяна Евгеньевна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Педагога-психолога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 – детский сад №17»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7" b="26098"/>
          <a:stretch/>
        </p:blipFill>
        <p:spPr>
          <a:xfrm>
            <a:off x="9488211" y="129397"/>
            <a:ext cx="2151442" cy="38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864" y="86264"/>
            <a:ext cx="9980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5. Взаимодействие </a:t>
            </a:r>
            <a:r>
              <a:rPr lang="ru-RU" sz="4400" dirty="0">
                <a:solidFill>
                  <a:schemeClr val="bg1"/>
                </a:solidFill>
                <a:cs typeface="Times New Roman" panose="02020603050405020304" pitchFamily="18" charset="0"/>
              </a:rPr>
              <a:t>с </a:t>
            </a:r>
            <a:r>
              <a:rPr lang="ru-RU" sz="4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обучающимися.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7256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>
          <a:xfrm>
            <a:off x="472830" y="86264"/>
            <a:ext cx="4845538" cy="6642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"/>
          <a:stretch/>
        </p:blipFill>
        <p:spPr>
          <a:xfrm>
            <a:off x="5424394" y="86264"/>
            <a:ext cx="4845538" cy="66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1487" y="0"/>
            <a:ext cx="106099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cs typeface="Times New Roman" panose="02020603050405020304" pitchFamily="18" charset="0"/>
              </a:rPr>
              <a:t>6. Результаты участия в инновационной (экспертной) деятельности.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46188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/>
        </p:blipFill>
        <p:spPr>
          <a:xfrm>
            <a:off x="722997" y="120771"/>
            <a:ext cx="4845538" cy="665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7668" y="776377"/>
            <a:ext cx="50033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Инновационный педагогический опыт представлен на сайте:</a:t>
            </a:r>
            <a:b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://view.officeapps.live.com/op/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view.aspx?src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=https%3A%2F%2Fupload2.schoolrm.ru%2Fiblock%2F392%2F392f96efe92beb46d1f0fa8d949ae584%2FSDVG-opyt-raboty-Paulova-T.-E..docx&amp;wdOrigin=BROWSELINK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5" y="271184"/>
            <a:ext cx="4332201" cy="6293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401" y="-766192"/>
            <a:ext cx="5006666" cy="70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19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" b="1634"/>
          <a:stretch/>
        </p:blipFill>
        <p:spPr>
          <a:xfrm>
            <a:off x="5294020" y="129396"/>
            <a:ext cx="4847492" cy="6659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2515" r="-534" b="-1007"/>
          <a:stretch/>
        </p:blipFill>
        <p:spPr>
          <a:xfrm>
            <a:off x="160642" y="129396"/>
            <a:ext cx="4848706" cy="67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1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0" y="459662"/>
            <a:ext cx="10709564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4400" dirty="0" smtClean="0">
                <a:cs typeface="Times New Roman" panose="02020603050405020304" pitchFamily="18" charset="0"/>
              </a:rPr>
              <a:t>Позитивные результаты внеурочной деятельности: </a:t>
            </a:r>
          </a:p>
          <a:p>
            <a:pPr marL="571500" indent="-571500">
              <a:buFontTx/>
              <a:buChar char="-"/>
            </a:pPr>
            <a:r>
              <a:rPr lang="ru-RU" sz="4400" dirty="0" smtClean="0">
                <a:cs typeface="Times New Roman" panose="02020603050405020304" pitchFamily="18" charset="0"/>
              </a:rPr>
              <a:t>олимпиады;</a:t>
            </a:r>
          </a:p>
          <a:p>
            <a:pPr marL="571500" indent="-571500">
              <a:buFontTx/>
              <a:buChar char="-"/>
            </a:pPr>
            <a:r>
              <a:rPr lang="ru-RU" sz="4400" dirty="0">
                <a:cs typeface="Times New Roman" panose="02020603050405020304" pitchFamily="18" charset="0"/>
              </a:rPr>
              <a:t>к</a:t>
            </a:r>
            <a:r>
              <a:rPr lang="ru-RU" sz="4400" dirty="0" smtClean="0">
                <a:cs typeface="Times New Roman" panose="02020603050405020304" pitchFamily="18" charset="0"/>
              </a:rPr>
              <a:t>онкурсы;</a:t>
            </a:r>
          </a:p>
          <a:p>
            <a:pPr marL="571500" indent="-571500">
              <a:buFontTx/>
              <a:buChar char="-"/>
            </a:pPr>
            <a:r>
              <a:rPr lang="ru-RU" sz="4400" dirty="0">
                <a:cs typeface="Times New Roman" panose="02020603050405020304" pitchFamily="18" charset="0"/>
              </a:rPr>
              <a:t>к</a:t>
            </a:r>
            <a:r>
              <a:rPr lang="ru-RU" sz="4400" dirty="0" smtClean="0">
                <a:cs typeface="Times New Roman" panose="02020603050405020304" pitchFamily="18" charset="0"/>
              </a:rPr>
              <a:t>онференции;</a:t>
            </a:r>
          </a:p>
          <a:p>
            <a:pPr marL="571500" indent="-571500">
              <a:buFontTx/>
              <a:buChar char="-"/>
            </a:pPr>
            <a:r>
              <a:rPr lang="ru-RU" sz="4400" dirty="0" smtClean="0">
                <a:cs typeface="Times New Roman" panose="02020603050405020304" pitchFamily="18" charset="0"/>
              </a:rPr>
              <a:t>выставки;</a:t>
            </a:r>
          </a:p>
          <a:p>
            <a:pPr marL="571500" indent="-571500">
              <a:buFontTx/>
              <a:buChar char="-"/>
            </a:pPr>
            <a:r>
              <a:rPr lang="ru-RU" sz="4400" dirty="0">
                <a:cs typeface="Times New Roman" panose="02020603050405020304" pitchFamily="18" charset="0"/>
              </a:rPr>
              <a:t>т</a:t>
            </a:r>
            <a:r>
              <a:rPr lang="ru-RU" sz="4400" dirty="0" smtClean="0">
                <a:cs typeface="Times New Roman" panose="02020603050405020304" pitchFamily="18" charset="0"/>
              </a:rPr>
              <a:t>урниры;</a:t>
            </a:r>
          </a:p>
          <a:p>
            <a:pPr marL="571500" indent="-571500">
              <a:buFontTx/>
              <a:buChar char="-"/>
            </a:pPr>
            <a:r>
              <a:rPr lang="ru-RU" sz="4400" dirty="0" smtClean="0">
                <a:cs typeface="Times New Roman" panose="02020603050405020304" pitchFamily="18" charset="0"/>
              </a:rPr>
              <a:t>соревнования.</a:t>
            </a:r>
            <a:endParaRPr lang="ru-RU" sz="4400" dirty="0"/>
          </a:p>
          <a:p>
            <a:pPr algn="ctr"/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7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"/>
          <a:stretch/>
        </p:blipFill>
        <p:spPr>
          <a:xfrm>
            <a:off x="3517956" y="69011"/>
            <a:ext cx="4845538" cy="66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80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b="3648"/>
          <a:stretch/>
        </p:blipFill>
        <p:spPr>
          <a:xfrm>
            <a:off x="2260120" y="120770"/>
            <a:ext cx="4800784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24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"/>
          <a:stretch/>
        </p:blipFill>
        <p:spPr>
          <a:xfrm>
            <a:off x="539124" y="0"/>
            <a:ext cx="4846633" cy="6771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"/>
          <a:stretch/>
        </p:blipFill>
        <p:spPr>
          <a:xfrm>
            <a:off x="5507941" y="0"/>
            <a:ext cx="4846633" cy="67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7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9948" y="69011"/>
            <a:ext cx="10308566" cy="6645298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Качество реализации коррекционно – развивающих и развивающих программ. </a:t>
            </a:r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"/>
          <a:stretch/>
        </p:blipFill>
        <p:spPr>
          <a:xfrm>
            <a:off x="480909" y="0"/>
            <a:ext cx="4846633" cy="6737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"/>
          <a:stretch/>
        </p:blipFill>
        <p:spPr>
          <a:xfrm>
            <a:off x="5415218" y="0"/>
            <a:ext cx="4846633" cy="67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3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3019" b="5794"/>
          <a:stretch/>
        </p:blipFill>
        <p:spPr>
          <a:xfrm>
            <a:off x="498110" y="163902"/>
            <a:ext cx="4846740" cy="6254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" b="6793"/>
          <a:stretch/>
        </p:blipFill>
        <p:spPr>
          <a:xfrm>
            <a:off x="5423845" y="163902"/>
            <a:ext cx="4846633" cy="62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42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" b="1005"/>
          <a:stretch/>
        </p:blipFill>
        <p:spPr>
          <a:xfrm>
            <a:off x="480909" y="94891"/>
            <a:ext cx="4846633" cy="6694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b="1131"/>
          <a:stretch/>
        </p:blipFill>
        <p:spPr>
          <a:xfrm>
            <a:off x="5441098" y="94891"/>
            <a:ext cx="4846633" cy="668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26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1879" y="1"/>
            <a:ext cx="6766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cs typeface="Times New Roman" panose="02020603050405020304" pitchFamily="18" charset="0"/>
              </a:rPr>
              <a:t>8.Наличие публикаций.</a:t>
            </a:r>
            <a:endParaRPr lang="ru-RU" sz="4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22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"/>
          <a:stretch/>
        </p:blipFill>
        <p:spPr>
          <a:xfrm>
            <a:off x="3673231" y="0"/>
            <a:ext cx="4845538" cy="668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29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" b="2012"/>
          <a:stretch/>
        </p:blipFill>
        <p:spPr>
          <a:xfrm>
            <a:off x="455031" y="189780"/>
            <a:ext cx="4846633" cy="6590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b="2013"/>
          <a:stretch/>
        </p:blipFill>
        <p:spPr>
          <a:xfrm>
            <a:off x="5432471" y="189780"/>
            <a:ext cx="4846633" cy="661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47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5389339" y="129396"/>
            <a:ext cx="4846633" cy="6668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2641"/>
          <a:stretch/>
        </p:blipFill>
        <p:spPr>
          <a:xfrm>
            <a:off x="460554" y="128802"/>
            <a:ext cx="4852837" cy="66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5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455029" y="94890"/>
            <a:ext cx="4846633" cy="6719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5639505" y="94890"/>
            <a:ext cx="4846633" cy="67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51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>
          <a:xfrm>
            <a:off x="429150" y="77638"/>
            <a:ext cx="4846633" cy="6676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"/>
          <a:stretch/>
        </p:blipFill>
        <p:spPr>
          <a:xfrm>
            <a:off x="5380713" y="77638"/>
            <a:ext cx="4846633" cy="66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49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"/>
          <a:stretch/>
        </p:blipFill>
        <p:spPr>
          <a:xfrm>
            <a:off x="446403" y="69013"/>
            <a:ext cx="4846633" cy="67027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"/>
          <a:stretch/>
        </p:blipFill>
        <p:spPr>
          <a:xfrm>
            <a:off x="5389339" y="69012"/>
            <a:ext cx="4846633" cy="66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5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"/>
          <a:stretch/>
        </p:blipFill>
        <p:spPr>
          <a:xfrm>
            <a:off x="526211" y="69011"/>
            <a:ext cx="4856672" cy="6685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>
          <a:xfrm>
            <a:off x="5510658" y="69011"/>
            <a:ext cx="4845538" cy="66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40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/>
        </p:blipFill>
        <p:spPr>
          <a:xfrm>
            <a:off x="446404" y="0"/>
            <a:ext cx="4846633" cy="6659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/>
        </p:blipFill>
        <p:spPr>
          <a:xfrm>
            <a:off x="5510110" y="0"/>
            <a:ext cx="4846633" cy="66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24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-252" r="-2314" b="3019"/>
          <a:stretch/>
        </p:blipFill>
        <p:spPr>
          <a:xfrm>
            <a:off x="5510109" y="69011"/>
            <a:ext cx="4846633" cy="6668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"/>
          <a:stretch/>
        </p:blipFill>
        <p:spPr>
          <a:xfrm>
            <a:off x="539894" y="69011"/>
            <a:ext cx="4849446" cy="66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85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6158" y="0"/>
            <a:ext cx="998026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cs typeface="Times New Roman" panose="02020603050405020304" pitchFamily="18" charset="0"/>
              </a:rPr>
              <a:t>9. Наличие авторских программ, методических пособий, методических рекомендаций.</a:t>
            </a:r>
            <a:endParaRPr lang="ru-RU" sz="4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647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2662" y="378069"/>
            <a:ext cx="1020786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cs typeface="Times New Roman" panose="02020603050405020304" pitchFamily="18" charset="0"/>
              </a:rPr>
              <a:t>10.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endParaRPr lang="ru-RU" sz="4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39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"/>
          <a:stretch/>
        </p:blipFill>
        <p:spPr>
          <a:xfrm>
            <a:off x="464205" y="51758"/>
            <a:ext cx="4845538" cy="6754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"/>
          <a:stretch/>
        </p:blipFill>
        <p:spPr>
          <a:xfrm>
            <a:off x="5450273" y="64698"/>
            <a:ext cx="4845538" cy="67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62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"/>
          <a:stretch/>
        </p:blipFill>
        <p:spPr>
          <a:xfrm>
            <a:off x="506788" y="0"/>
            <a:ext cx="4846633" cy="6763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32454" r="12515" b="1760"/>
          <a:stretch/>
        </p:blipFill>
        <p:spPr>
          <a:xfrm>
            <a:off x="5426015" y="0"/>
            <a:ext cx="6288656" cy="451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9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"/>
          <a:stretch/>
        </p:blipFill>
        <p:spPr>
          <a:xfrm>
            <a:off x="30194" y="750497"/>
            <a:ext cx="4356340" cy="6047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t="-1" r="6672" b="1887"/>
          <a:stretch/>
        </p:blipFill>
        <p:spPr>
          <a:xfrm>
            <a:off x="8409318" y="1009289"/>
            <a:ext cx="3614468" cy="5788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2103" r="194" b="3085"/>
          <a:stretch/>
        </p:blipFill>
        <p:spPr>
          <a:xfrm>
            <a:off x="4052978" y="163901"/>
            <a:ext cx="4295955" cy="58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9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332" y="0"/>
            <a:ext cx="111280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cs typeface="Times New Roman" panose="02020603050405020304" pitchFamily="18" charset="0"/>
              </a:rPr>
              <a:t>11. Проведение мастер-классов, открытых занятий, мероприятий (очно</a:t>
            </a:r>
            <a:r>
              <a:rPr lang="ru-RU" sz="4400" dirty="0">
                <a:cs typeface="Times New Roman" panose="02020603050405020304" pitchFamily="18" charset="0"/>
              </a:rPr>
              <a:t>). </a:t>
            </a:r>
            <a:endParaRPr lang="ru-RU" sz="4400" dirty="0">
              <a:ln w="127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87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r="3900" b="3648"/>
          <a:stretch/>
        </p:blipFill>
        <p:spPr>
          <a:xfrm>
            <a:off x="5379751" y="60385"/>
            <a:ext cx="4324966" cy="6718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" b="2264"/>
          <a:stretch/>
        </p:blipFill>
        <p:spPr>
          <a:xfrm>
            <a:off x="324598" y="60385"/>
            <a:ext cx="4848706" cy="66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9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4906"/>
          <a:stretch/>
        </p:blipFill>
        <p:spPr>
          <a:xfrm>
            <a:off x="3866100" y="232914"/>
            <a:ext cx="3879538" cy="5676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4047" b="5564"/>
          <a:stretch/>
        </p:blipFill>
        <p:spPr>
          <a:xfrm>
            <a:off x="7831760" y="232913"/>
            <a:ext cx="4239469" cy="5676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b="3166"/>
          <a:stretch/>
        </p:blipFill>
        <p:spPr>
          <a:xfrm>
            <a:off x="64421" y="232912"/>
            <a:ext cx="3759344" cy="56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9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848" y="0"/>
            <a:ext cx="1061573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dirty="0" smtClean="0">
                <a:ln w="12700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2. 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 и </a:t>
            </a:r>
            <a:r>
              <a:rPr lang="ru-RU" sz="4400" dirty="0" err="1" smtClean="0">
                <a:ln w="12700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психопросвещение</a:t>
            </a:r>
            <a:r>
              <a:rPr lang="ru-RU" sz="4400" dirty="0" smtClean="0">
                <a:ln w="12700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). </a:t>
            </a:r>
            <a:endParaRPr lang="ru-RU" sz="4400" cap="none" spc="0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84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11" y="232914"/>
            <a:ext cx="98092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cs typeface="Times New Roman" panose="02020603050405020304" pitchFamily="18" charset="0"/>
              </a:rPr>
              <a:t>12.Экспертная деятельность.</a:t>
            </a:r>
            <a:endParaRPr lang="ru-RU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48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2643" y="1"/>
            <a:ext cx="1085830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2700">
                  <a:noFill/>
                  <a:prstDash val="solid"/>
                </a:ln>
                <a:cs typeface="Times New Roman" pitchFamily="18" charset="0"/>
              </a:rPr>
              <a:t>13. Общественно – педагогическая активность педагога: участие в работе педагогических сообществ, комиссиях, в жюри конкурсов. </a:t>
            </a:r>
            <a:endParaRPr lang="ru-RU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307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" b="2894"/>
          <a:stretch/>
        </p:blipFill>
        <p:spPr>
          <a:xfrm>
            <a:off x="2776085" y="86265"/>
            <a:ext cx="4845538" cy="6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58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b="2516"/>
          <a:stretch/>
        </p:blipFill>
        <p:spPr>
          <a:xfrm>
            <a:off x="396814" y="94890"/>
            <a:ext cx="4783531" cy="6685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5648680" y="94890"/>
            <a:ext cx="4845538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08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3" y="425007"/>
            <a:ext cx="3857003" cy="5500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-81" r="-1" b="-1"/>
          <a:stretch/>
        </p:blipFill>
        <p:spPr bwMode="auto">
          <a:xfrm>
            <a:off x="4072446" y="425008"/>
            <a:ext cx="3885499" cy="5500355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066" y="425008"/>
            <a:ext cx="3888830" cy="55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455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7750" y="0"/>
            <a:ext cx="1039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2700">
                  <a:noFill/>
                  <a:prstDash val="solid"/>
                </a:ln>
                <a:cs typeface="Times New Roman" pitchFamily="18" charset="0"/>
              </a:rPr>
              <a:t>14. Участие педагога в профессиональных конкурсах. </a:t>
            </a:r>
            <a:endParaRPr lang="ru-RU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23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2006" r="356" b="2257"/>
          <a:stretch/>
        </p:blipFill>
        <p:spPr>
          <a:xfrm>
            <a:off x="2904503" y="155275"/>
            <a:ext cx="4847492" cy="65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90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6289" r="7402" b="10691"/>
          <a:stretch/>
        </p:blipFill>
        <p:spPr>
          <a:xfrm>
            <a:off x="6193764" y="149972"/>
            <a:ext cx="4502991" cy="6405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588" y="147636"/>
            <a:ext cx="4840644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13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10" y="138023"/>
            <a:ext cx="7068976" cy="58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39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7925" y="0"/>
            <a:ext cx="60286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2700">
                  <a:noFill/>
                  <a:prstDash val="solid"/>
                </a:ln>
                <a:cs typeface="Times New Roman" pitchFamily="18" charset="0"/>
              </a:rPr>
              <a:t>15.Наставничество.</a:t>
            </a:r>
            <a:endParaRPr lang="ru-RU" sz="4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9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>
            <a:fillRect/>
          </a:stretch>
        </p:blipFill>
        <p:spPr>
          <a:xfrm>
            <a:off x="352062" y="86265"/>
            <a:ext cx="4816338" cy="662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>
            <a:fillRect/>
          </a:stretch>
        </p:blipFill>
        <p:spPr>
          <a:xfrm>
            <a:off x="5294997" y="86265"/>
            <a:ext cx="4822826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19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91"/>
          <a:stretch/>
        </p:blipFill>
        <p:spPr>
          <a:xfrm>
            <a:off x="78996" y="319178"/>
            <a:ext cx="4084792" cy="53828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"/>
          <a:stretch/>
        </p:blipFill>
        <p:spPr>
          <a:xfrm>
            <a:off x="4210618" y="319178"/>
            <a:ext cx="3897472" cy="5391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/>
        </p:blipFill>
        <p:spPr>
          <a:xfrm>
            <a:off x="8154920" y="319178"/>
            <a:ext cx="3939312" cy="53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28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9238" y="0"/>
            <a:ext cx="89887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n w="12700">
                  <a:noFill/>
                  <a:prstDash val="solid"/>
                </a:ln>
                <a:cs typeface="Times New Roman" pitchFamily="18" charset="0"/>
              </a:rPr>
              <a:t>16. Награды и поощрения.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62784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 b="2012"/>
          <a:stretch/>
        </p:blipFill>
        <p:spPr>
          <a:xfrm>
            <a:off x="2446695" y="138022"/>
            <a:ext cx="4848706" cy="65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1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0" y="146649"/>
            <a:ext cx="4661899" cy="6592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67" y="60385"/>
            <a:ext cx="4720045" cy="667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52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r="-1" b="2264"/>
          <a:stretch/>
        </p:blipFill>
        <p:spPr>
          <a:xfrm>
            <a:off x="672860" y="77638"/>
            <a:ext cx="4766826" cy="6702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t="-1132" r="890" b="3899"/>
          <a:stretch/>
        </p:blipFill>
        <p:spPr>
          <a:xfrm>
            <a:off x="5657306" y="0"/>
            <a:ext cx="4845538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33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629" y="112143"/>
            <a:ext cx="6875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n w="12700">
                  <a:noFill/>
                  <a:prstDash val="solid"/>
                </a:ln>
                <a:cs typeface="Times New Roman" pitchFamily="18" charset="0"/>
              </a:rPr>
              <a:t>Благодарю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79804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5223" y="1"/>
            <a:ext cx="1025069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cap="none" spc="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родителями.</a:t>
            </a:r>
            <a:endParaRPr lang="ru-RU" sz="4400" cap="none" spc="0" dirty="0">
              <a:ln w="12700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4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"/>
          <a:stretch/>
        </p:blipFill>
        <p:spPr>
          <a:xfrm>
            <a:off x="54738" y="337596"/>
            <a:ext cx="4047410" cy="5414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"/>
          <a:stretch/>
        </p:blipFill>
        <p:spPr>
          <a:xfrm>
            <a:off x="4175079" y="356424"/>
            <a:ext cx="3895736" cy="5395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"/>
          <a:stretch/>
        </p:blipFill>
        <p:spPr>
          <a:xfrm>
            <a:off x="8143745" y="337596"/>
            <a:ext cx="3914361" cy="54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78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8031" y="1"/>
            <a:ext cx="8805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Взаимодействие с педагогами.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85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"/>
          <a:stretch/>
        </p:blipFill>
        <p:spPr>
          <a:xfrm>
            <a:off x="515963" y="112143"/>
            <a:ext cx="4845538" cy="6633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>
          <a:xfrm>
            <a:off x="5458900" y="112144"/>
            <a:ext cx="4845538" cy="66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3189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1383</TotalTime>
  <Words>270</Words>
  <Application>Microsoft Office PowerPoint</Application>
  <PresentationFormat>Широкоэкранный</PresentationFormat>
  <Paragraphs>41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Book Antiqua</vt:lpstr>
      <vt:lpstr>Calibri</vt:lpstr>
      <vt:lpstr>Lucida Sans</vt:lpstr>
      <vt:lpstr>Times New Roman</vt:lpstr>
      <vt:lpstr>Parcel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Пользователь Windows</cp:lastModifiedBy>
  <cp:revision>137</cp:revision>
  <dcterms:created xsi:type="dcterms:W3CDTF">2020-12-20T11:58:27Z</dcterms:created>
  <dcterms:modified xsi:type="dcterms:W3CDTF">2022-11-24T06:32:43Z</dcterms:modified>
</cp:coreProperties>
</file>