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86"/>
  </p:notesMasterIdLst>
  <p:sldIdLst>
    <p:sldId id="256" r:id="rId2"/>
    <p:sldId id="435" r:id="rId3"/>
    <p:sldId id="436" r:id="rId4"/>
    <p:sldId id="437" r:id="rId5"/>
    <p:sldId id="257" r:id="rId6"/>
    <p:sldId id="488" r:id="rId7"/>
    <p:sldId id="352" r:id="rId8"/>
    <p:sldId id="353" r:id="rId9"/>
    <p:sldId id="354" r:id="rId10"/>
    <p:sldId id="357" r:id="rId11"/>
    <p:sldId id="358" r:id="rId12"/>
    <p:sldId id="259" r:id="rId13"/>
    <p:sldId id="434" r:id="rId14"/>
    <p:sldId id="453" r:id="rId15"/>
    <p:sldId id="503" r:id="rId16"/>
    <p:sldId id="495" r:id="rId17"/>
    <p:sldId id="479" r:id="rId18"/>
    <p:sldId id="477" r:id="rId19"/>
    <p:sldId id="504" r:id="rId20"/>
    <p:sldId id="501" r:id="rId21"/>
    <p:sldId id="500" r:id="rId22"/>
    <p:sldId id="463" r:id="rId23"/>
    <p:sldId id="465" r:id="rId24"/>
    <p:sldId id="467" r:id="rId25"/>
    <p:sldId id="469" r:id="rId26"/>
    <p:sldId id="474" r:id="rId27"/>
    <p:sldId id="497" r:id="rId28"/>
    <p:sldId id="476" r:id="rId29"/>
    <p:sldId id="394" r:id="rId30"/>
    <p:sldId id="393" r:id="rId31"/>
    <p:sldId id="512" r:id="rId32"/>
    <p:sldId id="376" r:id="rId33"/>
    <p:sldId id="511" r:id="rId34"/>
    <p:sldId id="403" r:id="rId35"/>
    <p:sldId id="405" r:id="rId36"/>
    <p:sldId id="408" r:id="rId37"/>
    <p:sldId id="410" r:id="rId38"/>
    <p:sldId id="416" r:id="rId39"/>
    <p:sldId id="417" r:id="rId40"/>
    <p:sldId id="378" r:id="rId41"/>
    <p:sldId id="262" r:id="rId42"/>
    <p:sldId id="451" r:id="rId43"/>
    <p:sldId id="447" r:id="rId44"/>
    <p:sldId id="509" r:id="rId45"/>
    <p:sldId id="264" r:id="rId46"/>
    <p:sldId id="489" r:id="rId47"/>
    <p:sldId id="484" r:id="rId48"/>
    <p:sldId id="266" r:id="rId49"/>
    <p:sldId id="452" r:id="rId50"/>
    <p:sldId id="440" r:id="rId51"/>
    <p:sldId id="427" r:id="rId52"/>
    <p:sldId id="428" r:id="rId53"/>
    <p:sldId id="429" r:id="rId54"/>
    <p:sldId id="430" r:id="rId55"/>
    <p:sldId id="270" r:id="rId56"/>
    <p:sldId id="432" r:id="rId57"/>
    <p:sldId id="272" r:id="rId58"/>
    <p:sldId id="433" r:id="rId59"/>
    <p:sldId id="274" r:id="rId60"/>
    <p:sldId id="458" r:id="rId61"/>
    <p:sldId id="276" r:id="rId62"/>
    <p:sldId id="457" r:id="rId63"/>
    <p:sldId id="278" r:id="rId64"/>
    <p:sldId id="486" r:id="rId65"/>
    <p:sldId id="385" r:id="rId66"/>
    <p:sldId id="386" r:id="rId67"/>
    <p:sldId id="392" r:id="rId68"/>
    <p:sldId id="390" r:id="rId69"/>
    <p:sldId id="391" r:id="rId70"/>
    <p:sldId id="388" r:id="rId71"/>
    <p:sldId id="280" r:id="rId72"/>
    <p:sldId id="518" r:id="rId73"/>
    <p:sldId id="492" r:id="rId74"/>
    <p:sldId id="284" r:id="rId75"/>
    <p:sldId id="481" r:id="rId76"/>
    <p:sldId id="482" r:id="rId77"/>
    <p:sldId id="478" r:id="rId78"/>
    <p:sldId id="483" r:id="rId79"/>
    <p:sldId id="286" r:id="rId80"/>
    <p:sldId id="490" r:id="rId81"/>
    <p:sldId id="288" r:id="rId82"/>
    <p:sldId id="455" r:id="rId83"/>
    <p:sldId id="506" r:id="rId84"/>
    <p:sldId id="441" r:id="rId8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2" autoAdjust="0"/>
    <p:restoredTop sz="84417" autoAdjust="0"/>
  </p:normalViewPr>
  <p:slideViewPr>
    <p:cSldViewPr>
      <p:cViewPr varScale="1">
        <p:scale>
          <a:sx n="65" d="100"/>
          <a:sy n="65" d="100"/>
        </p:scale>
        <p:origin x="-100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image" Target="../media/image11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image" Target="../media/image77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image" Target="../media/image8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F3C95E9-9CA7-4F32-8356-E03D08A6F1A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C842BC1-8791-481C-9860-85D7377DA6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09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821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30F8D5-B797-4EAF-A97A-BD3F504BED8A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28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6BCE6E-A890-4262-8AD9-ED74BB3B304B}" type="slidenum">
              <a:rPr lang="ru-RU" smtClean="0"/>
              <a:pPr>
                <a:defRPr/>
              </a:pPr>
              <a:t>84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4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D2A63F-B09C-4B47-B93D-DEC1C0E2D716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249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84F0B6-914B-4072-A048-9D8BF2D68F6E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2803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7F82F4-1FF2-4630-8EE7-04B44DDE1C64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315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081CD-53F7-4A7F-A93B-A828922AF408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827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7C08FF-20B4-40A7-B131-095E75ECC5E4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237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49A68C-DAF5-40D1-96B0-B4DCF9DE007F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9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C9D757-D06F-488F-A2DA-BECD3B935357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206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F0EF4C-0A4E-4448-9E4A-C2ACA8BD5BF2}" type="slidenum">
              <a:rPr lang="ru-RU" smtClean="0"/>
              <a:pPr>
                <a:defRPr/>
              </a:pPr>
              <a:t>77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latin typeface="Tahoma" charset="0"/>
              <a:cs typeface="+mn-cs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B24B8-CD48-4F5F-8112-C9BD2D935B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14590-76B4-4F06-A79E-C81CE3D042D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217A6-18B7-48F8-B4C7-934FE159B26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87114-DF70-450F-9632-CD50646B25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9F289-F5EC-4899-8DE5-2A4679A883E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71B3C-2629-4F00-BFED-96DF2E8743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4" y="139700"/>
            <a:ext cx="7789863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163CB-9A5D-4C04-BB30-56E14A46CA2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0A5C8-1327-48FD-97D1-6EED726CA5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5A416-078D-4341-BB2E-7BCA5113863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4413C-FBB3-47C3-910C-3EDCFEA1BD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2FDA-DD2D-4B00-9514-B8A9DCB6FFD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3BFC5-2E7D-4633-B8F3-521A1B80B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69F56-1A7B-45F5-A37F-C42185BF4F7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5E99-6BA1-4122-87A8-89CCDB7E88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C9A08-2744-42A3-96FC-8D81A5B2959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09F4D-A26C-457E-A9C0-89C5FD8EB7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58038-CD7F-41AA-AB82-A9F47BE8203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82F62-39A8-41E2-943C-1D00AD3E69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3BA72-002B-4844-9C2A-972B6EECE66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46D23-D25B-4F3C-ADB0-533B8962A2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9A62D-1992-4E73-BD7F-93B8BEC4484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2AF52-81EB-4E80-A30C-3858B06B9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DB961F2-81C1-42B2-9F2D-69BC6F9B9B2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7FB90B6-A3F0-47F8-93F0-62313B9EA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6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2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3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4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package" Target="../embeddings/_________Microsoft_Word56.docx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67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package" Target="../embeddings/_________Microsoft_Word89.docx"/><Relationship Id="rId4" Type="http://schemas.openxmlformats.org/officeDocument/2006/relationships/package" Target="../embeddings/_________Microsoft_Word78.docx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910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package" Target="../embeddings/_________Microsoft_Word1011.docx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11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21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31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41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516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617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718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819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package" Target="../embeddings/_________Microsoft_Word1920.docx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package" Target="../embeddings/_________Microsoft_Word2021.docx"/><Relationship Id="rId4" Type="http://schemas.openxmlformats.org/officeDocument/2006/relationships/image" Target="../media/image1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4213" y="765175"/>
            <a:ext cx="7772400" cy="17272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1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br>
              <a:rPr lang="ru-RU" sz="1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Водниковой Лидии Федоровны</a:t>
            </a:r>
            <a:br>
              <a:rPr lang="ru-RU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старшего воспитателя МДОУ «Детский сад №117»</a:t>
            </a:r>
            <a:endParaRPr lang="ru-RU" sz="4000" smtClean="0"/>
          </a:p>
        </p:txBody>
      </p:sp>
      <p:sp>
        <p:nvSpPr>
          <p:cNvPr id="15362" name="Прямоугольник 5"/>
          <p:cNvSpPr>
            <a:spLocks noChangeArrowheads="1"/>
          </p:cNvSpPr>
          <p:nvPr/>
        </p:nvSpPr>
        <p:spPr bwMode="auto">
          <a:xfrm>
            <a:off x="250825" y="3933825"/>
            <a:ext cx="50419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Дата рождения: 01.01.1958</a:t>
            </a:r>
          </a:p>
          <a:p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окончила МГПИ                им. М.Е. Евсевьева по специальности «Русский язык и литература»</a:t>
            </a:r>
          </a:p>
          <a:p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работы-39лет                                                        По специальности – 13 лет</a:t>
            </a:r>
          </a:p>
          <a:p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Общий трудовой стаж –43 года</a:t>
            </a:r>
          </a:p>
          <a:p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 - высшая </a:t>
            </a:r>
          </a:p>
          <a:p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аттестации- 21.12.2013</a:t>
            </a:r>
          </a:p>
        </p:txBody>
      </p:sp>
      <p:pic>
        <p:nvPicPr>
          <p:cNvPr id="15363" name="Picture 7" descr="Водникова 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2708275"/>
            <a:ext cx="244792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5" name="Picture 2" descr="77835A20"/>
          <p:cNvPicPr>
            <a:picLocks noChangeAspect="1" noChangeArrowheads="1"/>
          </p:cNvPicPr>
          <p:nvPr/>
        </p:nvPicPr>
        <p:blipFill>
          <a:blip r:embed="rId2"/>
          <a:srcRect l="2702" t="2682" r="4054" b="2753"/>
          <a:stretch>
            <a:fillRect/>
          </a:stretch>
        </p:blipFill>
        <p:spPr bwMode="auto">
          <a:xfrm>
            <a:off x="1619250" y="188913"/>
            <a:ext cx="496887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89" name="Picture 2" descr="D0D1BB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8280400" cy="61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9161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2. Применение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информационно-коммуникативных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технологий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7" name="Picture 2" descr="10E09B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404813"/>
            <a:ext cx="424815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39750" y="-531813"/>
            <a:ext cx="8229600" cy="103188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85813" y="2060575"/>
            <a:ext cx="7443787" cy="1512888"/>
          </a:xfrm>
        </p:spPr>
        <p:txBody>
          <a:bodyPr/>
          <a:lstStyle/>
          <a:p>
            <a:pPr>
              <a:defRPr/>
            </a:pPr>
            <a:r>
              <a:rPr lang="ru-RU" sz="1800" dirty="0" smtClean="0"/>
              <a:t>3.Методическое сопровождение материалов деятельности образовательной организации или отдельных педагогов на конкурсах, конференциях, семинарах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09" name="Picture 2" descr="C:\Users\User\Desktop\ЛВ3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28875" y="214313"/>
            <a:ext cx="4572000" cy="6472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282" y="714356"/>
            <a:ext cx="4124394" cy="5929354"/>
          </a:xfrm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402434" name="Picture 2" descr="F:\дипломы\ЛВ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063" y="642938"/>
            <a:ext cx="42386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6" name="Object 6"/>
          <p:cNvGraphicFramePr>
            <a:graphicFrameLocks noChangeAspect="1"/>
          </p:cNvGraphicFramePr>
          <p:nvPr/>
        </p:nvGraphicFramePr>
        <p:xfrm>
          <a:off x="1571625" y="642938"/>
          <a:ext cx="4446588" cy="5929312"/>
        </p:xfrm>
        <a:graphic>
          <a:graphicData uri="http://schemas.openxmlformats.org/presentationml/2006/ole">
            <p:oleObj spid="_x0000_s261126" name="Документ" r:id="rId3" imgW="5924726" imgH="832492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8054" name="Object 6"/>
          <p:cNvGraphicFramePr>
            <a:graphicFrameLocks noChangeAspect="1"/>
          </p:cNvGraphicFramePr>
          <p:nvPr/>
        </p:nvGraphicFramePr>
        <p:xfrm>
          <a:off x="214313" y="285750"/>
          <a:ext cx="2879725" cy="4286250"/>
        </p:xfrm>
        <a:graphic>
          <a:graphicData uri="http://schemas.openxmlformats.org/presentationml/2006/ole">
            <p:oleObj spid="_x0000_s258054" name="Документ" r:id="rId3" imgW="5910769" imgH="8340080" progId="">
              <p:embed/>
            </p:oleObj>
          </a:graphicData>
        </a:graphic>
      </p:graphicFrame>
      <p:pic>
        <p:nvPicPr>
          <p:cNvPr id="258055" name="Picture 2" descr="C:\Documents and Settings\1\Рабочий стол\Рисунок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63" y="1285875"/>
            <a:ext cx="31432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6" name="Picture 3" descr="E:\Диплом Гераськин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13" y="1857375"/>
            <a:ext cx="3000375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29" name="Содержимое 10" descr="сканирование0018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429125" y="0"/>
            <a:ext cx="4532313" cy="3282950"/>
          </a:xfrm>
        </p:spPr>
      </p:pic>
      <p:pic>
        <p:nvPicPr>
          <p:cNvPr id="406530" name="Содержимое 11" descr="сканирование0017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14313" y="1071563"/>
            <a:ext cx="6792912" cy="5000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347E55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15888"/>
            <a:ext cx="4783138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3" name="Picture 2" descr="C:\Users\User\Desktop\сканирование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500063"/>
            <a:ext cx="4408487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7554" name="Picture 3" descr="C:\Users\User\Desktop\сканирование0002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428625"/>
            <a:ext cx="4411662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7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357188"/>
            <a:ext cx="3929062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8578" name="Picture 2" descr="F:\2016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357188"/>
            <a:ext cx="3708400" cy="524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ариса\Documents\Scanned Documents\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4857750" cy="353218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2051" name="Picture 3" descr="C:\Users\лариса\Documents\Scanned Documents\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8" y="3067050"/>
            <a:ext cx="5214937" cy="379095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5" name="Picture 2" descr="C:\Users\лариса\Documents\Scanned Documents\2.jpeg"/>
          <p:cNvPicPr>
            <a:picLocks noChangeAspect="1" noChangeArrowheads="1"/>
          </p:cNvPicPr>
          <p:nvPr/>
        </p:nvPicPr>
        <p:blipFill>
          <a:blip r:embed="rId2"/>
          <a:srcRect l="48958" t="-145"/>
          <a:stretch>
            <a:fillRect/>
          </a:stretch>
        </p:blipFill>
        <p:spPr bwMode="auto">
          <a:xfrm>
            <a:off x="142875" y="714375"/>
            <a:ext cx="3500438" cy="49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26" name="Picture 3" descr="C:\Users\лариса\Documents\Scanned Documents\3.jpeg"/>
          <p:cNvPicPr>
            <a:picLocks noChangeAspect="1" noChangeArrowheads="1"/>
          </p:cNvPicPr>
          <p:nvPr/>
        </p:nvPicPr>
        <p:blipFill>
          <a:blip r:embed="rId3"/>
          <a:srcRect l="5208" t="4153" b="5586"/>
          <a:stretch>
            <a:fillRect/>
          </a:stretch>
        </p:blipFill>
        <p:spPr bwMode="auto">
          <a:xfrm>
            <a:off x="3643313" y="928688"/>
            <a:ext cx="52863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ариса\Documents\Scanned Documents\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25"/>
            <a:ext cx="4429125" cy="6091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лариса\Documents\Scanned Documents\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428625"/>
            <a:ext cx="4429125" cy="6091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лариса\Documents\Scanned Documents\9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86313" y="785813"/>
            <a:ext cx="4154487" cy="571500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C:\Users\лариса\Documents\Scanned Documents\2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785813"/>
            <a:ext cx="4071937" cy="5600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7" name="Содержимое 8" descr="сканирование0008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214313"/>
            <a:ext cx="4286250" cy="5929312"/>
          </a:xfrm>
        </p:spPr>
      </p:pic>
      <p:pic>
        <p:nvPicPr>
          <p:cNvPr id="413698" name="Содержимое 9" descr="сканирование0012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370388" y="214313"/>
            <a:ext cx="4773612" cy="3416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1" name="Picture 2" descr="C:\Users\User\Documents\Scanned Documents\СП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3744912" cy="486727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414722" name="Picture 2" descr="C:\Users\User\Documents\Scanned Documents\с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15888"/>
            <a:ext cx="3744913" cy="4852987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414723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4005263"/>
            <a:ext cx="4110038" cy="2663825"/>
          </a:xfrm>
          <a:ln w="28575">
            <a:solidFill>
              <a:srgbClr val="2A5A06"/>
            </a:solidFill>
          </a:ln>
        </p:spPr>
      </p:pic>
      <p:pic>
        <p:nvPicPr>
          <p:cNvPr id="414724" name="Picture 2" descr="C:\Users\User\Documents\Scanned Documents\с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4440238"/>
            <a:ext cx="4105275" cy="2420937"/>
          </a:xfrm>
          <a:prstGeom prst="rect">
            <a:avLst/>
          </a:prstGeom>
          <a:noFill/>
          <a:ln w="38100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5" name="Picture 2" descr="C:\Users\User\Desktop\Аттестация  Качкалова 2017-18\12  повышение квалификации\сканирование0001бб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357438" y="214313"/>
            <a:ext cx="4643437" cy="63992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69" name="Picture 2" descr="EC427DDB"/>
          <p:cNvPicPr>
            <a:picLocks noChangeAspect="1" noChangeArrowheads="1"/>
          </p:cNvPicPr>
          <p:nvPr/>
        </p:nvPicPr>
        <p:blipFill>
          <a:blip r:embed="rId2"/>
          <a:srcRect l="2164" t="853" r="597" b="5888"/>
          <a:stretch>
            <a:fillRect/>
          </a:stretch>
        </p:blipFill>
        <p:spPr bwMode="auto">
          <a:xfrm>
            <a:off x="395288" y="392113"/>
            <a:ext cx="8424862" cy="613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0" name="Picture 2" descr="EC427DDB"/>
          <p:cNvPicPr>
            <a:picLocks noChangeAspect="1" noChangeArrowheads="1"/>
          </p:cNvPicPr>
          <p:nvPr/>
        </p:nvPicPr>
        <p:blipFill>
          <a:blip r:embed="rId2"/>
          <a:srcRect l="2164" t="853" r="597" b="5888"/>
          <a:stretch>
            <a:fillRect/>
          </a:stretch>
        </p:blipFill>
        <p:spPr bwMode="auto">
          <a:xfrm>
            <a:off x="428625" y="428625"/>
            <a:ext cx="8424863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313EE39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4321175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3" descr="ED627FF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88913"/>
            <a:ext cx="4176713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3" name="Picture 2" descr="E902C38B"/>
          <p:cNvPicPr>
            <a:picLocks noChangeAspect="1" noChangeArrowheads="1"/>
          </p:cNvPicPr>
          <p:nvPr/>
        </p:nvPicPr>
        <p:blipFill>
          <a:blip r:embed="rId2"/>
          <a:srcRect l="34265" t="40199" r="5202"/>
          <a:stretch>
            <a:fillRect/>
          </a:stretch>
        </p:blipFill>
        <p:spPr bwMode="auto">
          <a:xfrm>
            <a:off x="827088" y="404813"/>
            <a:ext cx="7561262" cy="5553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0499" name="Object 3"/>
          <p:cNvGraphicFramePr>
            <a:graphicFrameLocks noChangeAspect="1"/>
          </p:cNvGraphicFramePr>
          <p:nvPr>
            <p:ph idx="1"/>
          </p:nvPr>
        </p:nvGraphicFramePr>
        <p:xfrm>
          <a:off x="1692275" y="0"/>
          <a:ext cx="4346575" cy="6858000"/>
        </p:xfrm>
        <a:graphic>
          <a:graphicData uri="http://schemas.openxmlformats.org/presentationml/2006/ole">
            <p:oleObj spid="_x0000_s490499" name="Документ" r:id="rId3" imgW="5818670" imgH="8036477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магистр\Сертификат нов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57188"/>
            <a:ext cx="40005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F:\Награды 2\Сертификат 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3" y="357188"/>
            <a:ext cx="3897312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endParaRPr lang="ru-RU" smtClean="0">
              <a:effectLst/>
            </a:endParaRP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effectLst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5" name="Picture 2" descr="C:\Users\User\Desktop\сканирование\сканирование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225" y="214313"/>
            <a:ext cx="4376738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66" name="Picture 2" descr="C:\Users\User\Desktop\сканирование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214313"/>
            <a:ext cx="4214813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89" name="Picture 2" descr="C:\Users\User\Desktop\сканирование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500063"/>
            <a:ext cx="4408487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0" name="Picture 3" descr="C:\Users\User\Desktop\сканирование0002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428625"/>
            <a:ext cx="4411662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3" name="Содержимое 14" descr="сканирование0006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42875"/>
            <a:ext cx="3000375" cy="4321175"/>
          </a:xfrm>
        </p:spPr>
      </p:pic>
      <p:pic>
        <p:nvPicPr>
          <p:cNvPr id="422914" name="Содержимое 15" descr="сканирование001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00" y="928688"/>
            <a:ext cx="3201988" cy="4525962"/>
          </a:xfrm>
        </p:spPr>
      </p:pic>
      <p:pic>
        <p:nvPicPr>
          <p:cNvPr id="422915" name="Рисунок 16" descr="сканирование000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38" y="2071688"/>
            <a:ext cx="3167062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7" name="Содержимое 9" descr="сканирование0002.ti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500063"/>
            <a:ext cx="5394325" cy="3919537"/>
          </a:xfrm>
        </p:spPr>
      </p:pic>
      <p:pic>
        <p:nvPicPr>
          <p:cNvPr id="423938" name="Рисунок 12" descr="сканирование000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1214438"/>
            <a:ext cx="37861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5875"/>
            <a:ext cx="3348038" cy="4708525"/>
          </a:xfrm>
          <a:prstGeom prst="rect">
            <a:avLst/>
          </a:prstGeom>
          <a:ln w="28575">
            <a:solidFill>
              <a:srgbClr val="2A5A06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25986" name="Picture 2" descr="C:\Users\User\Documents\Scanned Documents\СП2.jpeg"/>
          <p:cNvPicPr>
            <a:picLocks noChangeAspect="1" noChangeArrowheads="1"/>
          </p:cNvPicPr>
          <p:nvPr/>
        </p:nvPicPr>
        <p:blipFill>
          <a:blip r:embed="rId3"/>
          <a:srcRect b="3130"/>
          <a:stretch>
            <a:fillRect/>
          </a:stretch>
        </p:blipFill>
        <p:spPr bwMode="auto">
          <a:xfrm>
            <a:off x="2411413" y="3860800"/>
            <a:ext cx="4608512" cy="29972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42598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875"/>
            <a:ext cx="3348038" cy="470852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5875"/>
            <a:ext cx="3500438" cy="4860925"/>
          </a:xfrm>
          <a:prstGeom prst="rect">
            <a:avLst/>
          </a:prstGeom>
          <a:ln w="28575">
            <a:solidFill>
              <a:srgbClr val="2A5A06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2250"/>
            <a:ext cx="3503613" cy="488632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427010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6775" y="985838"/>
            <a:ext cx="3197225" cy="488632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427011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2425" y="374650"/>
            <a:ext cx="3359150" cy="503872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76475"/>
            <a:ext cx="8229600" cy="1008063"/>
          </a:xfrm>
        </p:spPr>
        <p:txBody>
          <a:bodyPr/>
          <a:lstStyle/>
          <a:p>
            <a:pPr>
              <a:defRPr/>
            </a:pPr>
            <a:r>
              <a:rPr lang="ru-RU" sz="1800" dirty="0" smtClean="0">
                <a:latin typeface="+mn-lt"/>
              </a:rPr>
              <a:t>Представление собственного инновационного педагогического опыта</a:t>
            </a:r>
            <a:endParaRPr lang="ru-RU" sz="1800" dirty="0">
              <a:latin typeface="+mn-lt"/>
            </a:endParaRPr>
          </a:p>
        </p:txBody>
      </p:sp>
      <p:sp>
        <p:nvSpPr>
          <p:cNvPr id="19458" name="Прямоугольник 2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http://ds117sar.schoolrm.ru/sveden/employees/11257/181603/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7" name="Picture 2" descr="C:\Users\User\Desktop\ТАТЬЯНА ДИПЛОМЫ\3 МЕСТО ДИПЛО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48038" cy="45085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429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404813"/>
            <a:ext cx="3240087" cy="4608512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429059" name="Picture 2" descr="C:\Users\User\Desktop\ТАТЬЯНА ДИПЛОМЫ\000190800_20160519_Ениватова_Татьяна_Васильевн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2254250"/>
            <a:ext cx="3348037" cy="43434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9161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4. Участие в инновационной (экспериментальной)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5" name="Picture 2" descr="3BEFFBF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4392613" cy="669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1106" name="Picture 3" descr="4DA6920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5888"/>
            <a:ext cx="4392612" cy="669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388" y="115888"/>
            <a:ext cx="4248150" cy="6553200"/>
          </a:xfr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338" y="115888"/>
            <a:ext cx="3960812" cy="6553200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7" name="Picture 2" descr="C9FEE7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115888"/>
            <a:ext cx="446405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9161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5. Наличие публикаций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2" descr="CA8201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5" y="214313"/>
            <a:ext cx="4143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6" name="Picture 3" descr="69F65D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4313"/>
            <a:ext cx="385762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49" name="Рисунок 1" descr="4EA0ADDB"/>
          <p:cNvPicPr>
            <a:picLocks noChangeAspect="1" noChangeArrowheads="1"/>
          </p:cNvPicPr>
          <p:nvPr/>
        </p:nvPicPr>
        <p:blipFill>
          <a:blip r:embed="rId3"/>
          <a:srcRect l="30724" r="2" b="28438"/>
          <a:stretch>
            <a:fillRect/>
          </a:stretch>
        </p:blipFill>
        <p:spPr bwMode="auto">
          <a:xfrm>
            <a:off x="4500563" y="115888"/>
            <a:ext cx="424815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7250" name="Picture 2" descr="64467C42"/>
          <p:cNvPicPr>
            <a:picLocks noChangeAspect="1" noChangeArrowheads="1"/>
          </p:cNvPicPr>
          <p:nvPr/>
        </p:nvPicPr>
        <p:blipFill>
          <a:blip r:embed="rId4"/>
          <a:srcRect l="33817" b="32535"/>
          <a:stretch>
            <a:fillRect/>
          </a:stretch>
        </p:blipFill>
        <p:spPr bwMode="auto">
          <a:xfrm>
            <a:off x="179388" y="115888"/>
            <a:ext cx="403225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9161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6. Наличие авторских программ, методических разработок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744" name="Object 8"/>
          <p:cNvGraphicFramePr>
            <a:graphicFrameLocks noChangeAspect="1"/>
          </p:cNvGraphicFramePr>
          <p:nvPr/>
        </p:nvGraphicFramePr>
        <p:xfrm>
          <a:off x="468313" y="115888"/>
          <a:ext cx="4967287" cy="6626225"/>
        </p:xfrm>
        <a:graphic>
          <a:graphicData uri="http://schemas.openxmlformats.org/presentationml/2006/ole">
            <p:oleObj spid="_x0000_s116744" name="Документ" r:id="rId3" imgW="5910769" imgH="83400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9161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1. Повышение квалификации, профессиональная переподготовка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5" name="Picture 2" descr="A56A3DC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1268413"/>
            <a:ext cx="26638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1346" name="Picture 3" descr="E23462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1268413"/>
            <a:ext cx="27368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1347" name="Picture 4" descr="24AE56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268413"/>
            <a:ext cx="280828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500188"/>
            <a:ext cx="7789862" cy="3357562"/>
          </a:xfrm>
        </p:spPr>
        <p:txBody>
          <a:bodyPr/>
          <a:lstStyle/>
          <a:p>
            <a:pPr>
              <a:defRPr/>
            </a:pPr>
            <a:r>
              <a:rPr lang="ru-RU" sz="1800" dirty="0" smtClean="0"/>
              <a:t>7.Организация взаимодействия с научными, образовательными, социальными институтами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1" name="Object 21"/>
          <p:cNvGraphicFramePr>
            <a:graphicFrameLocks noChangeAspect="1"/>
          </p:cNvGraphicFramePr>
          <p:nvPr/>
        </p:nvGraphicFramePr>
        <p:xfrm>
          <a:off x="107950" y="115888"/>
          <a:ext cx="4176713" cy="6742112"/>
        </p:xfrm>
        <a:graphic>
          <a:graphicData uri="http://schemas.openxmlformats.org/presentationml/2006/ole">
            <p:oleObj spid="_x0000_s102421" name="Документ" r:id="rId3" imgW="5910769" imgH="8340080" progId="">
              <p:embed/>
            </p:oleObj>
          </a:graphicData>
        </a:graphic>
      </p:graphicFrame>
      <p:graphicFrame>
        <p:nvGraphicFramePr>
          <p:cNvPr id="102422" name="Object 22"/>
          <p:cNvGraphicFramePr>
            <a:graphicFrameLocks noChangeAspect="1"/>
          </p:cNvGraphicFramePr>
          <p:nvPr/>
        </p:nvGraphicFramePr>
        <p:xfrm>
          <a:off x="4787900" y="115888"/>
          <a:ext cx="4032250" cy="6626225"/>
        </p:xfrm>
        <a:graphic>
          <a:graphicData uri="http://schemas.openxmlformats.org/presentationml/2006/ole">
            <p:oleObj spid="_x0000_s102422" name="Документ" r:id="rId4" imgW="5910769" imgH="83400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53" name="Object 29"/>
          <p:cNvGraphicFramePr>
            <a:graphicFrameLocks noChangeAspect="1"/>
          </p:cNvGraphicFramePr>
          <p:nvPr/>
        </p:nvGraphicFramePr>
        <p:xfrm>
          <a:off x="214313" y="0"/>
          <a:ext cx="2989262" cy="5084763"/>
        </p:xfrm>
        <a:graphic>
          <a:graphicData uri="http://schemas.openxmlformats.org/presentationml/2006/ole">
            <p:oleObj spid="_x0000_s103453" name="Документ" r:id="rId3" imgW="5910769" imgH="8340080" progId="">
              <p:embed/>
            </p:oleObj>
          </a:graphicData>
        </a:graphic>
      </p:graphicFrame>
      <p:graphicFrame>
        <p:nvGraphicFramePr>
          <p:cNvPr id="103454" name="Object 30"/>
          <p:cNvGraphicFramePr>
            <a:graphicFrameLocks noChangeAspect="1"/>
          </p:cNvGraphicFramePr>
          <p:nvPr/>
        </p:nvGraphicFramePr>
        <p:xfrm>
          <a:off x="3238500" y="981075"/>
          <a:ext cx="2879725" cy="5359400"/>
        </p:xfrm>
        <a:graphic>
          <a:graphicData uri="http://schemas.openxmlformats.org/presentationml/2006/ole">
            <p:oleObj spid="_x0000_s103454" name="Документ" r:id="rId4" imgW="5910769" imgH="8340080" progId="">
              <p:embed/>
            </p:oleObj>
          </a:graphicData>
        </a:graphic>
      </p:graphicFrame>
      <p:graphicFrame>
        <p:nvGraphicFramePr>
          <p:cNvPr id="103455" name="Object 31"/>
          <p:cNvGraphicFramePr>
            <a:graphicFrameLocks noChangeAspect="1"/>
          </p:cNvGraphicFramePr>
          <p:nvPr/>
        </p:nvGraphicFramePr>
        <p:xfrm>
          <a:off x="6153150" y="1773238"/>
          <a:ext cx="2879725" cy="4927600"/>
        </p:xfrm>
        <a:graphic>
          <a:graphicData uri="http://schemas.openxmlformats.org/presentationml/2006/ole">
            <p:oleObj spid="_x0000_s103455" name="Документ" r:id="rId5" imgW="5910769" imgH="83400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68" name="Object 20"/>
          <p:cNvGraphicFramePr>
            <a:graphicFrameLocks noChangeAspect="1"/>
          </p:cNvGraphicFramePr>
          <p:nvPr/>
        </p:nvGraphicFramePr>
        <p:xfrm>
          <a:off x="179388" y="115888"/>
          <a:ext cx="4464050" cy="6192837"/>
        </p:xfrm>
        <a:graphic>
          <a:graphicData uri="http://schemas.openxmlformats.org/presentationml/2006/ole">
            <p:oleObj spid="_x0000_s104468" name="Документ" r:id="rId3" imgW="5910769" imgH="8340080" progId="">
              <p:embed/>
            </p:oleObj>
          </a:graphicData>
        </a:graphic>
      </p:graphicFrame>
      <p:graphicFrame>
        <p:nvGraphicFramePr>
          <p:cNvPr id="104469" name="Object 21"/>
          <p:cNvGraphicFramePr>
            <a:graphicFrameLocks noChangeAspect="1"/>
          </p:cNvGraphicFramePr>
          <p:nvPr/>
        </p:nvGraphicFramePr>
        <p:xfrm>
          <a:off x="4932363" y="115888"/>
          <a:ext cx="4032250" cy="6192837"/>
        </p:xfrm>
        <a:graphic>
          <a:graphicData uri="http://schemas.openxmlformats.org/presentationml/2006/ole">
            <p:oleObj spid="_x0000_s104469" name="Документ" r:id="rId4" imgW="5910769" imgH="83400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9161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8. Эффективность деятельности по аттестации педагогов на квалификационные категории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82" name="Object 10"/>
          <p:cNvGraphicFramePr>
            <a:graphicFrameLocks noChangeAspect="1"/>
          </p:cNvGraphicFramePr>
          <p:nvPr/>
        </p:nvGraphicFramePr>
        <p:xfrm>
          <a:off x="2357438" y="214313"/>
          <a:ext cx="4714875" cy="6429375"/>
        </p:xfrm>
        <a:graphic>
          <a:graphicData uri="http://schemas.openxmlformats.org/presentationml/2006/ole">
            <p:oleObj spid="_x0000_s105482" name="Документ" r:id="rId3" imgW="5924726" imgH="832492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9161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9. Наличие и выполнение перспективного плана прохождения педагогами образовательной организации курсовой подготовки</a:t>
            </a:r>
            <a:br>
              <a:rPr lang="ru-RU" sz="2000" b="1"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latin typeface="Times New Roman" pitchFamily="18" charset="0"/>
                <a:cs typeface="Times New Roman" pitchFamily="18" charset="0"/>
              </a:rPr>
              <a:t> (за 5 лет)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506" name="Object 10"/>
          <p:cNvGraphicFramePr>
            <a:graphicFrameLocks noChangeAspect="1"/>
          </p:cNvGraphicFramePr>
          <p:nvPr/>
        </p:nvGraphicFramePr>
        <p:xfrm>
          <a:off x="2000250" y="214313"/>
          <a:ext cx="5072063" cy="6429375"/>
        </p:xfrm>
        <a:graphic>
          <a:graphicData uri="http://schemas.openxmlformats.org/presentationml/2006/ole">
            <p:oleObj spid="_x0000_s106506" name="Документ" r:id="rId3" imgW="5924726" imgH="832492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9161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10. Оснащенность образовательной организации</a:t>
            </a:r>
            <a:br>
              <a:rPr lang="ru-RU" sz="2000" b="1"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latin typeface="Times New Roman" pitchFamily="18" charset="0"/>
                <a:cs typeface="Times New Roman" pitchFamily="18" charset="0"/>
              </a:rPr>
              <a:t> учебно-методическими материалами в соответствии с ФГОС и реализуемыми программами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1172" name="Object 4"/>
          <p:cNvGraphicFramePr>
            <a:graphicFrameLocks noChangeAspect="1"/>
          </p:cNvGraphicFramePr>
          <p:nvPr/>
        </p:nvGraphicFramePr>
        <p:xfrm>
          <a:off x="2643188" y="188913"/>
          <a:ext cx="4929187" cy="6454775"/>
        </p:xfrm>
        <a:graphic>
          <a:graphicData uri="http://schemas.openxmlformats.org/presentationml/2006/ole">
            <p:oleObj spid="_x0000_s391172" name="Документ" r:id="rId3" imgW="5911846" imgH="83400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9143" name="Object 7"/>
          <p:cNvGraphicFramePr>
            <a:graphicFrameLocks noChangeAspect="1"/>
          </p:cNvGraphicFramePr>
          <p:nvPr/>
        </p:nvGraphicFramePr>
        <p:xfrm>
          <a:off x="1619250" y="44450"/>
          <a:ext cx="5184775" cy="6813550"/>
        </p:xfrm>
        <a:graphic>
          <a:graphicData uri="http://schemas.openxmlformats.org/presentationml/2006/ole">
            <p:oleObj spid="_x0000_s219143" name="Документ" r:id="rId3" imgW="5910769" imgH="83400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9161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11. Обеспечение информационной открытости деятельности образовательной организации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8118" name="Object 6"/>
          <p:cNvGraphicFramePr>
            <a:graphicFrameLocks noChangeAspect="1"/>
          </p:cNvGraphicFramePr>
          <p:nvPr/>
        </p:nvGraphicFramePr>
        <p:xfrm>
          <a:off x="2071688" y="357188"/>
          <a:ext cx="4500562" cy="6143625"/>
        </p:xfrm>
        <a:graphic>
          <a:graphicData uri="http://schemas.openxmlformats.org/presentationml/2006/ole">
            <p:oleObj spid="_x0000_s218118" name="Документ" r:id="rId3" imgW="5910769" imgH="83400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9161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12. Наличие достижений детей и педагогического коллектива образовательной организации в конкурсах, соревнованиях, </a:t>
            </a:r>
            <a:br>
              <a:rPr lang="ru-RU" sz="2000" b="1"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latin typeface="Times New Roman" pitchFamily="18" charset="0"/>
                <a:cs typeface="Times New Roman" pitchFamily="18" charset="0"/>
              </a:rPr>
              <a:t>грантах различного уровня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1717" name="Object 5"/>
          <p:cNvGraphicFramePr>
            <a:graphicFrameLocks noChangeAspect="1"/>
          </p:cNvGraphicFramePr>
          <p:nvPr/>
        </p:nvGraphicFramePr>
        <p:xfrm>
          <a:off x="1571625" y="642938"/>
          <a:ext cx="4446588" cy="5929312"/>
        </p:xfrm>
        <a:graphic>
          <a:graphicData uri="http://schemas.openxmlformats.org/presentationml/2006/ole">
            <p:oleObj spid="_x0000_s371717" name="Документ" r:id="rId3" imgW="5924726" imgH="832492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3" name="Picture 2" descr="C:\Users\User\Desktop\ДИПЛОМЫ БАБИНА\Д1.jpeg"/>
          <p:cNvPicPr>
            <a:picLocks noChangeAspect="1" noChangeArrowheads="1"/>
          </p:cNvPicPr>
          <p:nvPr/>
        </p:nvPicPr>
        <p:blipFill>
          <a:blip r:embed="rId3"/>
          <a:srcRect r="2843" b="3333"/>
          <a:stretch>
            <a:fillRect/>
          </a:stretch>
        </p:blipFill>
        <p:spPr bwMode="auto">
          <a:xfrm>
            <a:off x="250825" y="260350"/>
            <a:ext cx="4033838" cy="63373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458754" name="Picture 2" descr="C:\Users\User\Desktop\ДИПЛОМЫ БАБИНА\Д5.jpeg"/>
          <p:cNvPicPr>
            <a:picLocks noChangeAspect="1" noChangeArrowheads="1"/>
          </p:cNvPicPr>
          <p:nvPr/>
        </p:nvPicPr>
        <p:blipFill>
          <a:blip r:embed="rId4"/>
          <a:srcRect r="1956" b="1419"/>
          <a:stretch>
            <a:fillRect/>
          </a:stretch>
        </p:blipFill>
        <p:spPr bwMode="auto">
          <a:xfrm>
            <a:off x="4859338" y="260350"/>
            <a:ext cx="3889375" cy="63373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374650"/>
            <a:ext cx="3505201" cy="4886325"/>
          </a:xfrm>
          <a:prstGeom prst="rect">
            <a:avLst/>
          </a:prstGeom>
          <a:noFill/>
          <a:ln w="19050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46080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2425" y="681038"/>
            <a:ext cx="3511550" cy="5038725"/>
          </a:xfrm>
          <a:prstGeom prst="rect">
            <a:avLst/>
          </a:prstGeom>
          <a:noFill/>
          <a:ln w="19050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460803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4375" y="1597025"/>
            <a:ext cx="3359150" cy="4579938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5" name="Picture 2" descr="C:\Users\User\Desktop\сканирование\сканирование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2428875"/>
            <a:ext cx="3071812" cy="41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826" name="Picture 3" descr="C:\Users\User\Desktop\сканирование\сканирование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313"/>
            <a:ext cx="3357563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827" name="Picture 4" descr="C:\Users\User\Desktop\сканирование\сканирование0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13" y="1285875"/>
            <a:ext cx="3198812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48213" y="357188"/>
            <a:ext cx="3922712" cy="5643562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357188"/>
            <a:ext cx="3929063" cy="5640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3" name="Picture 2" descr="C:\Users\User\Desktop\сканирование\сканирование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7125" y="2571750"/>
            <a:ext cx="29368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3874" name="Picture 2" descr="Диплом викторина++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1571625"/>
            <a:ext cx="3113088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3875" name="Picture 3" descr="Диплом викторина3+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357188"/>
            <a:ext cx="3033713" cy="417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3" name="Picture 2" descr="964BA4D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53988"/>
            <a:ext cx="8208963" cy="644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897" name="Picture 3" descr="F:\для портфо ЛВ\ЛВ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0"/>
            <a:ext cx="217011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4898" name="Picture 4" descr="F:\дипломы\ЯКОВЛЕВА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155825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4899" name="Picture 5" descr="F:\2 дипломы к аттестации\Диплом викторина855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0"/>
            <a:ext cx="214947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4900" name="Picture 6" descr="E:\Награды 2\Диплом 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86125"/>
            <a:ext cx="2273300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4901" name="Picture 7" descr="E:\Награды 2\Диплом 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0"/>
            <a:ext cx="2286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4902" name="Picture 2" descr="F:\магистр\диплом Бесова Мария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3286125"/>
            <a:ext cx="2286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4903" name="Picture 3" descr="F:\магистр\диплом Буданова Марина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3286125"/>
            <a:ext cx="2286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4904" name="Picture 4" descr="F:\магистр\диплом++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0" y="3286125"/>
            <a:ext cx="22796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9161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13. Качество работы по развитию вариативных форм </a:t>
            </a:r>
            <a:br>
              <a:rPr lang="ru-RU" sz="2000" b="1"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latin typeface="Times New Roman" pitchFamily="18" charset="0"/>
                <a:cs typeface="Times New Roman" pitchFamily="18" charset="0"/>
              </a:rPr>
              <a:t>дошкольного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7666" name="Object 2"/>
          <p:cNvGraphicFramePr>
            <a:graphicFrameLocks noChangeAspect="1"/>
          </p:cNvGraphicFramePr>
          <p:nvPr/>
        </p:nvGraphicFramePr>
        <p:xfrm>
          <a:off x="1476375" y="188913"/>
          <a:ext cx="4824413" cy="6335712"/>
        </p:xfrm>
        <a:graphic>
          <a:graphicData uri="http://schemas.openxmlformats.org/presentationml/2006/ole">
            <p:oleObj spid="_x0000_s497666" name="Документ" r:id="rId3" imgW="5924726" imgH="832492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5" name="Picture 2" descr="8774A4F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88913"/>
            <a:ext cx="4464050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9161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14. Выступления на научно-практических конференциях, педагогических чтениях, семинарах, секциях, методических объединениях; проведение открытых мастер-классов, мероприятий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5574" name="Object 6"/>
          <p:cNvGraphicFramePr>
            <a:graphicFrameLocks noChangeAspect="1"/>
          </p:cNvGraphicFramePr>
          <p:nvPr/>
        </p:nvGraphicFramePr>
        <p:xfrm>
          <a:off x="1785938" y="214313"/>
          <a:ext cx="4857750" cy="6643687"/>
        </p:xfrm>
        <a:graphic>
          <a:graphicData uri="http://schemas.openxmlformats.org/presentationml/2006/ole">
            <p:oleObj spid="_x0000_s365574" name="Документ" r:id="rId3" imgW="5924726" imgH="832492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17" name="Picture 2" descr="E315EF08"/>
          <p:cNvPicPr>
            <a:picLocks noChangeAspect="1" noChangeArrowheads="1"/>
          </p:cNvPicPr>
          <p:nvPr/>
        </p:nvPicPr>
        <p:blipFill>
          <a:blip r:embed="rId2"/>
          <a:srcRect l="40280" t="-3371" r="-9561" b="33708"/>
          <a:stretch>
            <a:fillRect/>
          </a:stretch>
        </p:blipFill>
        <p:spPr bwMode="auto">
          <a:xfrm>
            <a:off x="5014913" y="115888"/>
            <a:ext cx="4310062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18" name="Picture 3" descr="2AE578BD"/>
          <p:cNvPicPr>
            <a:picLocks noChangeAspect="1" noChangeArrowheads="1"/>
          </p:cNvPicPr>
          <p:nvPr/>
        </p:nvPicPr>
        <p:blipFill>
          <a:blip r:embed="rId3"/>
          <a:srcRect l="98969" t="70399" b="28088"/>
          <a:stretch>
            <a:fillRect/>
          </a:stretch>
        </p:blipFill>
        <p:spPr bwMode="auto">
          <a:xfrm>
            <a:off x="9097963" y="5454650"/>
            <a:ext cx="46037" cy="9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19" name="Picture 4" descr="A78C0571"/>
          <p:cNvPicPr>
            <a:picLocks noChangeAspect="1" noChangeArrowheads="1"/>
          </p:cNvPicPr>
          <p:nvPr/>
        </p:nvPicPr>
        <p:blipFill>
          <a:blip r:embed="rId4"/>
          <a:srcRect l="31218" t="-10539" b="29742"/>
          <a:stretch>
            <a:fillRect/>
          </a:stretch>
        </p:blipFill>
        <p:spPr bwMode="auto">
          <a:xfrm>
            <a:off x="323850" y="-531813"/>
            <a:ext cx="4252913" cy="659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80" name="Picture 3" descr="8575C3A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765175"/>
            <a:ext cx="464343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9079" name="Object 7"/>
          <p:cNvGraphicFramePr>
            <a:graphicFrameLocks noChangeAspect="1"/>
          </p:cNvGraphicFramePr>
          <p:nvPr/>
        </p:nvGraphicFramePr>
        <p:xfrm>
          <a:off x="539750" y="836613"/>
          <a:ext cx="3024188" cy="4503737"/>
        </p:xfrm>
        <a:graphic>
          <a:graphicData uri="http://schemas.openxmlformats.org/presentationml/2006/ole">
            <p:oleObj spid="_x0000_s259079" name="Документ" r:id="rId5" imgW="5903587" imgH="834008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7626" name="Object 10"/>
          <p:cNvGraphicFramePr>
            <a:graphicFrameLocks noChangeAspect="1"/>
          </p:cNvGraphicFramePr>
          <p:nvPr/>
        </p:nvGraphicFramePr>
        <p:xfrm>
          <a:off x="5072063" y="357188"/>
          <a:ext cx="3857625" cy="5849937"/>
        </p:xfrm>
        <a:graphic>
          <a:graphicData uri="http://schemas.openxmlformats.org/presentationml/2006/ole">
            <p:oleObj spid="_x0000_s367626" name="Документ" r:id="rId3" imgW="5924726" imgH="8324924" progId="">
              <p:embed/>
            </p:oleObj>
          </a:graphicData>
        </a:graphic>
      </p:graphicFrame>
      <p:graphicFrame>
        <p:nvGraphicFramePr>
          <p:cNvPr id="367627" name="Object 11"/>
          <p:cNvGraphicFramePr>
            <a:graphicFrameLocks noChangeAspect="1"/>
          </p:cNvGraphicFramePr>
          <p:nvPr/>
        </p:nvGraphicFramePr>
        <p:xfrm>
          <a:off x="357188" y="357188"/>
          <a:ext cx="4429125" cy="5929312"/>
        </p:xfrm>
        <a:graphic>
          <a:graphicData uri="http://schemas.openxmlformats.org/presentationml/2006/ole">
            <p:oleObj spid="_x0000_s367627" name="Документ" r:id="rId4" imgW="5910769" imgH="83400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9161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15. Участие старшего воспитателя в профессиональных конкурсах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7" name="Picture 2" descr="7DE138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888"/>
            <a:ext cx="9231313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7" name="Picture 2" descr="D495F2E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404813"/>
            <a:ext cx="40798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19161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16. Поощрения за профессиональные достижения в межаттестационный период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5" name="Picture 2" descr="BF5C0DC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188913"/>
            <a:ext cx="463867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3" name="Picture 2" descr="E75E11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44450"/>
            <a:ext cx="4681538" cy="669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3" name="Picture 2" descr="9A3398F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33375"/>
            <a:ext cx="43561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3672" name="Object 8"/>
          <p:cNvGraphicFramePr>
            <a:graphicFrameLocks noChangeAspect="1"/>
          </p:cNvGraphicFramePr>
          <p:nvPr/>
        </p:nvGraphicFramePr>
        <p:xfrm>
          <a:off x="4859338" y="333375"/>
          <a:ext cx="4033837" cy="6119813"/>
        </p:xfrm>
        <a:graphic>
          <a:graphicData uri="http://schemas.openxmlformats.org/presentationml/2006/ole">
            <p:oleObj spid="_x0000_s113672" name="Документ" r:id="rId5" imgW="5910769" imgH="83400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1" name="Picture 2" descr="D755CAA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713788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5663</TotalTime>
  <Words>209</Words>
  <Application>Microsoft Office PowerPoint</Application>
  <PresentationFormat>Экран (4:3)</PresentationFormat>
  <Paragraphs>36</Paragraphs>
  <Slides>84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84</vt:i4>
      </vt:variant>
    </vt:vector>
  </HeadingPairs>
  <TitlesOfParts>
    <vt:vector size="94" baseType="lpstr">
      <vt:lpstr>Tahoma</vt:lpstr>
      <vt:lpstr>Arial</vt:lpstr>
      <vt:lpstr>Wingdings</vt:lpstr>
      <vt:lpstr>Calibri</vt:lpstr>
      <vt:lpstr>Times New Roman</vt:lpstr>
      <vt:lpstr>Океан</vt:lpstr>
      <vt:lpstr>Океан</vt:lpstr>
      <vt:lpstr>Океан</vt:lpstr>
      <vt:lpstr>Документ</vt:lpstr>
      <vt:lpstr>Документ Microsoft Word</vt:lpstr>
      <vt:lpstr>Министерство образования РМ  ПОРТФОЛИО Водниковой Лидии Федоровны старшего воспитателя МДОУ «Детский сад №117»</vt:lpstr>
      <vt:lpstr>Слайд 2</vt:lpstr>
      <vt:lpstr>Слайд 3</vt:lpstr>
      <vt:lpstr>Представление собственного инновационного педагогического опыта</vt:lpstr>
      <vt:lpstr>1. Повышение квалификации, профессиональная переподготовка</vt:lpstr>
      <vt:lpstr>Слайд 6</vt:lpstr>
      <vt:lpstr>Слайд 7</vt:lpstr>
      <vt:lpstr>Слайд 8</vt:lpstr>
      <vt:lpstr>Слайд 9</vt:lpstr>
      <vt:lpstr>Слайд 10</vt:lpstr>
      <vt:lpstr>Слайд 11</vt:lpstr>
      <vt:lpstr>2. Применение информационно-коммуникативных технологий</vt:lpstr>
      <vt:lpstr>Слайд 13</vt:lpstr>
      <vt:lpstr>3.Методическое сопровождение материалов деятельности образовательной организации или отдельных педагогов на конкурсах, конференциях, семинарах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4. Участие в инновационной (экспериментальной) деятельности</vt:lpstr>
      <vt:lpstr>Слайд 42</vt:lpstr>
      <vt:lpstr>Слайд 43</vt:lpstr>
      <vt:lpstr>Слайд 44</vt:lpstr>
      <vt:lpstr>5. Наличие публикаций</vt:lpstr>
      <vt:lpstr>Слайд 46</vt:lpstr>
      <vt:lpstr>Слайд 47</vt:lpstr>
      <vt:lpstr>6. Наличие авторских программ, методических разработок</vt:lpstr>
      <vt:lpstr>Слайд 49</vt:lpstr>
      <vt:lpstr>Слайд 50</vt:lpstr>
      <vt:lpstr>7.Организация взаимодействия с научными, образовательными, социальными институтами</vt:lpstr>
      <vt:lpstr>Слайд 52</vt:lpstr>
      <vt:lpstr>Слайд 53</vt:lpstr>
      <vt:lpstr>Слайд 54</vt:lpstr>
      <vt:lpstr>8. Эффективность деятельности по аттестации педагогов на квалификационные категории</vt:lpstr>
      <vt:lpstr>Слайд 56</vt:lpstr>
      <vt:lpstr>9. Наличие и выполнение перспективного плана прохождения педагогами образовательной организации курсовой подготовки  (за 5 лет)</vt:lpstr>
      <vt:lpstr>Слайд 58</vt:lpstr>
      <vt:lpstr>10. Оснащенность образовательной организации  учебно-методическими материалами в соответствии с ФГОС и реализуемыми программами</vt:lpstr>
      <vt:lpstr>Слайд 60</vt:lpstr>
      <vt:lpstr>11. Обеспечение информационной открытости деятельности образовательной организации</vt:lpstr>
      <vt:lpstr>Слайд 62</vt:lpstr>
      <vt:lpstr>12. Наличие достижений детей и педагогического коллектива образовательной организации в конкурсах, соревнованиях,  грантах различного уровня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13. Качество работы по развитию вариативных форм  дошкольного образования</vt:lpstr>
      <vt:lpstr>Слайд 72</vt:lpstr>
      <vt:lpstr>Слайд 73</vt:lpstr>
      <vt:lpstr>14. Выступления на научно-практических конференциях, педагогических чтениях, семинарах, секциях, методических объединениях; проведение открытых мастер-классов, мероприятий</vt:lpstr>
      <vt:lpstr>Слайд 75</vt:lpstr>
      <vt:lpstr>Слайд 76</vt:lpstr>
      <vt:lpstr>Слайд 77</vt:lpstr>
      <vt:lpstr>Слайд 78</vt:lpstr>
      <vt:lpstr>15. Участие старшего воспитателя в профессиональных конкурсах</vt:lpstr>
      <vt:lpstr>Слайд 80</vt:lpstr>
      <vt:lpstr>16. Поощрения за профессиональные достижения в межаттестационный период</vt:lpstr>
      <vt:lpstr>Слайд 82</vt:lpstr>
      <vt:lpstr>Слайд 83</vt:lpstr>
      <vt:lpstr>Слайд 84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дс117</cp:lastModifiedBy>
  <cp:revision>214</cp:revision>
  <cp:lastPrinted>2017-01-09T07:42:43Z</cp:lastPrinted>
  <dcterms:created xsi:type="dcterms:W3CDTF">2016-12-23T09:37:51Z</dcterms:created>
  <dcterms:modified xsi:type="dcterms:W3CDTF">2018-11-20T09:44:02Z</dcterms:modified>
</cp:coreProperties>
</file>