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1" r:id="rId3"/>
    <p:sldId id="289" r:id="rId4"/>
    <p:sldId id="336" r:id="rId5"/>
    <p:sldId id="293" r:id="rId6"/>
    <p:sldId id="294" r:id="rId7"/>
    <p:sldId id="259" r:id="rId8"/>
    <p:sldId id="260" r:id="rId9"/>
    <p:sldId id="297" r:id="rId10"/>
    <p:sldId id="296" r:id="rId11"/>
    <p:sldId id="334" r:id="rId12"/>
    <p:sldId id="298" r:id="rId13"/>
    <p:sldId id="262" r:id="rId14"/>
    <p:sldId id="338" r:id="rId15"/>
    <p:sldId id="313" r:id="rId16"/>
    <p:sldId id="268" r:id="rId17"/>
    <p:sldId id="333" r:id="rId18"/>
    <p:sldId id="304" r:id="rId19"/>
    <p:sldId id="302" r:id="rId20"/>
    <p:sldId id="266" r:id="rId21"/>
    <p:sldId id="322" r:id="rId22"/>
    <p:sldId id="323" r:id="rId23"/>
    <p:sldId id="337" r:id="rId24"/>
    <p:sldId id="308" r:id="rId25"/>
    <p:sldId id="271" r:id="rId26"/>
    <p:sldId id="340" r:id="rId27"/>
    <p:sldId id="267" r:id="rId28"/>
    <p:sldId id="339" r:id="rId29"/>
    <p:sldId id="328" r:id="rId30"/>
    <p:sldId id="282" r:id="rId31"/>
    <p:sldId id="285" r:id="rId32"/>
    <p:sldId id="277" r:id="rId33"/>
    <p:sldId id="283"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Gill Sans MT"/>
        <a:ea typeface="+mn-ea"/>
        <a:cs typeface="Arial" pitchFamily="34" charset="0"/>
      </a:defRPr>
    </a:lvl1pPr>
    <a:lvl2pPr marL="457200" algn="l" rtl="0" fontAlgn="base">
      <a:spcBef>
        <a:spcPct val="0"/>
      </a:spcBef>
      <a:spcAft>
        <a:spcPct val="0"/>
      </a:spcAft>
      <a:defRPr kern="1200">
        <a:solidFill>
          <a:schemeClr val="tx1"/>
        </a:solidFill>
        <a:latin typeface="Gill Sans MT"/>
        <a:ea typeface="+mn-ea"/>
        <a:cs typeface="Arial" pitchFamily="34" charset="0"/>
      </a:defRPr>
    </a:lvl2pPr>
    <a:lvl3pPr marL="914400" algn="l" rtl="0" fontAlgn="base">
      <a:spcBef>
        <a:spcPct val="0"/>
      </a:spcBef>
      <a:spcAft>
        <a:spcPct val="0"/>
      </a:spcAft>
      <a:defRPr kern="1200">
        <a:solidFill>
          <a:schemeClr val="tx1"/>
        </a:solidFill>
        <a:latin typeface="Gill Sans MT"/>
        <a:ea typeface="+mn-ea"/>
        <a:cs typeface="Arial" pitchFamily="34" charset="0"/>
      </a:defRPr>
    </a:lvl3pPr>
    <a:lvl4pPr marL="1371600" algn="l" rtl="0" fontAlgn="base">
      <a:spcBef>
        <a:spcPct val="0"/>
      </a:spcBef>
      <a:spcAft>
        <a:spcPct val="0"/>
      </a:spcAft>
      <a:defRPr kern="1200">
        <a:solidFill>
          <a:schemeClr val="tx1"/>
        </a:solidFill>
        <a:latin typeface="Gill Sans MT"/>
        <a:ea typeface="+mn-ea"/>
        <a:cs typeface="Arial" pitchFamily="34" charset="0"/>
      </a:defRPr>
    </a:lvl4pPr>
    <a:lvl5pPr marL="1828800" algn="l" rtl="0" fontAlgn="base">
      <a:spcBef>
        <a:spcPct val="0"/>
      </a:spcBef>
      <a:spcAft>
        <a:spcPct val="0"/>
      </a:spcAft>
      <a:defRPr kern="1200">
        <a:solidFill>
          <a:schemeClr val="tx1"/>
        </a:solidFill>
        <a:latin typeface="Gill Sans MT"/>
        <a:ea typeface="+mn-ea"/>
        <a:cs typeface="Arial" pitchFamily="34" charset="0"/>
      </a:defRPr>
    </a:lvl5pPr>
    <a:lvl6pPr marL="2286000" algn="l" defTabSz="914400" rtl="0" eaLnBrk="1" latinLnBrk="0" hangingPunct="1">
      <a:defRPr kern="1200">
        <a:solidFill>
          <a:schemeClr val="tx1"/>
        </a:solidFill>
        <a:latin typeface="Gill Sans MT"/>
        <a:ea typeface="+mn-ea"/>
        <a:cs typeface="Arial" pitchFamily="34" charset="0"/>
      </a:defRPr>
    </a:lvl6pPr>
    <a:lvl7pPr marL="2743200" algn="l" defTabSz="914400" rtl="0" eaLnBrk="1" latinLnBrk="0" hangingPunct="1">
      <a:defRPr kern="1200">
        <a:solidFill>
          <a:schemeClr val="tx1"/>
        </a:solidFill>
        <a:latin typeface="Gill Sans MT"/>
        <a:ea typeface="+mn-ea"/>
        <a:cs typeface="Arial" pitchFamily="34" charset="0"/>
      </a:defRPr>
    </a:lvl7pPr>
    <a:lvl8pPr marL="3200400" algn="l" defTabSz="914400" rtl="0" eaLnBrk="1" latinLnBrk="0" hangingPunct="1">
      <a:defRPr kern="1200">
        <a:solidFill>
          <a:schemeClr val="tx1"/>
        </a:solidFill>
        <a:latin typeface="Gill Sans MT"/>
        <a:ea typeface="+mn-ea"/>
        <a:cs typeface="Arial" pitchFamily="34" charset="0"/>
      </a:defRPr>
    </a:lvl8pPr>
    <a:lvl9pPr marL="3657600" algn="l" defTabSz="914400" rtl="0" eaLnBrk="1" latinLnBrk="0" hangingPunct="1">
      <a:defRPr kern="1200">
        <a:solidFill>
          <a:schemeClr val="tx1"/>
        </a:solidFill>
        <a:latin typeface="Gill Sans MT"/>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22" autoAdjust="0"/>
  </p:normalViewPr>
  <p:slideViewPr>
    <p:cSldViewPr>
      <p:cViewPr varScale="1">
        <p:scale>
          <a:sx n="73" d="100"/>
          <a:sy n="73" d="100"/>
        </p:scale>
        <p:origin x="858" y="78"/>
      </p:cViewPr>
      <p:guideLst>
        <p:guide orient="horz" pos="2160"/>
        <p:guide pos="2880"/>
      </p:guideLst>
    </p:cSldViewPr>
  </p:slideViewPr>
  <p:outlineViewPr>
    <p:cViewPr>
      <p:scale>
        <a:sx n="33" d="100"/>
        <a:sy n="33" d="100"/>
      </p:scale>
      <p:origin x="48" y="26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a Doraeva" userId="c17e95334041878f" providerId="LiveId" clId="{3DCF4132-7DBC-48DC-B839-24464D20C087}"/>
    <pc:docChg chg="modSld">
      <pc:chgData name="Alina Doraeva" userId="c17e95334041878f" providerId="LiveId" clId="{3DCF4132-7DBC-48DC-B839-24464D20C087}" dt="2022-04-27T06:31:48.511" v="4" actId="1076"/>
      <pc:docMkLst>
        <pc:docMk/>
      </pc:docMkLst>
      <pc:sldChg chg="modSp">
        <pc:chgData name="Alina Doraeva" userId="c17e95334041878f" providerId="LiveId" clId="{3DCF4132-7DBC-48DC-B839-24464D20C087}" dt="2022-04-27T06:31:27.167" v="2" actId="14100"/>
        <pc:sldMkLst>
          <pc:docMk/>
          <pc:sldMk cId="0" sldId="296"/>
        </pc:sldMkLst>
        <pc:spChg chg="mod">
          <ac:chgData name="Alina Doraeva" userId="c17e95334041878f" providerId="LiveId" clId="{3DCF4132-7DBC-48DC-B839-24464D20C087}" dt="2022-04-27T06:31:27.167" v="2" actId="14100"/>
          <ac:spMkLst>
            <pc:docMk/>
            <pc:sldMk cId="0" sldId="296"/>
            <ac:spMk id="2" creationId="{00000000-0000-0000-0000-000000000000}"/>
          </ac:spMkLst>
        </pc:spChg>
        <pc:picChg chg="mod">
          <ac:chgData name="Alina Doraeva" userId="c17e95334041878f" providerId="LiveId" clId="{3DCF4132-7DBC-48DC-B839-24464D20C087}" dt="2022-04-27T06:31:22.682" v="1" actId="1076"/>
          <ac:picMkLst>
            <pc:docMk/>
            <pc:sldMk cId="0" sldId="296"/>
            <ac:picMk id="22532" creationId="{00000000-0000-0000-0000-000000000000}"/>
          </ac:picMkLst>
        </pc:picChg>
      </pc:sldChg>
      <pc:sldChg chg="modSp">
        <pc:chgData name="Alina Doraeva" userId="c17e95334041878f" providerId="LiveId" clId="{3DCF4132-7DBC-48DC-B839-24464D20C087}" dt="2022-04-27T06:31:48.511" v="4" actId="1076"/>
        <pc:sldMkLst>
          <pc:docMk/>
          <pc:sldMk cId="0" sldId="298"/>
        </pc:sldMkLst>
        <pc:picChg chg="mod">
          <ac:chgData name="Alina Doraeva" userId="c17e95334041878f" providerId="LiveId" clId="{3DCF4132-7DBC-48DC-B839-24464D20C087}" dt="2022-04-27T06:31:48.511" v="4" actId="1076"/>
          <ac:picMkLst>
            <pc:docMk/>
            <pc:sldMk cId="0" sldId="298"/>
            <ac:picMk id="23555"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5" name="Овал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lang="ru-RU"/>
              <a:t>Образец заголовка</a:t>
            </a:r>
            <a:endParaRPr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6" name="Дата 6"/>
          <p:cNvSpPr>
            <a:spLocks noGrp="1"/>
          </p:cNvSpPr>
          <p:nvPr>
            <p:ph type="dt" sz="half" idx="10"/>
          </p:nvPr>
        </p:nvSpPr>
        <p:spPr/>
        <p:txBody>
          <a:bodyPr/>
          <a:lstStyle>
            <a:lvl1pPr>
              <a:defRPr/>
            </a:lvl1pPr>
            <a:extLst/>
          </a:lstStyle>
          <a:p>
            <a:pPr>
              <a:defRPr/>
            </a:pPr>
            <a:fld id="{FD978FC3-18F4-4D78-BAA7-0DB894D6EE71}" type="datetimeFigureOut">
              <a:rPr lang="ru-RU"/>
              <a:pPr>
                <a:defRPr/>
              </a:pPr>
              <a:t>05.01.2023</a:t>
            </a:fld>
            <a:endParaRPr lang="ru-RU" dirty="0"/>
          </a:p>
        </p:txBody>
      </p:sp>
      <p:sp>
        <p:nvSpPr>
          <p:cNvPr id="7" name="Нижний колонтитул 19"/>
          <p:cNvSpPr>
            <a:spLocks noGrp="1"/>
          </p:cNvSpPr>
          <p:nvPr>
            <p:ph type="ftr" sz="quarter" idx="11"/>
          </p:nvPr>
        </p:nvSpPr>
        <p:spPr/>
        <p:txBody>
          <a:bodyPr/>
          <a:lstStyle>
            <a:lvl1pPr>
              <a:defRPr/>
            </a:lvl1pPr>
            <a:extLst/>
          </a:lstStyle>
          <a:p>
            <a:pPr>
              <a:defRPr/>
            </a:pPr>
            <a:endParaRPr lang="ru-RU"/>
          </a:p>
        </p:txBody>
      </p:sp>
      <p:sp>
        <p:nvSpPr>
          <p:cNvPr id="8" name="Номер слайда 9"/>
          <p:cNvSpPr>
            <a:spLocks noGrp="1"/>
          </p:cNvSpPr>
          <p:nvPr>
            <p:ph type="sldNum" sz="quarter" idx="12"/>
          </p:nvPr>
        </p:nvSpPr>
        <p:spPr/>
        <p:txBody>
          <a:bodyPr/>
          <a:lstStyle>
            <a:lvl1pPr>
              <a:defRPr/>
            </a:lvl1pPr>
            <a:extLst/>
          </a:lstStyle>
          <a:p>
            <a:pPr>
              <a:defRPr/>
            </a:pPr>
            <a:fld id="{CAB3C2D3-ABD6-465C-862F-3F38B45E7265}" type="slidenum">
              <a:rPr lang="ru-RU"/>
              <a:pPr>
                <a:defRPr/>
              </a:pPr>
              <a:t>‹#›</a:t>
            </a:fld>
            <a:endParaRPr lang="ru-RU" dirty="0"/>
          </a:p>
        </p:txBody>
      </p:sp>
    </p:spTree>
    <p:extLst>
      <p:ext uri="{BB962C8B-B14F-4D97-AF65-F5344CB8AC3E}">
        <p14:creationId xmlns:p14="http://schemas.microsoft.com/office/powerpoint/2010/main" val="100407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D507A370-2F9E-47A9-8B9B-DA1A5B92957C}" type="datetimeFigureOut">
              <a:rPr lang="ru-RU"/>
              <a:pPr>
                <a:defRPr/>
              </a:pPr>
              <a:t>05.01.2023</a:t>
            </a:fld>
            <a:endParaRPr lang="ru-RU" dirty="0"/>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0C4A22CD-9142-4E36-842E-2984EDDBCA16}" type="slidenum">
              <a:rPr lang="ru-RU"/>
              <a:pPr>
                <a:defRPr/>
              </a:pPr>
              <a:t>‹#›</a:t>
            </a:fld>
            <a:endParaRPr lang="ru-RU" dirty="0"/>
          </a:p>
        </p:txBody>
      </p:sp>
    </p:spTree>
    <p:extLst>
      <p:ext uri="{BB962C8B-B14F-4D97-AF65-F5344CB8AC3E}">
        <p14:creationId xmlns:p14="http://schemas.microsoft.com/office/powerpoint/2010/main" val="1944416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297E2E94-13AC-47FE-AACA-D52F4BA0A838}" type="datetimeFigureOut">
              <a:rPr lang="ru-RU"/>
              <a:pPr>
                <a:defRPr/>
              </a:pPr>
              <a:t>05.01.2023</a:t>
            </a:fld>
            <a:endParaRPr lang="ru-RU" dirty="0"/>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66FE10AA-C47A-4A6B-B194-B88615E664A9}" type="slidenum">
              <a:rPr lang="ru-RU"/>
              <a:pPr>
                <a:defRPr/>
              </a:pPr>
              <a:t>‹#›</a:t>
            </a:fld>
            <a:endParaRPr lang="ru-RU" dirty="0"/>
          </a:p>
        </p:txBody>
      </p:sp>
    </p:spTree>
    <p:extLst>
      <p:ext uri="{BB962C8B-B14F-4D97-AF65-F5344CB8AC3E}">
        <p14:creationId xmlns:p14="http://schemas.microsoft.com/office/powerpoint/2010/main" val="3165039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2D895415-7AF4-4D10-A11F-AE07716BF854}" type="datetimeFigureOut">
              <a:rPr lang="ru-RU"/>
              <a:pPr>
                <a:defRPr/>
              </a:pPr>
              <a:t>05.01.2023</a:t>
            </a:fld>
            <a:endParaRPr lang="ru-RU" dirty="0"/>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BC01F93C-EC68-4566-9BA9-C3FEFD6F7A35}" type="slidenum">
              <a:rPr lang="ru-RU"/>
              <a:pPr>
                <a:defRPr/>
              </a:pPr>
              <a:t>‹#›</a:t>
            </a:fld>
            <a:endParaRPr lang="ru-RU" dirty="0"/>
          </a:p>
        </p:txBody>
      </p:sp>
    </p:spTree>
    <p:extLst>
      <p:ext uri="{BB962C8B-B14F-4D97-AF65-F5344CB8AC3E}">
        <p14:creationId xmlns:p14="http://schemas.microsoft.com/office/powerpoint/2010/main" val="393446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Овал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7" name="Овал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u-RU"/>
              <a:t>Образец заголовка</a:t>
            </a:r>
            <a:endParaRPr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8" name="Дата 3"/>
          <p:cNvSpPr>
            <a:spLocks noGrp="1"/>
          </p:cNvSpPr>
          <p:nvPr>
            <p:ph type="dt" sz="half" idx="10"/>
          </p:nvPr>
        </p:nvSpPr>
        <p:spPr/>
        <p:txBody>
          <a:bodyPr/>
          <a:lstStyle>
            <a:lvl1pPr>
              <a:defRPr/>
            </a:lvl1pPr>
            <a:extLst/>
          </a:lstStyle>
          <a:p>
            <a:pPr>
              <a:defRPr/>
            </a:pPr>
            <a:fld id="{68F2A4F1-010C-405A-9258-6D8B6FD22440}" type="datetimeFigureOut">
              <a:rPr lang="ru-RU"/>
              <a:pPr>
                <a:defRPr/>
              </a:pPr>
              <a:t>05.01.2023</a:t>
            </a:fld>
            <a:endParaRPr lang="ru-RU" dirty="0"/>
          </a:p>
        </p:txBody>
      </p:sp>
      <p:sp>
        <p:nvSpPr>
          <p:cNvPr id="9" name="Нижний колонтитул 4"/>
          <p:cNvSpPr>
            <a:spLocks noGrp="1"/>
          </p:cNvSpPr>
          <p:nvPr>
            <p:ph type="ftr" sz="quarter" idx="11"/>
          </p:nvPr>
        </p:nvSpPr>
        <p:spPr/>
        <p:txBody>
          <a:bodyPr/>
          <a:lstStyle>
            <a:lvl1pPr>
              <a:defRPr/>
            </a:lvl1pPr>
            <a:extLst/>
          </a:lstStyle>
          <a:p>
            <a:pPr>
              <a:defRPr/>
            </a:pPr>
            <a:endParaRPr lang="ru-RU"/>
          </a:p>
        </p:txBody>
      </p:sp>
      <p:sp>
        <p:nvSpPr>
          <p:cNvPr id="10" name="Номер слайда 5"/>
          <p:cNvSpPr>
            <a:spLocks noGrp="1"/>
          </p:cNvSpPr>
          <p:nvPr>
            <p:ph type="sldNum" sz="quarter" idx="12"/>
          </p:nvPr>
        </p:nvSpPr>
        <p:spPr/>
        <p:txBody>
          <a:bodyPr/>
          <a:lstStyle>
            <a:lvl1pPr>
              <a:defRPr/>
            </a:lvl1pPr>
            <a:extLst/>
          </a:lstStyle>
          <a:p>
            <a:pPr>
              <a:defRPr/>
            </a:pPr>
            <a:fld id="{A9E906BE-2D00-41D1-A785-9D5CE299D291}" type="slidenum">
              <a:rPr lang="ru-RU"/>
              <a:pPr>
                <a:defRPr/>
              </a:pPr>
              <a:t>‹#›</a:t>
            </a:fld>
            <a:endParaRPr lang="ru-RU" dirty="0"/>
          </a:p>
        </p:txBody>
      </p:sp>
    </p:spTree>
    <p:extLst>
      <p:ext uri="{BB962C8B-B14F-4D97-AF65-F5344CB8AC3E}">
        <p14:creationId xmlns:p14="http://schemas.microsoft.com/office/powerpoint/2010/main" val="316443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lang="ru-RU"/>
              <a:t>Образец заголовка</a:t>
            </a:r>
            <a:endParaRPr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C19292E1-F6B2-42B3-8587-E257B3AA9869}" type="datetimeFigureOut">
              <a:rPr lang="ru-RU"/>
              <a:pPr>
                <a:defRPr/>
              </a:pPr>
              <a:t>05.01.2023</a:t>
            </a:fld>
            <a:endParaRPr lang="ru-RU" dirty="0"/>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0F77186E-7DA8-426D-BC58-A98D1976CA64}" type="slidenum">
              <a:rPr lang="ru-RU"/>
              <a:pPr>
                <a:defRPr/>
              </a:pPr>
              <a:t>‹#›</a:t>
            </a:fld>
            <a:endParaRPr lang="ru-RU" dirty="0"/>
          </a:p>
        </p:txBody>
      </p:sp>
    </p:spTree>
    <p:extLst>
      <p:ext uri="{BB962C8B-B14F-4D97-AF65-F5344CB8AC3E}">
        <p14:creationId xmlns:p14="http://schemas.microsoft.com/office/powerpoint/2010/main" val="60200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lstStyle>
            <a:lvl1pPr algn="ctr">
              <a:defRPr sz="4500" b="1" cap="none" baseline="0"/>
            </a:lvl1pPr>
            <a:extLst/>
          </a:lstStyle>
          <a:p>
            <a:r>
              <a:rPr lang="ru-RU"/>
              <a:t>Образец заголовка</a:t>
            </a:r>
            <a:endParaRPr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4C856244-5470-4496-8840-D004CA144241}" type="datetimeFigureOut">
              <a:rPr lang="ru-RU"/>
              <a:pPr>
                <a:defRPr/>
              </a:pPr>
              <a:t>05.01.2023</a:t>
            </a:fld>
            <a:endParaRPr lang="ru-RU" dirty="0"/>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2DFE122D-F953-4C2A-BA28-568D432B1786}" type="slidenum">
              <a:rPr lang="ru-RU"/>
              <a:pPr>
                <a:defRPr/>
              </a:pPr>
              <a:t>‹#›</a:t>
            </a:fld>
            <a:endParaRPr lang="ru-RU" dirty="0"/>
          </a:p>
        </p:txBody>
      </p:sp>
    </p:spTree>
    <p:extLst>
      <p:ext uri="{BB962C8B-B14F-4D97-AF65-F5344CB8AC3E}">
        <p14:creationId xmlns:p14="http://schemas.microsoft.com/office/powerpoint/2010/main" val="5025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lang="ru-RU"/>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fld id="{2826E9E5-57A5-47A0-B7B5-3512DF7600A0}" type="datetimeFigureOut">
              <a:rPr lang="ru-RU"/>
              <a:pPr>
                <a:defRPr/>
              </a:pPr>
              <a:t>05.01.2023</a:t>
            </a:fld>
            <a:endParaRPr lang="ru-RU" dirty="0"/>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438FAB98-C608-49AE-9F65-7FF1AEC52845}" type="slidenum">
              <a:rPr lang="ru-RU"/>
              <a:pPr>
                <a:defRPr/>
              </a:pPr>
              <a:t>‹#›</a:t>
            </a:fld>
            <a:endParaRPr lang="ru-RU" dirty="0"/>
          </a:p>
        </p:txBody>
      </p:sp>
    </p:spTree>
    <p:extLst>
      <p:ext uri="{BB962C8B-B14F-4D97-AF65-F5344CB8AC3E}">
        <p14:creationId xmlns:p14="http://schemas.microsoft.com/office/powerpoint/2010/main" val="302374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Дата 1"/>
          <p:cNvSpPr>
            <a:spLocks noGrp="1"/>
          </p:cNvSpPr>
          <p:nvPr>
            <p:ph type="dt" sz="half" idx="10"/>
          </p:nvPr>
        </p:nvSpPr>
        <p:spPr/>
        <p:txBody>
          <a:bodyPr/>
          <a:lstStyle>
            <a:lvl1pPr>
              <a:defRPr/>
            </a:lvl1pPr>
            <a:extLst/>
          </a:lstStyle>
          <a:p>
            <a:pPr>
              <a:defRPr/>
            </a:pPr>
            <a:fld id="{9B71D2EC-E369-4231-845C-A406C7BB7216}" type="datetimeFigureOut">
              <a:rPr lang="ru-RU"/>
              <a:pPr>
                <a:defRPr/>
              </a:pPr>
              <a:t>05.01.2023</a:t>
            </a:fld>
            <a:endParaRPr lang="ru-RU" dirty="0"/>
          </a:p>
        </p:txBody>
      </p:sp>
      <p:sp>
        <p:nvSpPr>
          <p:cNvPr id="5" name="Нижний колонтитул 2"/>
          <p:cNvSpPr>
            <a:spLocks noGrp="1"/>
          </p:cNvSpPr>
          <p:nvPr>
            <p:ph type="ftr" sz="quarter" idx="11"/>
          </p:nvPr>
        </p:nvSpPr>
        <p:spPr/>
        <p:txBody>
          <a:bodyPr/>
          <a:lstStyle>
            <a:lvl1pPr>
              <a:defRPr/>
            </a:lvl1pPr>
            <a:extLst/>
          </a:lstStyle>
          <a:p>
            <a:pPr>
              <a:defRPr/>
            </a:pPr>
            <a:endParaRPr lang="ru-RU"/>
          </a:p>
        </p:txBody>
      </p:sp>
      <p:sp>
        <p:nvSpPr>
          <p:cNvPr id="6" name="Номер слайда 3"/>
          <p:cNvSpPr>
            <a:spLocks noGrp="1"/>
          </p:cNvSpPr>
          <p:nvPr>
            <p:ph type="sldNum" sz="quarter" idx="12"/>
          </p:nvPr>
        </p:nvSpPr>
        <p:spPr/>
        <p:txBody>
          <a:bodyPr/>
          <a:lstStyle>
            <a:lvl1pPr>
              <a:defRPr/>
            </a:lvl1pPr>
            <a:extLst/>
          </a:lstStyle>
          <a:p>
            <a:pPr>
              <a:defRPr/>
            </a:pPr>
            <a:fld id="{E6636F25-5CA7-4E31-B7A8-6AD145A5E485}" type="slidenum">
              <a:rPr lang="ru-RU"/>
              <a:pPr>
                <a:defRPr/>
              </a:pPr>
              <a:t>‹#›</a:t>
            </a:fld>
            <a:endParaRPr lang="ru-RU" dirty="0"/>
          </a:p>
        </p:txBody>
      </p:sp>
    </p:spTree>
    <p:extLst>
      <p:ext uri="{BB962C8B-B14F-4D97-AF65-F5344CB8AC3E}">
        <p14:creationId xmlns:p14="http://schemas.microsoft.com/office/powerpoint/2010/main" val="105844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ru-RU"/>
              <a:t>Образец заголовка</a:t>
            </a:r>
            <a:endParaRPr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8348743C-A67B-422F-B915-17EE3C355B2B}" type="datetimeFigureOut">
              <a:rPr lang="ru-RU"/>
              <a:pPr>
                <a:defRPr/>
              </a:pPr>
              <a:t>05.01.2023</a:t>
            </a:fld>
            <a:endParaRPr lang="ru-RU" dirty="0"/>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5B49017D-14EA-46D9-8FA3-E3685B1DB67D}" type="slidenum">
              <a:rPr lang="ru-RU"/>
              <a:pPr>
                <a:defRPr/>
              </a:pPr>
              <a:t>‹#›</a:t>
            </a:fld>
            <a:endParaRPr lang="ru-RU" dirty="0"/>
          </a:p>
        </p:txBody>
      </p:sp>
    </p:spTree>
    <p:extLst>
      <p:ext uri="{BB962C8B-B14F-4D97-AF65-F5344CB8AC3E}">
        <p14:creationId xmlns:p14="http://schemas.microsoft.com/office/powerpoint/2010/main" val="264825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Блок-схема: процесс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Блок-схема: процесс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u-RU"/>
              <a:t>Образец заголовка</a:t>
            </a:r>
            <a:endParaRPr lang="en-US"/>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a:t>Вставка рисунка</a:t>
            </a:r>
            <a:endParaRPr lang="en-US" noProof="0"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a:t>Образец текста</a:t>
            </a:r>
          </a:p>
        </p:txBody>
      </p:sp>
      <p:sp>
        <p:nvSpPr>
          <p:cNvPr id="8" name="Дата 4"/>
          <p:cNvSpPr>
            <a:spLocks noGrp="1"/>
          </p:cNvSpPr>
          <p:nvPr>
            <p:ph type="dt" sz="half" idx="10"/>
          </p:nvPr>
        </p:nvSpPr>
        <p:spPr/>
        <p:txBody>
          <a:bodyPr/>
          <a:lstStyle>
            <a:lvl1pPr>
              <a:defRPr/>
            </a:lvl1pPr>
            <a:extLst/>
          </a:lstStyle>
          <a:p>
            <a:pPr>
              <a:defRPr/>
            </a:pPr>
            <a:fld id="{4C3AA0D6-7C78-49BB-9E57-B8B2985B0858}" type="datetimeFigureOut">
              <a:rPr lang="ru-RU"/>
              <a:pPr>
                <a:defRPr/>
              </a:pPr>
              <a:t>05.01.2023</a:t>
            </a:fld>
            <a:endParaRPr lang="ru-RU" dirty="0"/>
          </a:p>
        </p:txBody>
      </p:sp>
      <p:sp>
        <p:nvSpPr>
          <p:cNvPr id="9" name="Нижний колонтитул 5"/>
          <p:cNvSpPr>
            <a:spLocks noGrp="1"/>
          </p:cNvSpPr>
          <p:nvPr>
            <p:ph type="ftr" sz="quarter" idx="11"/>
          </p:nvPr>
        </p:nvSpPr>
        <p:spPr/>
        <p:txBody>
          <a:bodyPr/>
          <a:lstStyle>
            <a:lvl1pPr>
              <a:defRPr/>
            </a:lvl1pPr>
            <a:extLst/>
          </a:lstStyle>
          <a:p>
            <a:pPr>
              <a:defRPr/>
            </a:pPr>
            <a:endParaRPr lang="ru-RU"/>
          </a:p>
        </p:txBody>
      </p:sp>
      <p:sp>
        <p:nvSpPr>
          <p:cNvPr id="10" name="Номер слайда 6"/>
          <p:cNvSpPr>
            <a:spLocks noGrp="1"/>
          </p:cNvSpPr>
          <p:nvPr>
            <p:ph type="sldNum" sz="quarter" idx="12"/>
          </p:nvPr>
        </p:nvSpPr>
        <p:spPr/>
        <p:txBody>
          <a:bodyPr/>
          <a:lstStyle>
            <a:lvl1pPr>
              <a:defRPr/>
            </a:lvl1pPr>
            <a:extLst/>
          </a:lstStyle>
          <a:p>
            <a:pPr>
              <a:defRPr/>
            </a:pPr>
            <a:fld id="{5DEC4513-FAC7-4913-98A3-66166C5EC592}" type="slidenum">
              <a:rPr lang="ru-RU"/>
              <a:pPr>
                <a:defRPr/>
              </a:pPr>
              <a:t>‹#›</a:t>
            </a:fld>
            <a:endParaRPr lang="ru-RU" dirty="0"/>
          </a:p>
        </p:txBody>
      </p:sp>
    </p:spTree>
    <p:extLst>
      <p:ext uri="{BB962C8B-B14F-4D97-AF65-F5344CB8AC3E}">
        <p14:creationId xmlns:p14="http://schemas.microsoft.com/office/powerpoint/2010/main" val="410874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Пирог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Овал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Прямоугольник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Заголовок 4"/>
          <p:cNvSpPr>
            <a:spLocks noGrp="1"/>
          </p:cNvSpPr>
          <p:nvPr>
            <p:ph type="title"/>
          </p:nvPr>
        </p:nvSpPr>
        <p:spPr>
          <a:xfrm>
            <a:off x="1435100" y="274638"/>
            <a:ext cx="7499350" cy="1143000"/>
          </a:xfrm>
          <a:prstGeom prst="rect">
            <a:avLst/>
          </a:prstGeom>
        </p:spPr>
        <p:txBody>
          <a:bodyPr anchor="ctr">
            <a:normAutofit/>
          </a:bodyPr>
          <a:lstStyle/>
          <a:p>
            <a:r>
              <a:rPr lang="ru-RU"/>
              <a:t>Образец заголовка</a:t>
            </a:r>
            <a:endParaRPr lang="en-US"/>
          </a:p>
        </p:txBody>
      </p:sp>
      <p:sp>
        <p:nvSpPr>
          <p:cNvPr id="1033" name="Текст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fld id="{65B17258-30EA-4894-BBF3-9A98C6901D14}" type="datetimeFigureOut">
              <a:rPr lang="ru-RU"/>
              <a:pPr>
                <a:defRPr/>
              </a:pPr>
              <a:t>05.01.2023</a:t>
            </a:fld>
            <a:endParaRPr lang="ru-RU" dirty="0"/>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ru-RU"/>
          </a:p>
        </p:txBody>
      </p:sp>
      <p:sp>
        <p:nvSpPr>
          <p:cNvPr id="22" name="Номер слайда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fld id="{F8A8FE5E-872D-4E6E-B113-334664BDA8ED}" type="slidenum">
              <a:rPr lang="ru-RU"/>
              <a:pPr>
                <a:defRPr/>
              </a:pPr>
              <a:t>‹#›</a:t>
            </a:fld>
            <a:endParaRPr lang="ru-RU" dirty="0"/>
          </a:p>
        </p:txBody>
      </p:sp>
      <p:sp>
        <p:nvSpPr>
          <p:cNvPr id="15" name="Прямоугольник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802" r:id="rId1"/>
    <p:sldLayoutId id="2147483797" r:id="rId2"/>
    <p:sldLayoutId id="2147483803" r:id="rId3"/>
    <p:sldLayoutId id="2147483798" r:id="rId4"/>
    <p:sldLayoutId id="2147483804" r:id="rId5"/>
    <p:sldLayoutId id="2147483799" r:id="rId6"/>
    <p:sldLayoutId id="2147483805" r:id="rId7"/>
    <p:sldLayoutId id="2147483806" r:id="rId8"/>
    <p:sldLayoutId id="2147483807" r:id="rId9"/>
    <p:sldLayoutId id="2147483800" r:id="rId10"/>
    <p:sldLayoutId id="2147483801"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orbel" pitchFamily="34" charset="0"/>
        </a:defRPr>
      </a:lvl2pPr>
      <a:lvl3pPr algn="l" rtl="0" eaLnBrk="0" fontAlgn="base" hangingPunct="0">
        <a:spcBef>
          <a:spcPct val="0"/>
        </a:spcBef>
        <a:spcAft>
          <a:spcPct val="0"/>
        </a:spcAft>
        <a:defRPr sz="4300">
          <a:solidFill>
            <a:srgbClr val="572314"/>
          </a:solidFill>
          <a:latin typeface="Corbel" pitchFamily="34" charset="0"/>
        </a:defRPr>
      </a:lvl3pPr>
      <a:lvl4pPr algn="l" rtl="0" eaLnBrk="0" fontAlgn="base" hangingPunct="0">
        <a:spcBef>
          <a:spcPct val="0"/>
        </a:spcBef>
        <a:spcAft>
          <a:spcPct val="0"/>
        </a:spcAft>
        <a:defRPr sz="4300">
          <a:solidFill>
            <a:srgbClr val="572314"/>
          </a:solidFill>
          <a:latin typeface="Corbel" pitchFamily="34" charset="0"/>
        </a:defRPr>
      </a:lvl4pPr>
      <a:lvl5pPr algn="l" rtl="0" eaLnBrk="0" fontAlgn="base" hangingPunct="0">
        <a:spcBef>
          <a:spcPct val="0"/>
        </a:spcBef>
        <a:spcAft>
          <a:spcPct val="0"/>
        </a:spcAft>
        <a:defRPr sz="4300">
          <a:solidFill>
            <a:srgbClr val="572314"/>
          </a:solidFill>
          <a:latin typeface="Corbel" pitchFamily="34"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404813"/>
            <a:ext cx="8229600" cy="1143000"/>
          </a:xfrm>
        </p:spPr>
        <p:txBody>
          <a:bodyPr>
            <a:noAutofit/>
          </a:bodyPr>
          <a:lstStyle/>
          <a:p>
            <a:pPr algn="ctr" eaLnBrk="1" fontAlgn="auto" hangingPunct="1">
              <a:spcAft>
                <a:spcPts val="0"/>
              </a:spcAft>
              <a:defRPr/>
            </a:pPr>
            <a:r>
              <a:rPr lang="ru-RU" sz="2400" i="1" dirty="0">
                <a:solidFill>
                  <a:srgbClr val="00B050"/>
                </a:solidFill>
                <a:effectLst>
                  <a:outerShdw blurRad="38100" dist="38100" dir="2700000" algn="tl">
                    <a:srgbClr val="000000">
                      <a:alpha val="43137"/>
                    </a:srgbClr>
                  </a:outerShdw>
                </a:effectLst>
              </a:rPr>
              <a:t>СП «Детский сад «Красная шапочка» МБДОУ «Детский сад «Планета детства»</a:t>
            </a:r>
          </a:p>
        </p:txBody>
      </p:sp>
      <p:sp>
        <p:nvSpPr>
          <p:cNvPr id="5" name="Объект 4"/>
          <p:cNvSpPr>
            <a:spLocks noGrp="1"/>
          </p:cNvSpPr>
          <p:nvPr>
            <p:ph idx="1"/>
          </p:nvPr>
        </p:nvSpPr>
        <p:spPr>
          <a:xfrm>
            <a:off x="1187624" y="1547814"/>
            <a:ext cx="7356301" cy="4976812"/>
          </a:xfrm>
        </p:spPr>
        <p:txBody>
          <a:bodyPr>
            <a:normAutofit fontScale="62500" lnSpcReduction="20000"/>
          </a:bodyPr>
          <a:lstStyle/>
          <a:p>
            <a:pPr marL="0" indent="0" eaLnBrk="1" fontAlgn="auto" hangingPunct="1">
              <a:spcAft>
                <a:spcPts val="0"/>
              </a:spcAft>
              <a:buFont typeface="Wingdings 2"/>
              <a:buNone/>
              <a:defRPr/>
            </a:pPr>
            <a:endParaRPr lang="ru-RU" dirty="0"/>
          </a:p>
          <a:p>
            <a:pPr marL="0" indent="0" algn="ctr" eaLnBrk="1" fontAlgn="auto" hangingPunct="1">
              <a:spcAft>
                <a:spcPts val="0"/>
              </a:spcAft>
              <a:buFont typeface="Wingdings 2"/>
              <a:buNone/>
              <a:defRPr/>
            </a:pPr>
            <a:r>
              <a:rPr lang="ru-RU" sz="5200" dirty="0">
                <a:latin typeface="Times New Roman" panose="02020603050405020304" pitchFamily="18" charset="0"/>
                <a:cs typeface="Times New Roman" panose="02020603050405020304" pitchFamily="18" charset="0"/>
              </a:rPr>
              <a:t>Образовательный долгосрочный проект по формированию основ финансовой грамотности </a:t>
            </a:r>
          </a:p>
          <a:p>
            <a:pPr marL="0" indent="0" algn="ctr" eaLnBrk="1" fontAlgn="auto" hangingPunct="1">
              <a:spcAft>
                <a:spcPts val="0"/>
              </a:spcAft>
              <a:buFont typeface="Wingdings 2"/>
              <a:buNone/>
              <a:defRPr/>
            </a:pPr>
            <a:endParaRPr lang="ru-RU" sz="5200" dirty="0">
              <a:latin typeface="Times New Roman" panose="02020603050405020304" pitchFamily="18" charset="0"/>
              <a:cs typeface="Times New Roman" panose="02020603050405020304" pitchFamily="18" charset="0"/>
            </a:endParaRPr>
          </a:p>
          <a:p>
            <a:pPr marL="0" indent="0" algn="ctr" eaLnBrk="1" fontAlgn="auto" hangingPunct="1">
              <a:spcAft>
                <a:spcPts val="0"/>
              </a:spcAft>
              <a:buFont typeface="Wingdings 2"/>
              <a:buNone/>
              <a:defRPr/>
            </a:pPr>
            <a:r>
              <a:rPr lang="ru-RU" sz="6500" b="1" dirty="0">
                <a:solidFill>
                  <a:srgbClr val="00B050"/>
                </a:solidFill>
                <a:latin typeface="Times New Roman" panose="02020603050405020304" pitchFamily="18" charset="0"/>
                <a:cs typeface="Times New Roman" panose="02020603050405020304" pitchFamily="18" charset="0"/>
              </a:rPr>
              <a:t>«Юные финансисты»</a:t>
            </a:r>
          </a:p>
          <a:p>
            <a:pPr marL="0" indent="0" eaLnBrk="1" fontAlgn="auto" hangingPunct="1">
              <a:spcAft>
                <a:spcPts val="0"/>
              </a:spcAft>
              <a:buFont typeface="Wingdings 2"/>
              <a:buNone/>
              <a:defRPr/>
            </a:pPr>
            <a:endParaRPr lang="ru-RU" sz="6500" dirty="0">
              <a:solidFill>
                <a:srgbClr val="00B050"/>
              </a:solidFill>
            </a:endParaRPr>
          </a:p>
          <a:p>
            <a:pPr marL="0" indent="0" eaLnBrk="1" fontAlgn="auto" hangingPunct="1">
              <a:spcAft>
                <a:spcPts val="0"/>
              </a:spcAft>
              <a:buFont typeface="Wingdings 2"/>
              <a:buNone/>
              <a:defRPr/>
            </a:pPr>
            <a:endParaRPr lang="ru-RU" dirty="0"/>
          </a:p>
          <a:p>
            <a:pPr marL="0" indent="0" algn="ctr" eaLnBrk="1" fontAlgn="auto" hangingPunct="1">
              <a:spcAft>
                <a:spcPts val="0"/>
              </a:spcAft>
              <a:buFont typeface="Wingdings 2"/>
              <a:buNone/>
              <a:defRPr/>
            </a:pPr>
            <a:endParaRPr lang="ru-RU" dirty="0"/>
          </a:p>
          <a:p>
            <a:pPr marL="0" indent="0" eaLnBrk="1" fontAlgn="auto" hangingPunct="1">
              <a:spcAft>
                <a:spcPts val="0"/>
              </a:spcAft>
              <a:buFont typeface="Wingdings 2"/>
              <a:buNone/>
              <a:defRPr/>
            </a:pPr>
            <a:endParaRPr lang="ru-RU" dirty="0"/>
          </a:p>
          <a:p>
            <a:pPr marL="0" indent="0" algn="r" eaLnBrk="1" fontAlgn="auto" hangingPunct="1">
              <a:spcAft>
                <a:spcPts val="0"/>
              </a:spcAft>
              <a:buFont typeface="Wingdings 2"/>
              <a:buNone/>
              <a:defRPr/>
            </a:pPr>
            <a:r>
              <a:rPr lang="ru-RU" sz="5100" i="1" dirty="0">
                <a:effectLst>
                  <a:outerShdw blurRad="38100" dist="38100" dir="2700000" algn="tl">
                    <a:srgbClr val="000000">
                      <a:alpha val="43137"/>
                    </a:srgbClr>
                  </a:outerShdw>
                </a:effectLst>
              </a:rPr>
              <a:t>Выполнила:  воспитатель  </a:t>
            </a:r>
            <a:r>
              <a:rPr lang="ru-RU" sz="5100" i="1" dirty="0" err="1">
                <a:effectLst>
                  <a:outerShdw blurRad="38100" dist="38100" dir="2700000" algn="tl">
                    <a:srgbClr val="000000">
                      <a:alpha val="43137"/>
                    </a:srgbClr>
                  </a:outerShdw>
                </a:effectLst>
              </a:rPr>
              <a:t>Дораева</a:t>
            </a:r>
            <a:r>
              <a:rPr lang="ru-RU" sz="5100" i="1" dirty="0">
                <a:effectLst>
                  <a:outerShdw blurRad="38100" dist="38100" dir="2700000" algn="tl">
                    <a:srgbClr val="000000">
                      <a:alpha val="43137"/>
                    </a:srgbClr>
                  </a:outerShdw>
                </a:effectLst>
              </a:rPr>
              <a:t> С.Н.</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6375" y="609600"/>
            <a:ext cx="7497763" cy="290513"/>
          </a:xfrm>
        </p:spPr>
        <p:txBody>
          <a:bodyPr>
            <a:normAutofit fontScale="90000"/>
          </a:bodyPr>
          <a:lstStyle/>
          <a:p>
            <a:pPr algn="ctr" eaLnBrk="1" fontAlgn="auto" hangingPunct="1">
              <a:spcAft>
                <a:spcPts val="0"/>
              </a:spcAft>
              <a:defRPr/>
            </a:pPr>
            <a:r>
              <a:rPr lang="ru-RU" i="1" dirty="0">
                <a:solidFill>
                  <a:schemeClr val="tx2">
                    <a:satMod val="130000"/>
                  </a:schemeClr>
                </a:solidFill>
              </a:rPr>
              <a:t>Блочная система проекта</a:t>
            </a:r>
            <a:br>
              <a:rPr lang="ru-RU" i="1" dirty="0">
                <a:solidFill>
                  <a:schemeClr val="tx2">
                    <a:satMod val="130000"/>
                  </a:schemeClr>
                </a:solidFill>
              </a:rPr>
            </a:br>
            <a:endParaRPr lang="ru-RU" i="1" dirty="0">
              <a:solidFill>
                <a:schemeClr val="tx2">
                  <a:satMod val="130000"/>
                </a:schemeClr>
              </a:solidFill>
            </a:endParaRPr>
          </a:p>
        </p:txBody>
      </p:sp>
      <p:sp>
        <p:nvSpPr>
          <p:cNvPr id="22531" name="Объект 4"/>
          <p:cNvSpPr>
            <a:spLocks noGrp="1"/>
          </p:cNvSpPr>
          <p:nvPr>
            <p:ph idx="1"/>
          </p:nvPr>
        </p:nvSpPr>
        <p:spPr/>
        <p:txBody>
          <a:bodyPr/>
          <a:lstStyle/>
          <a:p>
            <a:pPr eaLnBrk="1" hangingPunct="1"/>
            <a:endParaRPr lang="ru-RU" altLang="ru-RU" dirty="0"/>
          </a:p>
          <a:p>
            <a:pPr eaLnBrk="1" hangingPunct="1"/>
            <a:endParaRPr lang="ru-RU" altLang="ru-RU" dirty="0"/>
          </a:p>
        </p:txBody>
      </p:sp>
      <p:pic>
        <p:nvPicPr>
          <p:cNvPr id="22532" name="Picture 5" descr="C:\Users\компьютер\Pictures\Picasa\Screen Captures\Cleaner 10.03.2019 1447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4799" y="781000"/>
            <a:ext cx="6479952" cy="58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3A8E586-A6FF-485A-9CCA-7BE0D8411EF9}"/>
              </a:ext>
            </a:extLst>
          </p:cNvPr>
          <p:cNvSpPr>
            <a:spLocks noGrp="1"/>
          </p:cNvSpPr>
          <p:nvPr>
            <p:ph idx="1"/>
          </p:nvPr>
        </p:nvSpPr>
        <p:spPr/>
        <p:txBody>
          <a:bodyPr/>
          <a:lstStyle/>
          <a:p>
            <a:r>
              <a:rPr lang="ru-RU" dirty="0"/>
              <a:t>Программа состоит из четырех блоков (разделов), связанных между собой задачами и содержанием: «Труд и продукт (товар)», «Деньги и цена (стоимость)», «Реклама: правда и ложь, разум и чувства, желания и возможности», «Полезные экономические навыки и привычки в быту».</a:t>
            </a:r>
          </a:p>
        </p:txBody>
      </p:sp>
    </p:spTree>
    <p:extLst>
      <p:ext uri="{BB962C8B-B14F-4D97-AF65-F5344CB8AC3E}">
        <p14:creationId xmlns:p14="http://schemas.microsoft.com/office/powerpoint/2010/main" val="58815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274638"/>
            <a:ext cx="8466137" cy="1143000"/>
          </a:xfrm>
        </p:spPr>
        <p:txBody>
          <a:bodyPr>
            <a:normAutofit fontScale="90000"/>
          </a:bodyPr>
          <a:lstStyle/>
          <a:p>
            <a:pPr algn="ctr" eaLnBrk="1" fontAlgn="auto" hangingPunct="1">
              <a:spcAft>
                <a:spcPts val="0"/>
              </a:spcAft>
              <a:defRPr/>
            </a:pPr>
            <a:r>
              <a:rPr lang="ru-RU" i="1" dirty="0">
                <a:solidFill>
                  <a:schemeClr val="tx2">
                    <a:satMod val="130000"/>
                  </a:schemeClr>
                </a:solidFill>
              </a:rPr>
              <a:t>Методы и приёмы реализации проекта</a:t>
            </a:r>
          </a:p>
        </p:txBody>
      </p:sp>
      <p:pic>
        <p:nvPicPr>
          <p:cNvPr id="2355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15424" y="1417638"/>
            <a:ext cx="8619083" cy="5036777"/>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100" y="274638"/>
            <a:ext cx="7499350" cy="778098"/>
          </a:xfrm>
        </p:spPr>
        <p:txBody>
          <a:bodyPr/>
          <a:lstStyle/>
          <a:p>
            <a:pPr algn="ctr" eaLnBrk="1" fontAlgn="auto" hangingPunct="1">
              <a:spcAft>
                <a:spcPts val="0"/>
              </a:spcAft>
              <a:defRPr/>
            </a:pPr>
            <a:r>
              <a:rPr lang="ru-RU" i="1" dirty="0">
                <a:solidFill>
                  <a:schemeClr val="tx2">
                    <a:satMod val="130000"/>
                  </a:schemeClr>
                </a:solidFill>
              </a:rPr>
              <a:t>«Детям о деньгах»</a:t>
            </a:r>
          </a:p>
        </p:txBody>
      </p:sp>
      <p:pic>
        <p:nvPicPr>
          <p:cNvPr id="24584" name="Рисунок 24583">
            <a:extLst>
              <a:ext uri="{FF2B5EF4-FFF2-40B4-BE49-F238E27FC236}">
                <a16:creationId xmlns:a16="http://schemas.microsoft.com/office/drawing/2014/main" id="{73FDE1B5-CE49-4612-8D89-E0D9D0C25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67744" y="824744"/>
            <a:ext cx="4800600" cy="55446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15C41E-3BD8-4846-A70A-92EF3ACDA168}"/>
              </a:ext>
            </a:extLst>
          </p:cNvPr>
          <p:cNvSpPr>
            <a:spLocks noGrp="1"/>
          </p:cNvSpPr>
          <p:nvPr>
            <p:ph type="title"/>
          </p:nvPr>
        </p:nvSpPr>
        <p:spPr/>
        <p:txBody>
          <a:bodyPr/>
          <a:lstStyle/>
          <a:p>
            <a:r>
              <a:rPr lang="ru-RU" dirty="0"/>
              <a:t>            Детям о деньгах</a:t>
            </a:r>
          </a:p>
        </p:txBody>
      </p:sp>
      <p:pic>
        <p:nvPicPr>
          <p:cNvPr id="5" name="Объект 4">
            <a:extLst>
              <a:ext uri="{FF2B5EF4-FFF2-40B4-BE49-F238E27FC236}">
                <a16:creationId xmlns:a16="http://schemas.microsoft.com/office/drawing/2014/main" id="{D8B508CA-BD5F-4E01-9420-CD7CFAD344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5025" y="1868835"/>
            <a:ext cx="4800600" cy="3600450"/>
          </a:xfrm>
        </p:spPr>
      </p:pic>
      <p:pic>
        <p:nvPicPr>
          <p:cNvPr id="7" name="Рисунок 6">
            <a:extLst>
              <a:ext uri="{FF2B5EF4-FFF2-40B4-BE49-F238E27FC236}">
                <a16:creationId xmlns:a16="http://schemas.microsoft.com/office/drawing/2014/main" id="{BB24F107-B099-488E-8535-C2397D955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84700" y="1923962"/>
            <a:ext cx="4800600" cy="3490196"/>
          </a:xfrm>
          <a:prstGeom prst="rect">
            <a:avLst/>
          </a:prstGeom>
        </p:spPr>
      </p:pic>
    </p:spTree>
    <p:extLst>
      <p:ext uri="{BB962C8B-B14F-4D97-AF65-F5344CB8AC3E}">
        <p14:creationId xmlns:p14="http://schemas.microsoft.com/office/powerpoint/2010/main" val="948850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1" y="21419"/>
            <a:ext cx="3024336"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6E54118D-E32E-41DC-9043-057DC6546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94670" y="907756"/>
            <a:ext cx="6858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eaLnBrk="1" fontAlgn="auto" hangingPunct="1">
              <a:spcAft>
                <a:spcPts val="0"/>
              </a:spcAft>
              <a:defRPr/>
            </a:pPr>
            <a:r>
              <a:rPr lang="ru-RU" i="1" dirty="0">
                <a:solidFill>
                  <a:schemeClr val="tx2">
                    <a:satMod val="130000"/>
                  </a:schemeClr>
                </a:solidFill>
              </a:rPr>
              <a:t>Дидактическая игра  </a:t>
            </a:r>
            <a:br>
              <a:rPr lang="ru-RU" i="1" dirty="0">
                <a:solidFill>
                  <a:schemeClr val="tx2">
                    <a:satMod val="130000"/>
                  </a:schemeClr>
                </a:solidFill>
              </a:rPr>
            </a:br>
            <a:r>
              <a:rPr lang="ru-RU" i="1" dirty="0">
                <a:solidFill>
                  <a:schemeClr val="tx2">
                    <a:satMod val="130000"/>
                  </a:schemeClr>
                </a:solidFill>
              </a:rPr>
              <a:t>«Кому и что нужно для работы»</a:t>
            </a:r>
          </a:p>
        </p:txBody>
      </p:sp>
      <p:pic>
        <p:nvPicPr>
          <p:cNvPr id="5" name="Объект 4">
            <a:extLst>
              <a:ext uri="{FF2B5EF4-FFF2-40B4-BE49-F238E27FC236}">
                <a16:creationId xmlns:a16="http://schemas.microsoft.com/office/drawing/2014/main" id="{7FB80205-1DDE-4011-B15C-FB98441245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071800" y="1040768"/>
            <a:ext cx="4800600" cy="5976664"/>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5F29BC-D097-4F6F-9C6D-925477B67AE3}"/>
              </a:ext>
            </a:extLst>
          </p:cNvPr>
          <p:cNvSpPr>
            <a:spLocks noGrp="1"/>
          </p:cNvSpPr>
          <p:nvPr>
            <p:ph type="title"/>
          </p:nvPr>
        </p:nvSpPr>
        <p:spPr>
          <a:xfrm rot="10800000" flipV="1">
            <a:off x="1475656" y="332656"/>
            <a:ext cx="6408712" cy="1080120"/>
          </a:xfrm>
        </p:spPr>
        <p:txBody>
          <a:bodyPr>
            <a:normAutofit fontScale="90000"/>
          </a:bodyPr>
          <a:lstStyle/>
          <a:p>
            <a:pPr algn="ctr"/>
            <a:r>
              <a:rPr lang="ru-RU" dirty="0"/>
              <a:t>Беседа «Профессии наших родителей</a:t>
            </a:r>
          </a:p>
        </p:txBody>
      </p:sp>
      <p:pic>
        <p:nvPicPr>
          <p:cNvPr id="5" name="Объект 4">
            <a:extLst>
              <a:ext uri="{FF2B5EF4-FFF2-40B4-BE49-F238E27FC236}">
                <a16:creationId xmlns:a16="http://schemas.microsoft.com/office/drawing/2014/main" id="{A4FBD1B8-229B-426A-8990-52C779FE3D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92481" y="2223944"/>
            <a:ext cx="4574662" cy="3384376"/>
          </a:xfrm>
        </p:spPr>
      </p:pic>
      <p:pic>
        <p:nvPicPr>
          <p:cNvPr id="7" name="Рисунок 6">
            <a:extLst>
              <a:ext uri="{FF2B5EF4-FFF2-40B4-BE49-F238E27FC236}">
                <a16:creationId xmlns:a16="http://schemas.microsoft.com/office/drawing/2014/main" id="{B2198CBD-0CF9-41D2-A2EA-6A1090482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22671" y="2273625"/>
            <a:ext cx="4574664" cy="3291830"/>
          </a:xfrm>
          <a:prstGeom prst="rect">
            <a:avLst/>
          </a:prstGeom>
        </p:spPr>
      </p:pic>
    </p:spTree>
    <p:extLst>
      <p:ext uri="{BB962C8B-B14F-4D97-AF65-F5344CB8AC3E}">
        <p14:creationId xmlns:p14="http://schemas.microsoft.com/office/powerpoint/2010/main" val="974429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hangingPunct="1">
              <a:defRPr/>
            </a:pPr>
            <a:r>
              <a:rPr lang="ru-RU" i="1" dirty="0"/>
              <a:t>Играем в «профессии» </a:t>
            </a:r>
          </a:p>
        </p:txBody>
      </p:sp>
      <p:sp>
        <p:nvSpPr>
          <p:cNvPr id="5" name="Прямоугольник 4"/>
          <p:cNvSpPr/>
          <p:nvPr/>
        </p:nvSpPr>
        <p:spPr>
          <a:xfrm>
            <a:off x="1435100" y="1484313"/>
            <a:ext cx="7458075" cy="754062"/>
          </a:xfrm>
          <a:prstGeom prst="rect">
            <a:avLst/>
          </a:prstGeom>
        </p:spPr>
        <p:txBody>
          <a:bodyPr wrap="square">
            <a:spAutoFit/>
          </a:bodyPr>
          <a:lstStyle/>
          <a:p>
            <a:pPr>
              <a:defRPr/>
            </a:pPr>
            <a:r>
              <a:rPr lang="ru-RU" sz="4300" i="1" dirty="0">
                <a:solidFill>
                  <a:srgbClr val="572314"/>
                </a:solidFill>
                <a:effectLst>
                  <a:outerShdw blurRad="50000" dist="30000" dir="5400000" algn="tl" rotWithShape="0">
                    <a:srgbClr val="000000">
                      <a:alpha val="30000"/>
                    </a:srgbClr>
                  </a:outerShdw>
                </a:effectLst>
                <a:latin typeface="Corbel"/>
                <a:ea typeface="+mj-ea"/>
                <a:cs typeface="+mj-cs"/>
              </a:rPr>
              <a:t>Кондуктор         Водитель</a:t>
            </a:r>
          </a:p>
        </p:txBody>
      </p:sp>
      <p:pic>
        <p:nvPicPr>
          <p:cNvPr id="6" name="Объект 5">
            <a:extLst>
              <a:ext uri="{FF2B5EF4-FFF2-40B4-BE49-F238E27FC236}">
                <a16:creationId xmlns:a16="http://schemas.microsoft.com/office/drawing/2014/main" id="{B768375A-D693-4C26-8FE7-7D437F9B2E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369596" y="2601119"/>
            <a:ext cx="4364036" cy="3600450"/>
          </a:xfrm>
        </p:spPr>
      </p:pic>
      <p:pic>
        <p:nvPicPr>
          <p:cNvPr id="8" name="Рисунок 7">
            <a:extLst>
              <a:ext uri="{FF2B5EF4-FFF2-40B4-BE49-F238E27FC236}">
                <a16:creationId xmlns:a16="http://schemas.microsoft.com/office/drawing/2014/main" id="{B395153C-5834-4793-9933-DADB598FB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4454" y="2762287"/>
            <a:ext cx="4278312" cy="33638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274638"/>
            <a:ext cx="7891462" cy="1143000"/>
          </a:xfrm>
        </p:spPr>
        <p:txBody>
          <a:bodyPr/>
          <a:lstStyle/>
          <a:p>
            <a:pPr eaLnBrk="1" hangingPunct="1">
              <a:defRPr/>
            </a:pPr>
            <a:r>
              <a:rPr lang="ru-RU" i="1" dirty="0"/>
              <a:t>Сюжетно – ролевая игра «Кафе»</a:t>
            </a:r>
          </a:p>
        </p:txBody>
      </p:sp>
      <p:pic>
        <p:nvPicPr>
          <p:cNvPr id="5" name="Объект 4">
            <a:extLst>
              <a:ext uri="{FF2B5EF4-FFF2-40B4-BE49-F238E27FC236}">
                <a16:creationId xmlns:a16="http://schemas.microsoft.com/office/drawing/2014/main" id="{3E96CB26-DECA-47A7-A990-2489245602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87559" y="2017078"/>
            <a:ext cx="4800600" cy="3601720"/>
          </a:xfrm>
        </p:spPr>
      </p:pic>
      <p:pic>
        <p:nvPicPr>
          <p:cNvPr id="9" name="Рисунок 8">
            <a:extLst>
              <a:ext uri="{FF2B5EF4-FFF2-40B4-BE49-F238E27FC236}">
                <a16:creationId xmlns:a16="http://schemas.microsoft.com/office/drawing/2014/main" id="{29C69BD6-77C7-4B9A-95DB-9AE9D8ECB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91980" y="2089747"/>
            <a:ext cx="4800599" cy="34563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350" y="9525"/>
            <a:ext cx="7497763" cy="1143000"/>
          </a:xfrm>
        </p:spPr>
        <p:txBody>
          <a:bodyPr/>
          <a:lstStyle/>
          <a:p>
            <a:pPr algn="ctr" eaLnBrk="1" fontAlgn="auto" hangingPunct="1">
              <a:spcAft>
                <a:spcPts val="0"/>
              </a:spcAft>
              <a:defRPr/>
            </a:pPr>
            <a:r>
              <a:rPr lang="ru-RU" i="1" dirty="0">
                <a:solidFill>
                  <a:schemeClr val="tx2">
                    <a:satMod val="130000"/>
                  </a:schemeClr>
                </a:solidFill>
              </a:rPr>
              <a:t>Финансовая грамотность </a:t>
            </a:r>
          </a:p>
        </p:txBody>
      </p:sp>
      <p:sp>
        <p:nvSpPr>
          <p:cNvPr id="3" name="Объект 2"/>
          <p:cNvSpPr>
            <a:spLocks noGrp="1"/>
          </p:cNvSpPr>
          <p:nvPr>
            <p:ph idx="1"/>
          </p:nvPr>
        </p:nvSpPr>
        <p:spPr>
          <a:xfrm>
            <a:off x="1258888" y="981075"/>
            <a:ext cx="7499350" cy="4800600"/>
          </a:xfrm>
        </p:spPr>
        <p:txBody>
          <a:bodyPr>
            <a:normAutofit/>
          </a:bodyPr>
          <a:lstStyle/>
          <a:p>
            <a:pPr marL="82296" indent="0" algn="ctr" eaLnBrk="1" fontAlgn="auto" hangingPunct="1">
              <a:spcAft>
                <a:spcPts val="0"/>
              </a:spcAft>
              <a:buFont typeface="Wingdings 2"/>
              <a:buNone/>
              <a:defRPr/>
            </a:pPr>
            <a:r>
              <a:rPr lang="ru-RU" sz="3600" dirty="0">
                <a:effectLst>
                  <a:outerShdw blurRad="38100" dist="38100" dir="2700000" algn="tl">
                    <a:srgbClr val="000000">
                      <a:alpha val="43137"/>
                    </a:srgbClr>
                  </a:outerShdw>
                </a:effectLst>
              </a:rPr>
              <a:t>это психологическое качество человека, показывающее степень его осведомленности в финансовых вопросах, умение зарабатывать и управлять деньгами. </a:t>
            </a:r>
          </a:p>
        </p:txBody>
      </p:sp>
      <p:pic>
        <p:nvPicPr>
          <p:cNvPr id="10244" name="Рисунок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075" y="3613150"/>
            <a:ext cx="46085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138" y="12700"/>
            <a:ext cx="9036050" cy="1143000"/>
          </a:xfrm>
        </p:spPr>
        <p:txBody>
          <a:bodyPr>
            <a:normAutofit/>
          </a:bodyPr>
          <a:lstStyle/>
          <a:p>
            <a:pPr algn="ctr" eaLnBrk="1" fontAlgn="auto" hangingPunct="1">
              <a:spcAft>
                <a:spcPts val="0"/>
              </a:spcAft>
              <a:defRPr/>
            </a:pPr>
            <a:r>
              <a:rPr lang="ru-RU" i="1" dirty="0">
                <a:solidFill>
                  <a:schemeClr val="tx2">
                    <a:satMod val="130000"/>
                  </a:schemeClr>
                </a:solidFill>
              </a:rPr>
              <a:t>Сюжетно – ролевая игра «Магазин»</a:t>
            </a:r>
          </a:p>
        </p:txBody>
      </p:sp>
      <p:pic>
        <p:nvPicPr>
          <p:cNvPr id="5" name="Объект 4">
            <a:extLst>
              <a:ext uri="{FF2B5EF4-FFF2-40B4-BE49-F238E27FC236}">
                <a16:creationId xmlns:a16="http://schemas.microsoft.com/office/drawing/2014/main" id="{0CEEFAEA-D620-461E-8B58-218EE52D6B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676769" y="814313"/>
            <a:ext cx="5352628" cy="602666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5D491D5-27D9-42C1-B276-C0F24B21A7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9164" y="989348"/>
            <a:ext cx="5345832" cy="518457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a:t>         Работа с родителями</a:t>
            </a:r>
          </a:p>
        </p:txBody>
      </p:sp>
      <p:pic>
        <p:nvPicPr>
          <p:cNvPr id="5" name="Объект 4">
            <a:extLst>
              <a:ext uri="{FF2B5EF4-FFF2-40B4-BE49-F238E27FC236}">
                <a16:creationId xmlns:a16="http://schemas.microsoft.com/office/drawing/2014/main" id="{5EA3271D-E21E-4EE8-96FE-4BA26C6287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124744"/>
            <a:ext cx="4866306" cy="3672408"/>
          </a:xfrm>
        </p:spPr>
      </p:pic>
      <p:pic>
        <p:nvPicPr>
          <p:cNvPr id="7" name="Рисунок 6">
            <a:extLst>
              <a:ext uri="{FF2B5EF4-FFF2-40B4-BE49-F238E27FC236}">
                <a16:creationId xmlns:a16="http://schemas.microsoft.com/office/drawing/2014/main" id="{7DEFD674-1430-40B9-A7C6-E943E2504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2195736"/>
            <a:ext cx="3491880" cy="454563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4B3F0C-BCC2-44C8-8AC1-DA7523ACC6B6}"/>
              </a:ext>
            </a:extLst>
          </p:cNvPr>
          <p:cNvSpPr>
            <a:spLocks noGrp="1"/>
          </p:cNvSpPr>
          <p:nvPr>
            <p:ph type="title"/>
          </p:nvPr>
        </p:nvSpPr>
        <p:spPr/>
        <p:txBody>
          <a:bodyPr/>
          <a:lstStyle/>
          <a:p>
            <a:r>
              <a:rPr lang="ru-RU" dirty="0"/>
              <a:t>         Работа с родителями </a:t>
            </a:r>
          </a:p>
        </p:txBody>
      </p:sp>
      <p:pic>
        <p:nvPicPr>
          <p:cNvPr id="5" name="Объект 4">
            <a:extLst>
              <a:ext uri="{FF2B5EF4-FFF2-40B4-BE49-F238E27FC236}">
                <a16:creationId xmlns:a16="http://schemas.microsoft.com/office/drawing/2014/main" id="{162CB500-8534-4267-86E1-1FB9216A82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672" y="1417638"/>
            <a:ext cx="7128792" cy="4963689"/>
          </a:xfrm>
        </p:spPr>
      </p:pic>
    </p:spTree>
    <p:extLst>
      <p:ext uri="{BB962C8B-B14F-4D97-AF65-F5344CB8AC3E}">
        <p14:creationId xmlns:p14="http://schemas.microsoft.com/office/powerpoint/2010/main" val="91139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100" y="274638"/>
            <a:ext cx="7499350" cy="922337"/>
          </a:xfrm>
        </p:spPr>
        <p:txBody>
          <a:bodyPr>
            <a:normAutofit fontScale="90000"/>
          </a:bodyPr>
          <a:lstStyle/>
          <a:p>
            <a:pPr algn="ctr" eaLnBrk="1" hangingPunct="1">
              <a:defRPr/>
            </a:pPr>
            <a:r>
              <a:rPr lang="ru-RU" i="1" dirty="0"/>
              <a:t>Экскурсия (знакомимся с профессиями )</a:t>
            </a:r>
          </a:p>
        </p:txBody>
      </p:sp>
      <p:sp>
        <p:nvSpPr>
          <p:cNvPr id="45059" name="Объект 2"/>
          <p:cNvSpPr>
            <a:spLocks noGrp="1"/>
          </p:cNvSpPr>
          <p:nvPr>
            <p:ph idx="1"/>
          </p:nvPr>
        </p:nvSpPr>
        <p:spPr>
          <a:xfrm>
            <a:off x="179388" y="1447800"/>
            <a:ext cx="8755062" cy="5221288"/>
          </a:xfrm>
        </p:spPr>
        <p:txBody>
          <a:bodyPr/>
          <a:lstStyle/>
          <a:p>
            <a:pPr marL="82550" indent="0" algn="ctr" eaLnBrk="1" hangingPunct="1">
              <a:buFont typeface="Wingdings 2" pitchFamily="18" charset="2"/>
              <a:buNone/>
            </a:pPr>
            <a:r>
              <a:rPr lang="ru-RU" altLang="ru-RU" b="1" i="1" dirty="0"/>
              <a:t>Кухня детского сада</a:t>
            </a:r>
          </a:p>
        </p:txBody>
      </p:sp>
      <p:pic>
        <p:nvPicPr>
          <p:cNvPr id="4" name="Рисунок 3">
            <a:extLst>
              <a:ext uri="{FF2B5EF4-FFF2-40B4-BE49-F238E27FC236}">
                <a16:creationId xmlns:a16="http://schemas.microsoft.com/office/drawing/2014/main" id="{A8E201D2-1486-4221-9C5D-1CB7F651F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95924" y="895684"/>
            <a:ext cx="4744239" cy="68407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425" y="115888"/>
            <a:ext cx="8820150" cy="1143000"/>
          </a:xfrm>
        </p:spPr>
        <p:txBody>
          <a:bodyPr>
            <a:normAutofit fontScale="90000"/>
          </a:bodyPr>
          <a:lstStyle/>
          <a:p>
            <a:pPr algn="ctr" eaLnBrk="1" fontAlgn="auto" hangingPunct="1">
              <a:spcAft>
                <a:spcPts val="0"/>
              </a:spcAft>
              <a:defRPr/>
            </a:pPr>
            <a:r>
              <a:rPr lang="ru-RU" i="1" dirty="0">
                <a:solidFill>
                  <a:schemeClr val="tx2">
                    <a:satMod val="130000"/>
                  </a:schemeClr>
                </a:solidFill>
              </a:rPr>
              <a:t>Образовательная деятельность «Какими они были – первые деньги?»</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861048"/>
            <a:ext cx="3608480" cy="2933178"/>
          </a:xfrm>
          <a:prstGeom prst="rect">
            <a:avLst/>
          </a:prstGeom>
          <a:effectLst>
            <a:softEdge rad="127000"/>
          </a:effectLst>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171" y="1282301"/>
            <a:ext cx="4104117" cy="3078088"/>
          </a:xfrm>
          <a:prstGeom prst="rect">
            <a:avLst/>
          </a:prstGeom>
          <a:effectLst>
            <a:softEdge rad="127000"/>
          </a:effectLst>
        </p:spPr>
      </p:pic>
      <p:pic>
        <p:nvPicPr>
          <p:cNvPr id="46085" name="Объект 10"/>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23850" y="1519238"/>
            <a:ext cx="3929063" cy="2595562"/>
          </a:xfr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91" y="4187461"/>
            <a:ext cx="3744416" cy="2621091"/>
          </a:xfrm>
          <a:prstGeom prst="rect">
            <a:avLst/>
          </a:prstGeom>
          <a:effectLst>
            <a:softEdge rad="1270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7E280B-72F6-45D9-A2EF-184C621F4165}"/>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4A3F39B2-9A29-4102-BBAA-0262566454E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55802"/>
            <a:ext cx="7827093" cy="6325525"/>
          </a:xfrm>
        </p:spPr>
      </p:pic>
    </p:spTree>
    <p:extLst>
      <p:ext uri="{BB962C8B-B14F-4D97-AF65-F5344CB8AC3E}">
        <p14:creationId xmlns:p14="http://schemas.microsoft.com/office/powerpoint/2010/main" val="88727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274638"/>
            <a:ext cx="8466137" cy="1143000"/>
          </a:xfrm>
        </p:spPr>
        <p:txBody>
          <a:bodyPr>
            <a:noAutofit/>
          </a:bodyPr>
          <a:lstStyle/>
          <a:p>
            <a:pPr algn="ctr" eaLnBrk="1" fontAlgn="auto" hangingPunct="1">
              <a:spcAft>
                <a:spcPts val="0"/>
              </a:spcAft>
              <a:defRPr/>
            </a:pPr>
            <a:r>
              <a:rPr lang="ru-RU" sz="3200" i="1" dirty="0">
                <a:solidFill>
                  <a:schemeClr val="tx2">
                    <a:satMod val="130000"/>
                  </a:schemeClr>
                </a:solidFill>
              </a:rPr>
              <a:t>Исследовательская деятельность(экспериментирование) «Монета. Банкнота. Банковская карта»</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43608" y="1484784"/>
            <a:ext cx="3888432" cy="4320480"/>
          </a:xfrm>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a:extLst>
              <a:ext uri="{FF2B5EF4-FFF2-40B4-BE49-F238E27FC236}">
                <a16:creationId xmlns:a16="http://schemas.microsoft.com/office/drawing/2014/main" id="{A578BAA1-9C18-4C3D-AFE0-A407D4E71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556792"/>
            <a:ext cx="4176464" cy="41044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E4F0F88-0E8B-4E59-BEF4-23D82F7838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493" y="1580803"/>
            <a:ext cx="5736704" cy="3816474"/>
          </a:xfrm>
        </p:spPr>
      </p:pic>
      <p:pic>
        <p:nvPicPr>
          <p:cNvPr id="7" name="Рисунок 6">
            <a:extLst>
              <a:ext uri="{FF2B5EF4-FFF2-40B4-BE49-F238E27FC236}">
                <a16:creationId xmlns:a16="http://schemas.microsoft.com/office/drawing/2014/main" id="{32D17FC6-7910-44F1-854B-CBDD0F5AE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11984" y="1412752"/>
            <a:ext cx="5616625" cy="4032498"/>
          </a:xfrm>
          <a:prstGeom prst="rect">
            <a:avLst/>
          </a:prstGeom>
        </p:spPr>
      </p:pic>
    </p:spTree>
    <p:extLst>
      <p:ext uri="{BB962C8B-B14F-4D97-AF65-F5344CB8AC3E}">
        <p14:creationId xmlns:p14="http://schemas.microsoft.com/office/powerpoint/2010/main" val="1489822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115888"/>
            <a:ext cx="8034337" cy="850900"/>
          </a:xfrm>
        </p:spPr>
        <p:txBody>
          <a:bodyPr/>
          <a:lstStyle/>
          <a:p>
            <a:pPr algn="ctr">
              <a:defRPr/>
            </a:pPr>
            <a:r>
              <a:rPr lang="ru-RU" i="1" dirty="0"/>
              <a:t>Решение задач</a:t>
            </a:r>
          </a:p>
        </p:txBody>
      </p:sp>
      <p:pic>
        <p:nvPicPr>
          <p:cNvPr id="5" name="Объект 4">
            <a:extLst>
              <a:ext uri="{FF2B5EF4-FFF2-40B4-BE49-F238E27FC236}">
                <a16:creationId xmlns:a16="http://schemas.microsoft.com/office/drawing/2014/main" id="{4538C07F-5683-4957-9820-D28038487C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1124744"/>
            <a:ext cx="7128792" cy="5123656"/>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ru-RU" i="1" dirty="0">
                <a:solidFill>
                  <a:schemeClr val="tx2">
                    <a:satMod val="130000"/>
                  </a:schemeClr>
                </a:solidFill>
              </a:rPr>
              <a:t>Актуальность проекта</a:t>
            </a:r>
          </a:p>
        </p:txBody>
      </p:sp>
      <p:sp>
        <p:nvSpPr>
          <p:cNvPr id="3" name="Объект 2"/>
          <p:cNvSpPr>
            <a:spLocks noGrp="1"/>
          </p:cNvSpPr>
          <p:nvPr>
            <p:ph idx="1"/>
          </p:nvPr>
        </p:nvSpPr>
        <p:spPr>
          <a:xfrm>
            <a:off x="971600" y="1412875"/>
            <a:ext cx="7962850" cy="5329238"/>
          </a:xfrm>
        </p:spPr>
        <p:txBody>
          <a:bodyPr>
            <a:normAutofit fontScale="62500" lnSpcReduction="20000"/>
          </a:bodyPr>
          <a:lstStyle/>
          <a:p>
            <a:pPr marL="82550" indent="0">
              <a:buNone/>
            </a:pPr>
            <a:r>
              <a:rPr lang="ru-RU" sz="3400" dirty="0"/>
              <a:t>Сегодняшнее поколение живет в иных экономических условиях. Наши дети должны быть в курсе, как правильно пользоваться средствами, которые они будут зарабатывать во взрослой самостоятельной жизни. Дети рано включаются в экономическую жизнь семьи, сталкиваются с деньгами, ходят с родителями в магазины, участвуют в финансово-экономических отношениях, овладевая, таким образом, экономической информацией на житейском уровне.</a:t>
            </a:r>
          </a:p>
          <a:p>
            <a:pPr marL="82550" indent="0">
              <a:buNone/>
            </a:pPr>
            <a:r>
              <a:rPr lang="ru-RU" sz="3400" dirty="0"/>
              <a:t>Чем раньше дети узнают о роли денег в частной, семейной и общественной жизни, тем раньше могут быть сформированы полезные финансовые привычки.</a:t>
            </a:r>
          </a:p>
          <a:p>
            <a:pPr marL="82550" indent="0">
              <a:buNone/>
            </a:pPr>
            <a:r>
              <a:rPr lang="ru-RU" sz="3400" dirty="0"/>
              <a:t>В возрасте до 7 лет основы финансовой грамотности могут прививаться через базовые нравственные представления: о добре и зле, красивом и некрасивом, хорошем и плохом. Основная задача – дать понятие о бережливом отношении к вещам, природным ресурсам, а затем и деньгам.</a:t>
            </a:r>
          </a:p>
          <a:p>
            <a:pPr marL="82296" indent="0" algn="just" eaLnBrk="1" fontAlgn="auto" hangingPunct="1">
              <a:spcAft>
                <a:spcPts val="0"/>
              </a:spcAft>
              <a:buFont typeface="Wingdings 2"/>
              <a:buNone/>
              <a:defRPr/>
            </a:pP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6013" y="274638"/>
            <a:ext cx="7818437" cy="1143000"/>
          </a:xfrm>
        </p:spPr>
        <p:txBody>
          <a:bodyPr>
            <a:normAutofit fontScale="90000"/>
          </a:bodyPr>
          <a:lstStyle/>
          <a:p>
            <a:pPr algn="ctr" eaLnBrk="1" fontAlgn="auto" hangingPunct="1">
              <a:spcAft>
                <a:spcPts val="0"/>
              </a:spcAft>
              <a:defRPr/>
            </a:pPr>
            <a:r>
              <a:rPr lang="ru-RU" i="1" dirty="0">
                <a:solidFill>
                  <a:schemeClr val="tx2">
                    <a:satMod val="130000"/>
                  </a:schemeClr>
                </a:solidFill>
              </a:rPr>
              <a:t>Использование художественной литературы</a:t>
            </a:r>
          </a:p>
        </p:txBody>
      </p:sp>
      <p:sp>
        <p:nvSpPr>
          <p:cNvPr id="4" name="Прямоугольник 3">
            <a:extLst>
              <a:ext uri="{FF2B5EF4-FFF2-40B4-BE49-F238E27FC236}">
                <a16:creationId xmlns:a16="http://schemas.microsoft.com/office/drawing/2014/main" id="{77B82DC9-24A0-4D23-ABFD-AB514FEF42E2}"/>
              </a:ext>
            </a:extLst>
          </p:cNvPr>
          <p:cNvSpPr/>
          <p:nvPr/>
        </p:nvSpPr>
        <p:spPr>
          <a:xfrm>
            <a:off x="1259632" y="1720840"/>
            <a:ext cx="6912768" cy="3785652"/>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Басня И.А. Крылова «Стрекоза и муравей», </a:t>
            </a:r>
          </a:p>
          <a:p>
            <a:r>
              <a:rPr lang="ru-RU" sz="2000" dirty="0">
                <a:latin typeface="Times New Roman" panose="02020603050405020304" pitchFamily="18" charset="0"/>
                <a:cs typeface="Times New Roman" panose="02020603050405020304" pitchFamily="18" charset="0"/>
              </a:rPr>
              <a:t>-сказка Ш. Перро «Золушка», </a:t>
            </a:r>
          </a:p>
          <a:p>
            <a:r>
              <a:rPr lang="ru-RU" sz="2000" dirty="0">
                <a:latin typeface="Times New Roman" panose="02020603050405020304" pitchFamily="18" charset="0"/>
                <a:cs typeface="Times New Roman" panose="02020603050405020304" pitchFamily="18" charset="0"/>
              </a:rPr>
              <a:t>-народная сказка «По щучьему велению», </a:t>
            </a:r>
          </a:p>
          <a:p>
            <a:r>
              <a:rPr lang="ru-RU" sz="2000" dirty="0">
                <a:latin typeface="Times New Roman" panose="02020603050405020304" pitchFamily="18" charset="0"/>
                <a:cs typeface="Times New Roman" panose="02020603050405020304" pitchFamily="18" charset="0"/>
              </a:rPr>
              <a:t>-народная сказка «Морозко», </a:t>
            </a:r>
          </a:p>
          <a:p>
            <a:r>
              <a:rPr lang="ru-RU" sz="2000" dirty="0">
                <a:latin typeface="Times New Roman" panose="02020603050405020304" pitchFamily="18" charset="0"/>
                <a:cs typeface="Times New Roman" panose="02020603050405020304" pitchFamily="18" charset="0"/>
              </a:rPr>
              <a:t>-сказки К.И. Чуковского «Телефон», «</a:t>
            </a:r>
            <a:r>
              <a:rPr lang="ru-RU" sz="2000" dirty="0" err="1">
                <a:latin typeface="Times New Roman" panose="02020603050405020304" pitchFamily="18" charset="0"/>
                <a:cs typeface="Times New Roman" panose="02020603050405020304" pitchFamily="18" charset="0"/>
              </a:rPr>
              <a:t>Федорино</a:t>
            </a:r>
            <a:r>
              <a:rPr lang="ru-RU" sz="2000" dirty="0">
                <a:latin typeface="Times New Roman" panose="02020603050405020304" pitchFamily="18" charset="0"/>
                <a:cs typeface="Times New Roman" panose="02020603050405020304" pitchFamily="18" charset="0"/>
              </a:rPr>
              <a:t> горе», «Муха — цокотуха», </a:t>
            </a:r>
          </a:p>
          <a:p>
            <a:r>
              <a:rPr lang="ru-RU" sz="2000" dirty="0">
                <a:latin typeface="Times New Roman" panose="02020603050405020304" pitchFamily="18" charset="0"/>
                <a:cs typeface="Times New Roman" panose="02020603050405020304" pitchFamily="18" charset="0"/>
              </a:rPr>
              <a:t>-сказка С.Т. Аксакова «Аленький цветочек»,</a:t>
            </a:r>
          </a:p>
          <a:p>
            <a:r>
              <a:rPr lang="ru-RU" sz="2000" dirty="0">
                <a:latin typeface="Times New Roman" panose="02020603050405020304" pitchFamily="18" charset="0"/>
                <a:cs typeface="Times New Roman" panose="02020603050405020304" pitchFamily="18" charset="0"/>
              </a:rPr>
              <a:t>-сказка А.Н. Толстого «Золотой ключик»,</a:t>
            </a:r>
          </a:p>
          <a:p>
            <a:r>
              <a:rPr lang="ru-RU" sz="2000" dirty="0">
                <a:latin typeface="Times New Roman" panose="02020603050405020304" pitchFamily="18" charset="0"/>
                <a:cs typeface="Times New Roman" panose="02020603050405020304" pitchFamily="18" charset="0"/>
              </a:rPr>
              <a:t> -сказка Э. Успенского «Дядя Федор, пес и кот», </a:t>
            </a:r>
          </a:p>
          <a:p>
            <a:r>
              <a:rPr lang="ru-RU" sz="2000" dirty="0">
                <a:latin typeface="Times New Roman" panose="02020603050405020304" pitchFamily="18" charset="0"/>
                <a:cs typeface="Times New Roman" panose="02020603050405020304" pitchFamily="18" charset="0"/>
              </a:rPr>
              <a:t>- Сказка Ш. Перро «Кот в сапогах», </a:t>
            </a:r>
          </a:p>
          <a:p>
            <a:r>
              <a:rPr lang="ru-RU" sz="2000" dirty="0">
                <a:latin typeface="Times New Roman" panose="02020603050405020304" pitchFamily="18" charset="0"/>
                <a:cs typeface="Times New Roman" panose="02020603050405020304" pitchFamily="18" charset="0"/>
              </a:rPr>
              <a:t>-сказка Г.Х. Андерсена «Новое платье короля», </a:t>
            </a:r>
          </a:p>
          <a:p>
            <a:r>
              <a:rPr lang="ru-RU" sz="2000" dirty="0">
                <a:latin typeface="Times New Roman" panose="02020603050405020304" pitchFamily="18" charset="0"/>
                <a:cs typeface="Times New Roman" panose="02020603050405020304" pitchFamily="18" charset="0"/>
              </a:rPr>
              <a:t>-сказка С.В. Михалкова «Как старик корову продавал»</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350" y="22225"/>
            <a:ext cx="7497763" cy="1143000"/>
          </a:xfrm>
        </p:spPr>
        <p:txBody>
          <a:bodyPr/>
          <a:lstStyle/>
          <a:p>
            <a:pPr algn="ctr" eaLnBrk="1" fontAlgn="auto" hangingPunct="1">
              <a:spcAft>
                <a:spcPts val="0"/>
              </a:spcAft>
              <a:defRPr/>
            </a:pPr>
            <a:r>
              <a:rPr lang="ru-RU" i="1" dirty="0">
                <a:solidFill>
                  <a:schemeClr val="tx2">
                    <a:satMod val="130000"/>
                  </a:schemeClr>
                </a:solidFill>
              </a:rPr>
              <a:t>Мониторинг</a:t>
            </a:r>
          </a:p>
        </p:txBody>
      </p:sp>
      <p:sp>
        <p:nvSpPr>
          <p:cNvPr id="5" name="Объект 4"/>
          <p:cNvSpPr>
            <a:spLocks noGrp="1"/>
          </p:cNvSpPr>
          <p:nvPr>
            <p:ph idx="1"/>
          </p:nvPr>
        </p:nvSpPr>
        <p:spPr>
          <a:xfrm>
            <a:off x="1258888" y="981075"/>
            <a:ext cx="7675562" cy="5267325"/>
          </a:xfrm>
        </p:spPr>
        <p:txBody>
          <a:bodyPr>
            <a:normAutofit/>
          </a:bodyPr>
          <a:lstStyle/>
          <a:p>
            <a:pPr marL="82296" indent="0" algn="ctr" eaLnBrk="1" fontAlgn="auto" hangingPunct="1">
              <a:spcAft>
                <a:spcPts val="0"/>
              </a:spcAft>
              <a:buFont typeface="Wingdings 2"/>
              <a:buNone/>
              <a:defRPr/>
            </a:pPr>
            <a:r>
              <a:rPr lang="ru-RU" b="1" i="1" dirty="0"/>
              <a:t>Оценка сформированности финансовой грамотности у группы детей в начале и в конце реализации проекта</a:t>
            </a:r>
          </a:p>
          <a:p>
            <a:pPr marL="365760" indent="-283464" eaLnBrk="1" fontAlgn="auto" hangingPunct="1">
              <a:spcAft>
                <a:spcPts val="0"/>
              </a:spcAft>
              <a:buFont typeface="Wingdings 2"/>
              <a:buChar char=""/>
              <a:defRPr/>
            </a:pPr>
            <a:endParaRPr lang="ru-RU" dirty="0"/>
          </a:p>
        </p:txBody>
      </p:sp>
      <p:pic>
        <p:nvPicPr>
          <p:cNvPr id="71684" name="Рисунок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6669" y="2291101"/>
            <a:ext cx="4328368"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4">
            <a:extLst>
              <a:ext uri="{FF2B5EF4-FFF2-40B4-BE49-F238E27FC236}">
                <a16:creationId xmlns:a16="http://schemas.microsoft.com/office/drawing/2014/main" id="{7195F4E1-F507-4E52-9693-453171A76A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328" y="2094375"/>
            <a:ext cx="458532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675" y="115887"/>
            <a:ext cx="8569325" cy="936625"/>
          </a:xfrm>
        </p:spPr>
        <p:txBody>
          <a:bodyPr>
            <a:normAutofit fontScale="90000"/>
          </a:bodyPr>
          <a:lstStyle/>
          <a:p>
            <a:pPr algn="ctr" eaLnBrk="1" fontAlgn="auto" hangingPunct="1">
              <a:spcAft>
                <a:spcPts val="0"/>
              </a:spcAft>
              <a:defRPr/>
            </a:pPr>
            <a:r>
              <a:rPr lang="ru-RU" i="1" dirty="0">
                <a:solidFill>
                  <a:schemeClr val="tx2">
                    <a:satMod val="130000"/>
                  </a:schemeClr>
                </a:solidFill>
              </a:rPr>
              <a:t>Результативность - </a:t>
            </a:r>
            <a:br>
              <a:rPr lang="ru-RU" i="1" dirty="0">
                <a:solidFill>
                  <a:schemeClr val="tx2">
                    <a:satMod val="130000"/>
                  </a:schemeClr>
                </a:solidFill>
              </a:rPr>
            </a:br>
            <a:r>
              <a:rPr lang="ru-RU" i="1" dirty="0">
                <a:solidFill>
                  <a:schemeClr val="tx2">
                    <a:satMod val="130000"/>
                  </a:schemeClr>
                </a:solidFill>
              </a:rPr>
              <a:t>дети понимают, что…</a:t>
            </a:r>
          </a:p>
        </p:txBody>
      </p:sp>
      <p:sp>
        <p:nvSpPr>
          <p:cNvPr id="72707" name="Объект 2"/>
          <p:cNvSpPr>
            <a:spLocks noGrp="1"/>
          </p:cNvSpPr>
          <p:nvPr>
            <p:ph idx="1"/>
          </p:nvPr>
        </p:nvSpPr>
        <p:spPr>
          <a:xfrm>
            <a:off x="898525" y="1052513"/>
            <a:ext cx="8243888" cy="5661025"/>
          </a:xfrm>
        </p:spPr>
        <p:txBody>
          <a:bodyPr/>
          <a:lstStyle/>
          <a:p>
            <a:pPr algn="just" eaLnBrk="1" hangingPunct="1"/>
            <a:r>
              <a:rPr lang="ru-RU" altLang="ru-RU" sz="2000">
                <a:latin typeface="Times New Roman" pitchFamily="18" charset="0"/>
                <a:cs typeface="Times New Roman" pitchFamily="18" charset="0"/>
              </a:rPr>
              <a:t>1.	Деньги не появляются сами собой, а зарабатываются.</a:t>
            </a:r>
          </a:p>
          <a:p>
            <a:pPr algn="just" eaLnBrk="1" hangingPunct="1"/>
            <a:r>
              <a:rPr lang="ru-RU" altLang="ru-RU" sz="2000">
                <a:latin typeface="Times New Roman" pitchFamily="18" charset="0"/>
                <a:cs typeface="Times New Roman" pitchFamily="18" charset="0"/>
              </a:rPr>
              <a:t>2.	Сначала зарабатываем – потом тратим: соответственно, чем больше зарабатываешь и разумнее тратишь, тем больше можешь купить.</a:t>
            </a:r>
          </a:p>
          <a:p>
            <a:pPr algn="just" eaLnBrk="1" hangingPunct="1"/>
            <a:r>
              <a:rPr lang="ru-RU" altLang="ru-RU" sz="2000">
                <a:latin typeface="Times New Roman" pitchFamily="18" charset="0"/>
                <a:cs typeface="Times New Roman" pitchFamily="18" charset="0"/>
              </a:rPr>
              <a:t>3.	Стоимость товара зависит от его качества, нужности и от того, насколько сложно его произвести .</a:t>
            </a:r>
          </a:p>
          <a:p>
            <a:pPr algn="just" eaLnBrk="1" hangingPunct="1"/>
            <a:r>
              <a:rPr lang="ru-RU" altLang="ru-RU" sz="2000">
                <a:latin typeface="Times New Roman" pitchFamily="18" charset="0"/>
                <a:cs typeface="Times New Roman" pitchFamily="18" charset="0"/>
              </a:rPr>
              <a:t>4.	Деньги любят счет (дети должны уметь считать деньги, например, сдачу в магазине, деньги, которые они могут потратить в магазине).</a:t>
            </a:r>
          </a:p>
          <a:p>
            <a:pPr algn="just" eaLnBrk="1" hangingPunct="1"/>
            <a:r>
              <a:rPr lang="ru-RU" altLang="ru-RU" sz="2000">
                <a:latin typeface="Times New Roman" pitchFamily="18" charset="0"/>
                <a:cs typeface="Times New Roman" pitchFamily="18" charset="0"/>
              </a:rPr>
              <a:t>5.	Финансы нужно планировать (приучаем вести учет доходов и расходов в краткосрочном периоде).</a:t>
            </a:r>
          </a:p>
          <a:p>
            <a:pPr algn="just" eaLnBrk="1" hangingPunct="1"/>
            <a:r>
              <a:rPr lang="ru-RU" altLang="ru-RU" sz="2000">
                <a:latin typeface="Times New Roman" pitchFamily="18" charset="0"/>
                <a:cs typeface="Times New Roman" pitchFamily="18" charset="0"/>
              </a:rPr>
              <a:t>6.	Твои деньги бывают объектом чужого интереса (дети должны знать элементарные правила финансовой безопасности).</a:t>
            </a:r>
          </a:p>
          <a:p>
            <a:pPr algn="just" eaLnBrk="1" hangingPunct="1"/>
            <a:r>
              <a:rPr lang="ru-RU" altLang="ru-RU" sz="2000">
                <a:latin typeface="Times New Roman" pitchFamily="18" charset="0"/>
                <a:cs typeface="Times New Roman" pitchFamily="18" charset="0"/>
              </a:rPr>
              <a:t>7.	Не все продается и покупается (дети должны понимать, что главные ценности – жизнь, отношения, радость близких людей – за деньги не купишь).</a:t>
            </a:r>
          </a:p>
          <a:p>
            <a:pPr algn="just" eaLnBrk="1" hangingPunct="1"/>
            <a:r>
              <a:rPr lang="ru-RU" altLang="ru-RU" sz="2000">
                <a:latin typeface="Times New Roman" pitchFamily="18" charset="0"/>
                <a:cs typeface="Times New Roman" pitchFamily="18" charset="0"/>
              </a:rPr>
              <a:t>8.	Финансы – это интересно и увлекательно.</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259632" y="551427"/>
            <a:ext cx="7427342" cy="2024063"/>
          </a:xfrm>
        </p:spPr>
        <p:txBody>
          <a:bodyPr>
            <a:prstTxWarp prst="textInflateBottom">
              <a:avLst>
                <a:gd name="adj" fmla="val 70519"/>
              </a:avLst>
            </a:prstTxWarp>
            <a:normAutofit/>
          </a:bodyPr>
          <a:lstStyle/>
          <a:p>
            <a:pPr marL="82296" indent="0" algn="ctr" eaLnBrk="1" fontAlgn="auto" hangingPunct="1">
              <a:spcAft>
                <a:spcPts val="0"/>
              </a:spcAft>
              <a:buFont typeface="Wingdings 2"/>
              <a:buNone/>
              <a:defRPr/>
            </a:pPr>
            <a:r>
              <a:rPr lang="ru-RU" sz="4400" dirty="0"/>
              <a:t>Спасибо за внимание! </a:t>
            </a:r>
          </a:p>
        </p:txBody>
      </p:sp>
      <p:pic>
        <p:nvPicPr>
          <p:cNvPr id="73731" name="Рисунок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3" y="4292600"/>
            <a:ext cx="30400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3938" y="4340225"/>
            <a:ext cx="303688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4913313"/>
            <a:ext cx="289877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822723"/>
            <a:ext cx="7890842" cy="5342581"/>
          </a:xfrm>
        </p:spPr>
        <p:txBody>
          <a:bodyPr>
            <a:normAutofit fontScale="77500" lnSpcReduction="20000"/>
          </a:bodyPr>
          <a:lstStyle/>
          <a:p>
            <a:pPr marL="82550" indent="0">
              <a:buNone/>
            </a:pPr>
            <a:r>
              <a:rPr lang="ru-RU" sz="2800" dirty="0"/>
              <a:t>Нравственные представления дошкольников в основном формируются на основе наглядных примеров. Дети не знают, почему тот или иной поступок хорош или плох, но знают, как именно они должны поступить («поделиться», «подарить», «положить в копилку» и т.п.) Дошкольнику можно сколько угодно говорить о нормах и правилах, но если слова не будут связаны с определенной последовательностью действий, они окажутся бесполезными. Отсюда правило: представления о нормах финансового поведения формируются на основе определенной последовательности поступков, умело демонстрируемых взрослыми.</a:t>
            </a:r>
          </a:p>
          <a:p>
            <a:pPr marL="82550" indent="0">
              <a:buNone/>
            </a:pPr>
            <a:r>
              <a:rPr lang="ru-RU" sz="2800" dirty="0"/>
              <a:t>Все это делает актуальной проблему формирования элементарных экономических представлений и формирования финансовой грамотности, начиная с дошкольного возраста, когда детьми приобретается первичный опыт в элементарных экономических отношениях.</a:t>
            </a:r>
          </a:p>
          <a:p>
            <a:pPr marL="82296" indent="0" algn="just" eaLnBrk="1" fontAlgn="auto" hangingPunct="1">
              <a:spcAft>
                <a:spcPts val="0"/>
              </a:spcAft>
              <a:buFont typeface="Wingdings 2"/>
              <a:buNone/>
              <a:defRPr/>
            </a:pPr>
            <a:endParaRPr lang="ru-RU" dirty="0"/>
          </a:p>
        </p:txBody>
      </p:sp>
    </p:spTree>
    <p:extLst>
      <p:ext uri="{BB962C8B-B14F-4D97-AF65-F5344CB8AC3E}">
        <p14:creationId xmlns:p14="http://schemas.microsoft.com/office/powerpoint/2010/main" val="3821410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ru-RU" i="1" dirty="0">
                <a:solidFill>
                  <a:schemeClr val="tx2">
                    <a:satMod val="130000"/>
                  </a:schemeClr>
                </a:solidFill>
              </a:rPr>
              <a:t>Проблема  проекта</a:t>
            </a:r>
          </a:p>
        </p:txBody>
      </p:sp>
      <p:sp>
        <p:nvSpPr>
          <p:cNvPr id="12291" name="Объект 2"/>
          <p:cNvSpPr>
            <a:spLocks noGrp="1"/>
          </p:cNvSpPr>
          <p:nvPr>
            <p:ph idx="1"/>
          </p:nvPr>
        </p:nvSpPr>
        <p:spPr>
          <a:xfrm>
            <a:off x="0" y="1447800"/>
            <a:ext cx="8934450" cy="5410200"/>
          </a:xfrm>
        </p:spPr>
        <p:txBody>
          <a:bodyPr/>
          <a:lstStyle/>
          <a:p>
            <a:pPr algn="just" eaLnBrk="1" hangingPunct="1"/>
            <a:r>
              <a:rPr lang="ru-RU" altLang="ru-RU" sz="2200"/>
              <a:t>Проблема низкой финансовой грамотности в стране диктует необходимость интенсивной просветительской работы по формированию у населения экономического сознания, культуры сбережения. Эта работа должна начинаться в детском саду – первом звене системы непрерывного образования.</a:t>
            </a:r>
          </a:p>
          <a:p>
            <a:pPr algn="just" eaLnBrk="1" hangingPunct="1"/>
            <a:r>
              <a:rPr lang="ru-RU" altLang="ru-RU" sz="2200"/>
              <a:t>Дошкольное детство – начальный этап формирования личности человека, его ценностной ориентации в окружающем мире. В этот период закладывается позитивное отношение к «рукотворному миру», к себе и к окружающим людям.</a:t>
            </a:r>
          </a:p>
          <a:p>
            <a:pPr algn="just" eaLnBrk="1" hangingPunct="1"/>
            <a:r>
              <a:rPr lang="ru-RU" altLang="ru-RU" sz="2200"/>
              <a:t>К сожалению, финансовой грамотности почти не обучают в детских садах. А грамотное отношение к собственным деньгам и опыт пользования финансовыми продуктами в раннем возрасте открывает хорошие возможности и способствует финансовому благополучию детей, когда они вырастают.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ru-RU" i="1" dirty="0">
                <a:solidFill>
                  <a:schemeClr val="tx2">
                    <a:satMod val="130000"/>
                  </a:schemeClr>
                </a:solidFill>
              </a:rPr>
              <a:t>Новизна проекта</a:t>
            </a:r>
          </a:p>
        </p:txBody>
      </p:sp>
      <p:sp>
        <p:nvSpPr>
          <p:cNvPr id="3" name="Объект 2"/>
          <p:cNvSpPr>
            <a:spLocks noGrp="1"/>
          </p:cNvSpPr>
          <p:nvPr>
            <p:ph idx="1"/>
          </p:nvPr>
        </p:nvSpPr>
        <p:spPr>
          <a:xfrm>
            <a:off x="1043608" y="1447800"/>
            <a:ext cx="7890842" cy="5294313"/>
          </a:xfrm>
        </p:spPr>
        <p:txBody>
          <a:bodyPr>
            <a:normAutofit fontScale="92500" lnSpcReduction="20000"/>
          </a:bodyPr>
          <a:lstStyle/>
          <a:p>
            <a:pPr marL="82296" indent="0" algn="just" eaLnBrk="1" fontAlgn="auto" hangingPunct="1">
              <a:spcAft>
                <a:spcPts val="0"/>
              </a:spcAft>
              <a:buFont typeface="Wingdings 2"/>
              <a:buNone/>
              <a:defRPr/>
            </a:pPr>
            <a:r>
              <a:rPr lang="ru-RU" dirty="0"/>
              <a:t>Использовании блочной системы, способствующей формированию финансовой грамотности у дошкольников. Дети должны знать, что жить надо по средствам, тратить надо меньше, чем зарабатывается. Понятно, что счастье за деньги не купишь, но детям не лишним будет знать, что достаточное количество финансовых ресурсов открывают перед ними большие возможности, способные дарить радость. Чем раньше дети узнают о роли денег в частной, семейной и общественной жизни, тем раньше могут быть сформированы полезные финансовые привычки.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663" y="333375"/>
            <a:ext cx="8229600" cy="1143000"/>
          </a:xfrm>
        </p:spPr>
        <p:txBody>
          <a:bodyPr/>
          <a:lstStyle/>
          <a:p>
            <a:pPr algn="ctr" eaLnBrk="1" fontAlgn="auto" hangingPunct="1">
              <a:spcAft>
                <a:spcPts val="0"/>
              </a:spcAft>
              <a:defRPr/>
            </a:pPr>
            <a:r>
              <a:rPr lang="ru-RU" i="1" dirty="0">
                <a:solidFill>
                  <a:schemeClr val="tx2">
                    <a:satMod val="130000"/>
                  </a:schemeClr>
                </a:solidFill>
                <a:effectLst>
                  <a:outerShdw blurRad="38100" dist="38100" dir="2700000" algn="tl">
                    <a:srgbClr val="000000">
                      <a:alpha val="43137"/>
                    </a:srgbClr>
                  </a:outerShdw>
                </a:effectLst>
              </a:rPr>
              <a:t>Цель проекта:</a:t>
            </a:r>
          </a:p>
        </p:txBody>
      </p:sp>
      <p:sp>
        <p:nvSpPr>
          <p:cNvPr id="15363" name="Объект 2"/>
          <p:cNvSpPr>
            <a:spLocks noGrp="1"/>
          </p:cNvSpPr>
          <p:nvPr>
            <p:ph idx="1"/>
          </p:nvPr>
        </p:nvSpPr>
        <p:spPr>
          <a:xfrm>
            <a:off x="1619671" y="1412875"/>
            <a:ext cx="7078241" cy="4525963"/>
          </a:xfrm>
        </p:spPr>
        <p:txBody>
          <a:bodyPr/>
          <a:lstStyle/>
          <a:p>
            <a:pPr marL="0" indent="0" algn="just" eaLnBrk="1" hangingPunct="1">
              <a:buNone/>
            </a:pPr>
            <a:r>
              <a:rPr lang="ru-RU" dirty="0"/>
              <a:t>Содействие финансовому просвещению и воспитанию детей дошкольного возраста, создание необходимой мотивации для повышения их финансовой грамотности.</a:t>
            </a:r>
          </a:p>
          <a:p>
            <a:pPr marL="0" indent="0" algn="just" eaLnBrk="1" hangingPunct="1">
              <a:buNone/>
            </a:pPr>
            <a:endParaRPr lang="ru-RU" altLang="ru-RU" dirty="0"/>
          </a:p>
        </p:txBody>
      </p:sp>
      <p:pic>
        <p:nvPicPr>
          <p:cNvPr id="15364" name="Рисунок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0988" y="3911600"/>
            <a:ext cx="44227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8313" y="-171450"/>
            <a:ext cx="8229600" cy="936625"/>
          </a:xfrm>
        </p:spPr>
        <p:txBody>
          <a:bodyPr/>
          <a:lstStyle/>
          <a:p>
            <a:pPr algn="ctr" eaLnBrk="1" fontAlgn="auto" hangingPunct="1">
              <a:spcAft>
                <a:spcPts val="0"/>
              </a:spcAft>
              <a:defRPr/>
            </a:pPr>
            <a:r>
              <a:rPr lang="ru-RU" i="1" dirty="0">
                <a:solidFill>
                  <a:schemeClr val="tx2">
                    <a:satMod val="130000"/>
                  </a:schemeClr>
                </a:solidFill>
                <a:effectLst>
                  <a:outerShdw blurRad="38100" dist="38100" dir="2700000" algn="tl">
                    <a:srgbClr val="000000">
                      <a:alpha val="43137"/>
                    </a:srgbClr>
                  </a:outerShdw>
                </a:effectLst>
              </a:rPr>
              <a:t>Задачи проекта:</a:t>
            </a:r>
          </a:p>
        </p:txBody>
      </p:sp>
      <p:sp>
        <p:nvSpPr>
          <p:cNvPr id="6" name="Объект 5"/>
          <p:cNvSpPr>
            <a:spLocks noGrp="1"/>
          </p:cNvSpPr>
          <p:nvPr>
            <p:ph idx="1"/>
          </p:nvPr>
        </p:nvSpPr>
        <p:spPr>
          <a:xfrm>
            <a:off x="1043608" y="980728"/>
            <a:ext cx="7776864" cy="5877272"/>
          </a:xfrm>
        </p:spPr>
        <p:txBody>
          <a:bodyPr>
            <a:normAutofit fontScale="77500" lnSpcReduction="20000"/>
          </a:bodyPr>
          <a:lstStyle/>
          <a:p>
            <a:r>
              <a:rPr lang="ru-RU" dirty="0"/>
              <a:t>1.Образовательные:  закрепить представления детей об экономических понятиях: труд и продукт труда, деньги, бюджет, реклама; формировать умение выделять слова и действия, относящиеся к экономике, обогащать словарный запас.</a:t>
            </a:r>
          </a:p>
          <a:p>
            <a:r>
              <a:rPr lang="ru-RU" dirty="0"/>
              <a:t>2.Развивающие: развивать умение подмечать в литературных произведениях простейшие экономические явления; развивать познавательный интерес, мышление, память, внимание и воображение.</a:t>
            </a:r>
          </a:p>
          <a:p>
            <a:r>
              <a:rPr lang="ru-RU" dirty="0"/>
              <a:t>3. Воспитательные: воспитывать любознательность в процессе познавательно – игровой деятельности; формировать положительные взаимоотношения детей.  Обогатить знания родителей по экономическому воспитанию детей.</a:t>
            </a:r>
          </a:p>
          <a:p>
            <a:r>
              <a:rPr lang="ru-RU" b="1" i="1" dirty="0"/>
              <a:t> </a:t>
            </a:r>
            <a:endParaRPr lang="ru-RU" dirty="0"/>
          </a:p>
          <a:p>
            <a:pPr marL="365760" indent="-283464" eaLnBrk="1" fontAlgn="auto" hangingPunct="1">
              <a:spcAft>
                <a:spcPts val="0"/>
              </a:spcAft>
              <a:buFont typeface="Wingdings 2"/>
              <a:buChar char=""/>
              <a:defRPr/>
            </a:pP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solidFill>
                <a:schemeClr val="tx2">
                  <a:satMod val="130000"/>
                </a:schemeClr>
              </a:solidFill>
            </a:endParaRPr>
          </a:p>
        </p:txBody>
      </p:sp>
      <p:pic>
        <p:nvPicPr>
          <p:cNvPr id="1843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2695</TotalTime>
  <Words>827</Words>
  <Application>Microsoft Office PowerPoint</Application>
  <PresentationFormat>Экран (4:3)</PresentationFormat>
  <Paragraphs>73</Paragraphs>
  <Slides>33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Corbel</vt:lpstr>
      <vt:lpstr>Gill Sans MT</vt:lpstr>
      <vt:lpstr>Times New Roman</vt:lpstr>
      <vt:lpstr>Verdana</vt:lpstr>
      <vt:lpstr>Wingdings 2</vt:lpstr>
      <vt:lpstr>Солнцестояние</vt:lpstr>
      <vt:lpstr>СП «Детский сад «Красная шапочка» МБДОУ «Детский сад «Планета детства»</vt:lpstr>
      <vt:lpstr>Финансовая грамотность </vt:lpstr>
      <vt:lpstr>Актуальность проекта</vt:lpstr>
      <vt:lpstr>Презентация PowerPoint</vt:lpstr>
      <vt:lpstr>Проблема  проекта</vt:lpstr>
      <vt:lpstr>Новизна проекта</vt:lpstr>
      <vt:lpstr>Цель проекта:</vt:lpstr>
      <vt:lpstr>Задачи проекта:</vt:lpstr>
      <vt:lpstr>Презентация PowerPoint</vt:lpstr>
      <vt:lpstr>Блочная система проекта </vt:lpstr>
      <vt:lpstr>Презентация PowerPoint</vt:lpstr>
      <vt:lpstr>Методы и приёмы реализации проекта</vt:lpstr>
      <vt:lpstr>«Детям о деньгах»</vt:lpstr>
      <vt:lpstr>            Детям о деньгах</vt:lpstr>
      <vt:lpstr>Презентация PowerPoint</vt:lpstr>
      <vt:lpstr>Дидактическая игра   «Кому и что нужно для работы»</vt:lpstr>
      <vt:lpstr>Беседа «Профессии наших родителей</vt:lpstr>
      <vt:lpstr>Играем в «профессии» </vt:lpstr>
      <vt:lpstr>Сюжетно – ролевая игра «Кафе»</vt:lpstr>
      <vt:lpstr>Сюжетно – ролевая игра «Магазин»</vt:lpstr>
      <vt:lpstr>Презентация PowerPoint</vt:lpstr>
      <vt:lpstr>         Работа с родителями</vt:lpstr>
      <vt:lpstr>         Работа с родителями </vt:lpstr>
      <vt:lpstr>Экскурсия (знакомимся с профессиями )</vt:lpstr>
      <vt:lpstr>Образовательная деятельность «Какими они были – первые деньги?»</vt:lpstr>
      <vt:lpstr>Презентация PowerPoint</vt:lpstr>
      <vt:lpstr>Исследовательская деятельность(экспериментирование) «Монета. Банкнота. Банковская карта»</vt:lpstr>
      <vt:lpstr>Презентация PowerPoint</vt:lpstr>
      <vt:lpstr>Решение задач</vt:lpstr>
      <vt:lpstr>Использование художественной литературы</vt:lpstr>
      <vt:lpstr>Мониторинг</vt:lpstr>
      <vt:lpstr>Результативность -  дети понимают, что…</vt:lpstr>
      <vt:lpstr>Презентация PowerPoint</vt:lpstr>
    </vt:vector>
  </TitlesOfParts>
  <Company>KrotySOFT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компьютер</dc:creator>
  <cp:lastModifiedBy>Alina Doraeva</cp:lastModifiedBy>
  <cp:revision>113</cp:revision>
  <dcterms:created xsi:type="dcterms:W3CDTF">2019-02-13T12:22:19Z</dcterms:created>
  <dcterms:modified xsi:type="dcterms:W3CDTF">2023-01-05T11:31:32Z</dcterms:modified>
</cp:coreProperties>
</file>