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69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9C28137-729A-4227-BBC4-ABDC996D81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5D9C-9565-4865-8543-4DD5DAE7F1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062A-BB7F-40C5-8BE2-318315C5E2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0661AF-9828-4A88-B830-D2517F4F87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9F1DE3C-B67E-4CAE-A8EF-EBA32C843C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65B6-2F29-4B23-9D66-D66C8740F8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D171-44F9-4C03-94DB-D10D27E34A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FB1949-47FB-4915-BD13-C0986BD40D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A133-9C1E-4697-A0E4-DB477002FB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FD15C87-CB63-4354-9C8B-594487F795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5042CE-A73B-483F-88DD-22396BDE617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66422A-5DE8-43E6-AA15-28FB1E969C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0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audio" Target="../media/audio1.wav"/><Relationship Id="rId3" Type="http://schemas.openxmlformats.org/officeDocument/2006/relationships/image" Target="../media/image41.w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audio" Target="../media/audio2.wav"/><Relationship Id="rId10" Type="http://schemas.openxmlformats.org/officeDocument/2006/relationships/image" Target="../media/image47.wmf"/><Relationship Id="rId4" Type="http://schemas.openxmlformats.org/officeDocument/2006/relationships/image" Target="../media/image42.wmf"/><Relationship Id="rId9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audio" Target="../media/audio1.wav"/><Relationship Id="rId7" Type="http://schemas.openxmlformats.org/officeDocument/2006/relationships/image" Target="../media/image5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52.jpeg"/><Relationship Id="rId5" Type="http://schemas.openxmlformats.org/officeDocument/2006/relationships/image" Target="../media/image32.jpeg"/><Relationship Id="rId10" Type="http://schemas.openxmlformats.org/officeDocument/2006/relationships/image" Target="../media/image51.jpeg"/><Relationship Id="rId4" Type="http://schemas.openxmlformats.org/officeDocument/2006/relationships/image" Target="../media/image30.jpe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audio" Target="../media/audio2.wav"/><Relationship Id="rId5" Type="http://schemas.openxmlformats.org/officeDocument/2006/relationships/image" Target="../media/image7.jpeg"/><Relationship Id="rId15" Type="http://schemas.openxmlformats.org/officeDocument/2006/relationships/image" Target="../media/image16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Relationship Id="rId14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jpeg"/><Relationship Id="rId7" Type="http://schemas.openxmlformats.org/officeDocument/2006/relationships/image" Target="../media/image3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5.wmf"/><Relationship Id="rId5" Type="http://schemas.openxmlformats.org/officeDocument/2006/relationships/image" Target="../media/image30.jpeg"/><Relationship Id="rId10" Type="http://schemas.openxmlformats.org/officeDocument/2006/relationships/image" Target="../media/image34.wmf"/><Relationship Id="rId4" Type="http://schemas.openxmlformats.org/officeDocument/2006/relationships/image" Target="../media/image29.wmf"/><Relationship Id="rId9" Type="http://schemas.openxmlformats.org/officeDocument/2006/relationships/image" Target="../media/image3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7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36.wmf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Звуковая разминка.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Восприятие звука [Р] в начале слов.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5000" y="1371600"/>
            <a:ext cx="6324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Формирование базового звука [Р]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7432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Базовый звук [Р] искажается детьми наиболее часто и является самым произносительно - сложным среди всех звуков русского языка. Кроме того, он служит основой для формирования производного звука [</a:t>
            </a:r>
            <a:r>
              <a:rPr lang="ru-RU" dirty="0" err="1" smtClean="0"/>
              <a:t>Рь</a:t>
            </a:r>
            <a:r>
              <a:rPr lang="ru-RU" dirty="0" smtClean="0"/>
              <a:t>] .</a:t>
            </a:r>
            <a:endParaRPr lang="ru-RU" dirty="0"/>
          </a:p>
        </p:txBody>
      </p:sp>
      <p:pic>
        <p:nvPicPr>
          <p:cNvPr id="7170" name="Picture 2" descr="E:\Documents and Settings\оля-ля\Мои документы\Мои рисунки\smile0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724400"/>
            <a:ext cx="1390650" cy="1390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304800"/>
            <a:ext cx="80010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Покажи картинки с двумя слогами.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1066800" y="1600200"/>
            <a:ext cx="2209800" cy="1752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1143000" y="3886200"/>
            <a:ext cx="1828800" cy="1905000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3733800" y="3810000"/>
            <a:ext cx="1828800" cy="19050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019800" y="3733800"/>
            <a:ext cx="1447800" cy="19812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3810000" y="1066800"/>
            <a:ext cx="2133600" cy="20574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6553200" y="1219200"/>
            <a:ext cx="1752600" cy="198120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ru-RU" dirty="0" smtClean="0"/>
              <a:t>Покажи все буквы Р.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4191000" y="3581400"/>
            <a:ext cx="1143000" cy="990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4800600" y="1752600"/>
            <a:ext cx="762000" cy="1066800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3352800" y="2514600"/>
            <a:ext cx="1143000" cy="14478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3124200" y="1219200"/>
            <a:ext cx="1143000" cy="12192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638800" y="2362200"/>
            <a:ext cx="990600" cy="16002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1752600" y="2590800"/>
            <a:ext cx="914400" cy="99060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562600" y="4572000"/>
            <a:ext cx="838200" cy="9906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838200" y="1371600"/>
            <a:ext cx="1143000" cy="990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6629400" y="1066800"/>
            <a:ext cx="914400" cy="990600"/>
          </a:xfrm>
          <a:prstGeom prst="actionButtonBlank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2438400" y="3810000"/>
            <a:ext cx="914400" cy="990600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162800" y="2133600"/>
            <a:ext cx="914400" cy="990600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334000" y="381000"/>
            <a:ext cx="914400" cy="990600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543800" y="381000"/>
            <a:ext cx="1143000" cy="12192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1371600" y="4419600"/>
            <a:ext cx="838200" cy="9906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315200" y="4648200"/>
            <a:ext cx="914400" cy="990600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3048000" y="5029200"/>
            <a:ext cx="762000" cy="1066800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6858000" y="3429000"/>
            <a:ext cx="1143000" cy="990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304800" y="3352800"/>
            <a:ext cx="1143000" cy="990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4419600" y="4876800"/>
            <a:ext cx="914400" cy="990600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81000" y="6172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Сколько букв Р ты нашел? Покажи.</a:t>
            </a:r>
            <a:endParaRPr lang="ru-RU" dirty="0"/>
          </a:p>
        </p:txBody>
      </p:sp>
      <p:sp>
        <p:nvSpPr>
          <p:cNvPr id="27" name="Управляющая кнопка: настраиваемая 26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4419600" y="6096000"/>
            <a:ext cx="6858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ysClr val="windowText" lastClr="000000"/>
                </a:solidFill>
              </a:rPr>
              <a:t>5</a:t>
            </a:r>
            <a:endParaRPr lang="ru-RU" sz="3600" dirty="0">
              <a:solidFill>
                <a:sysClr val="windowText" lastClr="000000"/>
              </a:solidFill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181600" y="6096000"/>
            <a:ext cx="6858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4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543800" y="6096000"/>
            <a:ext cx="6858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3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943600" y="6096000"/>
            <a:ext cx="6858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>
              <a:snd r:embed="rId13" name="chimes.wav"/>
            </a:hlinkClick>
          </p:cNvPr>
          <p:cNvSpPr/>
          <p:nvPr/>
        </p:nvSpPr>
        <p:spPr>
          <a:xfrm>
            <a:off x="6705600" y="6096000"/>
            <a:ext cx="7620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6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228600"/>
            <a:ext cx="8001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Послушай начало слова. Покажи и назови тот предмет, который я загадала.</a:t>
            </a:r>
            <a:endParaRPr lang="ru-RU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072074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Если ты сумеешь назвать предмет, которого нет на картинках, то получишь сюрприз нажав красную кнопку.</a:t>
            </a:r>
            <a:endParaRPr lang="ru-RU" sz="1400" dirty="0"/>
          </a:p>
        </p:txBody>
      </p:sp>
      <p:sp>
        <p:nvSpPr>
          <p:cNvPr id="7" name="Управляющая кнопка: настраиваемая 6">
            <a:hlinkClick r:id="" action="ppaction://noaction" highlightClick="1">
              <a:snd r:embed="rId2" name="люблю.wav"/>
            </a:hlinkClick>
          </p:cNvPr>
          <p:cNvSpPr/>
          <p:nvPr/>
        </p:nvSpPr>
        <p:spPr>
          <a:xfrm>
            <a:off x="5715000" y="5257800"/>
            <a:ext cx="1890714" cy="1295384"/>
          </a:xfrm>
          <a:prstGeom prst="actionButtonBlank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034" y="5572140"/>
            <a:ext cx="361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То…(пор)            </a:t>
            </a:r>
            <a:r>
              <a:rPr lang="ru-RU" sz="1200" dirty="0" err="1" smtClean="0"/>
              <a:t>Мухо</a:t>
            </a:r>
            <a:r>
              <a:rPr lang="ru-RU" sz="1200" dirty="0" smtClean="0"/>
              <a:t>…(мор)          </a:t>
            </a:r>
            <a:r>
              <a:rPr lang="ru-RU" sz="1200" dirty="0" err="1" smtClean="0"/>
              <a:t>Пов</a:t>
            </a:r>
            <a:r>
              <a:rPr lang="ru-RU" sz="1200" dirty="0" smtClean="0"/>
              <a:t>…(ар)</a:t>
            </a:r>
          </a:p>
          <a:p>
            <a:r>
              <a:rPr lang="ru-RU" sz="1200" dirty="0" err="1" smtClean="0"/>
              <a:t>Поми</a:t>
            </a:r>
            <a:r>
              <a:rPr lang="ru-RU" sz="1200" dirty="0" smtClean="0"/>
              <a:t>… (</a:t>
            </a:r>
            <a:r>
              <a:rPr lang="ru-RU" sz="1200" dirty="0" err="1" smtClean="0"/>
              <a:t>дор</a:t>
            </a:r>
            <a:r>
              <a:rPr lang="ru-RU" sz="1200" dirty="0" smtClean="0"/>
              <a:t>)      </a:t>
            </a:r>
            <a:r>
              <a:rPr lang="ru-RU" sz="1200" dirty="0" err="1" smtClean="0"/>
              <a:t>Му</a:t>
            </a:r>
            <a:r>
              <a:rPr lang="ru-RU" sz="1200" dirty="0" smtClean="0"/>
              <a:t>…(</a:t>
            </a:r>
            <a:r>
              <a:rPr lang="ru-RU" sz="1200" dirty="0" err="1" smtClean="0"/>
              <a:t>равей</a:t>
            </a:r>
            <a:r>
              <a:rPr lang="ru-RU" sz="1200" dirty="0" smtClean="0"/>
              <a:t>)          За…(бор)                     </a:t>
            </a:r>
            <a:r>
              <a:rPr lang="ru-RU" sz="1200" dirty="0" err="1" smtClean="0"/>
              <a:t>Жи</a:t>
            </a:r>
            <a:r>
              <a:rPr lang="ru-RU" sz="1200" dirty="0" smtClean="0"/>
              <a:t>…(</a:t>
            </a:r>
            <a:r>
              <a:rPr lang="ru-RU" sz="1200" dirty="0" err="1" smtClean="0"/>
              <a:t>раф</a:t>
            </a:r>
            <a:r>
              <a:rPr lang="ru-RU" sz="1200" dirty="0" smtClean="0"/>
              <a:t>)          Во… (</a:t>
            </a:r>
            <a:r>
              <a:rPr lang="ru-RU" sz="1200" dirty="0" err="1" smtClean="0"/>
              <a:t>рона</a:t>
            </a:r>
            <a:r>
              <a:rPr lang="ru-RU" sz="1200" dirty="0" smtClean="0"/>
              <a:t>)            Каст…(</a:t>
            </a:r>
            <a:r>
              <a:rPr lang="ru-RU" sz="1200" dirty="0" err="1" smtClean="0"/>
              <a:t>рюля</a:t>
            </a:r>
            <a:r>
              <a:rPr lang="ru-RU" sz="1200" dirty="0" smtClean="0"/>
              <a:t>)      </a:t>
            </a:r>
            <a:r>
              <a:rPr lang="ru-RU" sz="1200" dirty="0" err="1" smtClean="0"/>
              <a:t>Фотоаппа</a:t>
            </a:r>
            <a:r>
              <a:rPr lang="ru-RU" sz="1200" dirty="0" smtClean="0"/>
              <a:t>…(</a:t>
            </a:r>
            <a:r>
              <a:rPr lang="ru-RU" sz="1200" dirty="0" err="1" smtClean="0"/>
              <a:t>рат</a:t>
            </a:r>
            <a:r>
              <a:rPr lang="ru-RU" sz="1200" dirty="0" smtClean="0"/>
              <a:t>)        </a:t>
            </a:r>
            <a:endParaRPr lang="ru-RU" sz="1200" dirty="0"/>
          </a:p>
        </p:txBody>
      </p:sp>
      <p:sp>
        <p:nvSpPr>
          <p:cNvPr id="9" name="Управляющая кнопка: настраиваемая 8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33400" y="1447800"/>
            <a:ext cx="1600200" cy="1143000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2362200" y="1371600"/>
            <a:ext cx="1600200" cy="11430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4191000" y="1524000"/>
            <a:ext cx="1447800" cy="22860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943600" y="1219200"/>
            <a:ext cx="1600200" cy="11430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934200" y="2514600"/>
            <a:ext cx="1600200" cy="114300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019800" y="3733800"/>
            <a:ext cx="1600200" cy="11430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33400" y="2743200"/>
            <a:ext cx="1219200" cy="1981200"/>
          </a:xfrm>
          <a:prstGeom prst="actionButtonBlank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2057400" y="2895600"/>
            <a:ext cx="1600200" cy="1143000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сведения 16">
            <a:hlinkClick r:id="" action="ppaction://noaction" highlightClick="1"/>
          </p:cNvPr>
          <p:cNvSpPr/>
          <p:nvPr/>
        </p:nvSpPr>
        <p:spPr>
          <a:xfrm>
            <a:off x="7858148" y="5286388"/>
            <a:ext cx="857256" cy="1071570"/>
          </a:xfrm>
          <a:prstGeom prst="actionButtonInformatio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ysClr val="windowText" lastClr="000000"/>
                </a:solidFill>
              </a:rPr>
              <a:t>Старайтесь произносить начало слова так, как оно слышится, а не как пишется. </a:t>
            </a:r>
            <a:endParaRPr lang="ru-RU" sz="9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26345" t="3593" r="53696" b="75263"/>
          <a:stretch>
            <a:fillRect/>
          </a:stretch>
        </p:blipFill>
        <p:spPr bwMode="auto">
          <a:xfrm>
            <a:off x="2590800" y="762000"/>
            <a:ext cx="3886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4800600"/>
            <a:ext cx="5867400" cy="1143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Это </a:t>
            </a:r>
            <a:r>
              <a:rPr lang="ru-RU" dirty="0" err="1" smtClean="0"/>
              <a:t>лакета</a:t>
            </a:r>
            <a:r>
              <a:rPr lang="ru-RU" dirty="0" smtClean="0"/>
              <a:t>? Это ракета? </a:t>
            </a:r>
            <a:br>
              <a:rPr lang="ru-RU" dirty="0" smtClean="0"/>
            </a:br>
            <a:r>
              <a:rPr lang="ru-RU" dirty="0" smtClean="0"/>
              <a:t>Это </a:t>
            </a:r>
            <a:r>
              <a:rPr lang="ru-RU" dirty="0" err="1" smtClean="0"/>
              <a:t>якета</a:t>
            </a:r>
            <a:r>
              <a:rPr lang="ru-RU" dirty="0" smtClean="0"/>
              <a:t>? Это </a:t>
            </a:r>
            <a:r>
              <a:rPr lang="ru-RU" dirty="0" err="1" smtClean="0"/>
              <a:t>вакета</a:t>
            </a:r>
            <a:r>
              <a:rPr lang="ru-RU" dirty="0" smtClean="0"/>
              <a:t>? </a:t>
            </a:r>
            <a:br>
              <a:rPr lang="ru-RU" dirty="0" smtClean="0"/>
            </a:br>
            <a:r>
              <a:rPr lang="ru-RU" dirty="0" smtClean="0"/>
              <a:t>Это </a:t>
            </a:r>
            <a:r>
              <a:rPr lang="ru-RU" dirty="0" err="1" smtClean="0"/>
              <a:t>акета</a:t>
            </a:r>
            <a:r>
              <a:rPr lang="ru-RU" dirty="0" smtClean="0"/>
              <a:t>? Это ракета?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6172200"/>
            <a:ext cx="74676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Посмотри на картинку и внимательно послушай, как я произношу название этой картинки. Если картинка названа правильно, нажми зеленую кнопку. Если она названа неправильно, нажми красную кнопку.</a:t>
            </a:r>
            <a:endParaRPr lang="ru-RU" sz="1200" dirty="0"/>
          </a:p>
        </p:txBody>
      </p:sp>
      <p:sp>
        <p:nvSpPr>
          <p:cNvPr id="7" name="Управляющая кнопка: настраиваемая 6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228600" y="228600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>
              <a:snd r:embed="rId4" name="ошибка.wav"/>
            </a:hlinkClick>
          </p:cNvPr>
          <p:cNvSpPr/>
          <p:nvPr/>
        </p:nvSpPr>
        <p:spPr>
          <a:xfrm>
            <a:off x="1600200" y="228600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75873" r="3428" b="77368"/>
          <a:stretch>
            <a:fillRect/>
          </a:stretch>
        </p:blipFill>
        <p:spPr bwMode="auto">
          <a:xfrm>
            <a:off x="2590800" y="1295400"/>
            <a:ext cx="396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8"/>
          <p:cNvSpPr txBox="1">
            <a:spLocks/>
          </p:cNvSpPr>
          <p:nvPr/>
        </p:nvSpPr>
        <p:spPr>
          <a:xfrm>
            <a:off x="2971800" y="152400"/>
            <a:ext cx="5486400" cy="1143000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Это лоза? Это роза? </a:t>
            </a:r>
            <a:b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Это </a:t>
            </a:r>
            <a:r>
              <a:rPr kumimoji="0" lang="ru-RU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уоза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Это воза?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Это </a:t>
            </a:r>
            <a:r>
              <a:rPr kumimoji="0" lang="ru-RU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йоза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Это роза?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 l="4015" t="3509" r="75465" b="78947"/>
          <a:stretch>
            <a:fillRect/>
          </a:stretch>
        </p:blipFill>
        <p:spPr bwMode="auto">
          <a:xfrm>
            <a:off x="3429000" y="1524000"/>
            <a:ext cx="457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8"/>
          <p:cNvSpPr txBox="1">
            <a:spLocks/>
          </p:cNvSpPr>
          <p:nvPr/>
        </p:nvSpPr>
        <p:spPr>
          <a:xfrm>
            <a:off x="-228600" y="1905000"/>
            <a:ext cx="5486400" cy="1143000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Это лак? Это рак? </a:t>
            </a:r>
            <a:b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Это </a:t>
            </a:r>
            <a:r>
              <a:rPr kumimoji="0" lang="ru-RU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вак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Это як?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Это </a:t>
            </a:r>
            <a:r>
              <a:rPr kumimoji="0" lang="ru-RU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аак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r>
              <a:rPr kumimoji="0" lang="ru-RU" sz="30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Это рак?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1" grpId="2"/>
      <p:bldP spid="13" grpId="0"/>
      <p:bldP spid="13" grpId="1"/>
      <p:bldP spid="1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>
              <a:snd r:embed="rId2" name="Аудиоклип 27.wav"/>
            </a:hlinkClick>
          </p:cNvPr>
          <p:cNvSpPr/>
          <p:nvPr/>
        </p:nvSpPr>
        <p:spPr>
          <a:xfrm>
            <a:off x="3657600" y="2133600"/>
            <a:ext cx="4191000" cy="28194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Восприятие  звука [</a:t>
            </a:r>
            <a:r>
              <a:rPr lang="ru-RU" dirty="0" err="1" smtClean="0"/>
              <a:t>р</a:t>
            </a:r>
            <a:r>
              <a:rPr lang="ru-RU" dirty="0" smtClean="0"/>
              <a:t>] в потоке прочих звуков: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9038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Внимательно послушай и запомни, как рычит мотор самолета (нажми на самолет мышкой). Послушай как работает мотор и изобрази. Для этого руки согни в локтях, кисти рук сожми в кулак и вращай  кистями рук перед грудью. Проделай такие движения только тогда, когда услышишь, как рычит мотор самолета (звук Р), а на другие звуки не реагируй.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6764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– М – ЛЬ – Й – В – ЛЬ – З – Г – Н – Р – РЬ – ВЬ – ЛЬ – Й – НЬ – Л – З – В – Р – Ж – Ы – У – Л – Р – ЛЬ – Ж – РЬ - 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" y="304800"/>
            <a:ext cx="39290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 картинки.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4648200" y="990600"/>
            <a:ext cx="1295400" cy="1752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7391400" y="3200400"/>
            <a:ext cx="1371600" cy="1905000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5410200" y="3200400"/>
            <a:ext cx="1828800" cy="13716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6019800" y="304800"/>
            <a:ext cx="2209800" cy="14478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3048000" y="4876800"/>
            <a:ext cx="1905000" cy="13716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6096000" y="1905000"/>
            <a:ext cx="1905000" cy="114300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457200" y="4572000"/>
            <a:ext cx="2057400" cy="16764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533400" y="838200"/>
            <a:ext cx="1828800" cy="1905000"/>
          </a:xfrm>
          <a:prstGeom prst="actionButtonBlank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>
              <a:snd r:embed="rId11" name="ошибка.wav"/>
            </a:hlinkClick>
          </p:cNvPr>
          <p:cNvSpPr/>
          <p:nvPr/>
        </p:nvSpPr>
        <p:spPr>
          <a:xfrm>
            <a:off x="3200400" y="2971800"/>
            <a:ext cx="1905000" cy="1676400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>
              <a:snd r:embed="rId11" name="ошибка.wav"/>
            </a:hlinkClick>
          </p:cNvPr>
          <p:cNvSpPr/>
          <p:nvPr/>
        </p:nvSpPr>
        <p:spPr>
          <a:xfrm>
            <a:off x="2514600" y="990600"/>
            <a:ext cx="1905000" cy="1676400"/>
          </a:xfrm>
          <a:prstGeom prst="actionButtonBlank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>
              <a:snd r:embed="rId11" name="ошибка.wav"/>
            </a:hlinkClick>
          </p:cNvPr>
          <p:cNvSpPr/>
          <p:nvPr/>
        </p:nvSpPr>
        <p:spPr>
          <a:xfrm>
            <a:off x="1143000" y="2819400"/>
            <a:ext cx="1905000" cy="1676400"/>
          </a:xfrm>
          <a:prstGeom prst="actionButtonBlank">
            <a:avLst/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>
              <a:snd r:embed="rId11" name="ошибка.wav"/>
            </a:hlinkClick>
          </p:cNvPr>
          <p:cNvSpPr/>
          <p:nvPr/>
        </p:nvSpPr>
        <p:spPr>
          <a:xfrm>
            <a:off x="5334000" y="4724400"/>
            <a:ext cx="1524000" cy="1447800"/>
          </a:xfrm>
          <a:prstGeom prst="actionButtonBlank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28600" y="6324600"/>
            <a:ext cx="599875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 предмет в названии которого есть звук Р.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ru-RU" dirty="0" smtClean="0"/>
              <a:t>Определи место звука Р в слове.</a:t>
            </a:r>
            <a:endParaRPr lang="ru-RU" dirty="0"/>
          </a:p>
        </p:txBody>
      </p:sp>
      <p:pic>
        <p:nvPicPr>
          <p:cNvPr id="5" name="Рисунок 4" descr="Рисунок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838200"/>
            <a:ext cx="3352800" cy="3637678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" action="ppaction://noaction" highlightClick="1">
              <a:snd r:embed="rId3" name="правильно.wav"/>
            </a:hlinkClick>
          </p:cNvPr>
          <p:cNvSpPr/>
          <p:nvPr/>
        </p:nvSpPr>
        <p:spPr>
          <a:xfrm>
            <a:off x="2286000" y="4267200"/>
            <a:ext cx="1643074" cy="1428760"/>
          </a:xfrm>
          <a:prstGeom prst="actionButtonBlank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>
              <a:snd r:embed="rId4" name="ошибка.wav"/>
            </a:hlinkClick>
          </p:cNvPr>
          <p:cNvSpPr/>
          <p:nvPr/>
        </p:nvSpPr>
        <p:spPr>
          <a:xfrm>
            <a:off x="3886200" y="4267200"/>
            <a:ext cx="1643074" cy="1428760"/>
          </a:xfrm>
          <a:prstGeom prst="actionButtonBlank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>
              <a:snd r:embed="rId4" name="ошибка.wav"/>
            </a:hlinkClick>
          </p:cNvPr>
          <p:cNvSpPr/>
          <p:nvPr/>
        </p:nvSpPr>
        <p:spPr>
          <a:xfrm>
            <a:off x="5486400" y="4267200"/>
            <a:ext cx="1643074" cy="1428760"/>
          </a:xfrm>
          <a:prstGeom prst="actionButtonBlank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Рисунок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990600"/>
            <a:ext cx="2785872" cy="3186869"/>
          </a:xfrm>
          <a:prstGeom prst="rect">
            <a:avLst/>
          </a:prstGeom>
        </p:spPr>
      </p:pic>
      <p:sp>
        <p:nvSpPr>
          <p:cNvPr id="10" name="Управляющая кнопка: настраиваемая 9">
            <a:hlinkClick r:id="" action="ppaction://noaction" highlightClick="1">
              <a:snd r:embed="rId3" name="правильно.wav"/>
            </a:hlinkClick>
          </p:cNvPr>
          <p:cNvSpPr/>
          <p:nvPr/>
        </p:nvSpPr>
        <p:spPr>
          <a:xfrm>
            <a:off x="3810000" y="4267200"/>
            <a:ext cx="1643074" cy="1428760"/>
          </a:xfrm>
          <a:prstGeom prst="actionButtonBlank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>
              <a:snd r:embed="rId4" name="ошибка.wav"/>
            </a:hlinkClick>
          </p:cNvPr>
          <p:cNvSpPr/>
          <p:nvPr/>
        </p:nvSpPr>
        <p:spPr>
          <a:xfrm>
            <a:off x="2209800" y="4267200"/>
            <a:ext cx="1643074" cy="1428760"/>
          </a:xfrm>
          <a:prstGeom prst="actionButtonBlank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>
              <a:snd r:embed="rId4" name="ошибка.wav"/>
            </a:hlinkClick>
          </p:cNvPr>
          <p:cNvSpPr/>
          <p:nvPr/>
        </p:nvSpPr>
        <p:spPr>
          <a:xfrm>
            <a:off x="5486400" y="4267200"/>
            <a:ext cx="1643074" cy="1428760"/>
          </a:xfrm>
          <a:prstGeom prst="actionButtonBlank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Рисунок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990600"/>
            <a:ext cx="2819400" cy="2972757"/>
          </a:xfrm>
          <a:prstGeom prst="rect">
            <a:avLst/>
          </a:prstGeom>
        </p:spPr>
      </p:pic>
      <p:sp>
        <p:nvSpPr>
          <p:cNvPr id="14" name="Управляющая кнопка: настраиваемая 13">
            <a:hlinkClick r:id="" action="ppaction://noaction" highlightClick="1">
              <a:snd r:embed="rId3" name="правильно.wav"/>
            </a:hlinkClick>
          </p:cNvPr>
          <p:cNvSpPr/>
          <p:nvPr/>
        </p:nvSpPr>
        <p:spPr>
          <a:xfrm>
            <a:off x="5410200" y="4267200"/>
            <a:ext cx="1643074" cy="1428760"/>
          </a:xfrm>
          <a:prstGeom prst="actionButtonBlank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>
              <a:snd r:embed="rId4" name="ошибка.wav"/>
            </a:hlinkClick>
          </p:cNvPr>
          <p:cNvSpPr/>
          <p:nvPr/>
        </p:nvSpPr>
        <p:spPr>
          <a:xfrm>
            <a:off x="3810000" y="4267200"/>
            <a:ext cx="1643074" cy="1428760"/>
          </a:xfrm>
          <a:prstGeom prst="actionButtonBlank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>
              <a:snd r:embed="rId4" name="ошибка.wav"/>
            </a:hlinkClick>
          </p:cNvPr>
          <p:cNvSpPr/>
          <p:nvPr/>
        </p:nvSpPr>
        <p:spPr>
          <a:xfrm>
            <a:off x="2209800" y="4267200"/>
            <a:ext cx="1643074" cy="1428760"/>
          </a:xfrm>
          <a:prstGeom prst="actionButtonBlank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1" animBg="1"/>
      <p:bldP spid="10" grpId="2" animBg="1"/>
      <p:bldP spid="11" grpId="1" animBg="1"/>
      <p:bldP spid="11" grpId="2" animBg="1"/>
      <p:bldP spid="12" grpId="1" animBg="1"/>
      <p:bldP spid="12" grpId="2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6172200"/>
            <a:ext cx="8077200" cy="457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Укажи на картинку в названии которой нет звука Р.</a:t>
            </a:r>
            <a:endParaRPr lang="ru-RU" dirty="0"/>
          </a:p>
        </p:txBody>
      </p:sp>
      <p:sp>
        <p:nvSpPr>
          <p:cNvPr id="134" name="Управляющая кнопка: настраиваемая 133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1295400" y="762000"/>
            <a:ext cx="3200400" cy="23622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Управляющая кнопка: настраиваемая 134">
            <a:hlinkClick r:id="" action="ppaction://noaction" highlightClick="1"/>
          </p:cNvPr>
          <p:cNvSpPr/>
          <p:nvPr/>
        </p:nvSpPr>
        <p:spPr>
          <a:xfrm>
            <a:off x="4648200" y="3276600"/>
            <a:ext cx="2743200" cy="2514600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Управляющая кнопка: настраиваемая 135">
            <a:hlinkClick r:id="" action="ppaction://noaction" highlightClick="1"/>
          </p:cNvPr>
          <p:cNvSpPr/>
          <p:nvPr/>
        </p:nvSpPr>
        <p:spPr>
          <a:xfrm>
            <a:off x="5410200" y="533400"/>
            <a:ext cx="2743200" cy="25146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Управляющая кнопка: настраиваемая 136">
            <a:hlinkClick r:id="" action="ppaction://noaction" highlightClick="1"/>
          </p:cNvPr>
          <p:cNvSpPr/>
          <p:nvPr/>
        </p:nvSpPr>
        <p:spPr>
          <a:xfrm>
            <a:off x="1143000" y="3581400"/>
            <a:ext cx="2743200" cy="25146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Управляющая кнопка: настраиваемая 143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5257800" y="3581400"/>
            <a:ext cx="3124200" cy="22098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Управляющая кнопка: настраиваемая 144">
            <a:hlinkClick r:id="" action="ppaction://noaction" highlightClick="1"/>
          </p:cNvPr>
          <p:cNvSpPr/>
          <p:nvPr/>
        </p:nvSpPr>
        <p:spPr>
          <a:xfrm>
            <a:off x="1524000" y="609600"/>
            <a:ext cx="2743200" cy="251460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Управляющая кнопка: настраиваемая 145">
            <a:hlinkClick r:id="" action="ppaction://noaction" highlightClick="1"/>
          </p:cNvPr>
          <p:cNvSpPr/>
          <p:nvPr/>
        </p:nvSpPr>
        <p:spPr>
          <a:xfrm>
            <a:off x="1219200" y="3124200"/>
            <a:ext cx="3200400" cy="28956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Управляющая кнопка: настраиваемая 146">
            <a:hlinkClick r:id="" action="ppaction://noaction" highlightClick="1"/>
          </p:cNvPr>
          <p:cNvSpPr/>
          <p:nvPr/>
        </p:nvSpPr>
        <p:spPr>
          <a:xfrm>
            <a:off x="5410200" y="381000"/>
            <a:ext cx="2743200" cy="3124200"/>
          </a:xfrm>
          <a:prstGeom prst="actionButtonBlank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Управляющая кнопка: настраиваемая 147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642910" y="4071942"/>
            <a:ext cx="3605210" cy="1500198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Управляющая кнопка: настраиваемая 148">
            <a:hlinkClick r:id="" action="ppaction://noaction" highlightClick="1"/>
          </p:cNvPr>
          <p:cNvSpPr/>
          <p:nvPr/>
        </p:nvSpPr>
        <p:spPr>
          <a:xfrm>
            <a:off x="5029200" y="3505200"/>
            <a:ext cx="3276600" cy="2514600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Управляющая кнопка: настраиваемая 149">
            <a:hlinkClick r:id="" action="ppaction://noaction" highlightClick="1"/>
          </p:cNvPr>
          <p:cNvSpPr/>
          <p:nvPr/>
        </p:nvSpPr>
        <p:spPr>
          <a:xfrm>
            <a:off x="1752600" y="533400"/>
            <a:ext cx="1905000" cy="3048000"/>
          </a:xfrm>
          <a:prstGeom prst="actionButtonBlank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Управляющая кнопка: настраиваемая 150">
            <a:hlinkClick r:id="" action="ppaction://noaction" highlightClick="1"/>
          </p:cNvPr>
          <p:cNvSpPr/>
          <p:nvPr/>
        </p:nvSpPr>
        <p:spPr>
          <a:xfrm>
            <a:off x="5181600" y="609600"/>
            <a:ext cx="3200400" cy="2514600"/>
          </a:xfrm>
          <a:prstGeom prst="actionButtonBlank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467600" cy="762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Развитие словестно-логического мышления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9" grpId="0" animBg="1"/>
      <p:bldP spid="150" grpId="0" animBg="1"/>
      <p:bldP spid="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7921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Послушай слоги. Подбери к ним названия картинок, чтобы получилась короткая рифмовка.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335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Дор-дор-дор</a:t>
            </a:r>
            <a:r>
              <a:rPr lang="ru-RU" dirty="0" smtClean="0"/>
              <a:t>, красный …</a:t>
            </a:r>
          </a:p>
          <a:p>
            <a:r>
              <a:rPr lang="ru-RU" dirty="0" smtClean="0"/>
              <a:t>Вей-вей-вей,  кусачий …</a:t>
            </a:r>
          </a:p>
          <a:p>
            <a:r>
              <a:rPr lang="ru-RU" dirty="0" smtClean="0"/>
              <a:t>Бор-бор-бор, назову …</a:t>
            </a:r>
          </a:p>
          <a:p>
            <a:r>
              <a:rPr lang="ru-RU" dirty="0" smtClean="0"/>
              <a:t>Мор-мор-мор, красный …</a:t>
            </a:r>
          </a:p>
          <a:p>
            <a:r>
              <a:rPr lang="ru-RU" dirty="0" err="1" smtClean="0"/>
              <a:t>Рона-рона-рона</a:t>
            </a:r>
            <a:r>
              <a:rPr lang="ru-RU" dirty="0" smtClean="0"/>
              <a:t>, черная …</a:t>
            </a:r>
          </a:p>
          <a:p>
            <a:r>
              <a:rPr lang="ru-RU" dirty="0" err="1" smtClean="0"/>
              <a:t>Руза-руза-руза</a:t>
            </a:r>
            <a:r>
              <a:rPr lang="ru-RU" dirty="0" smtClean="0"/>
              <a:t>, в поле …</a:t>
            </a:r>
          </a:p>
          <a:p>
            <a:r>
              <a:rPr lang="ru-RU" dirty="0" smtClean="0"/>
              <a:t>Рога-рога-рога, ровная …</a:t>
            </a:r>
          </a:p>
          <a:p>
            <a:r>
              <a:rPr lang="ru-RU" dirty="0" err="1" smtClean="0"/>
              <a:t>Рох-рох-рох</a:t>
            </a:r>
            <a:r>
              <a:rPr lang="ru-RU" dirty="0" smtClean="0"/>
              <a:t>, назову…</a:t>
            </a:r>
          </a:p>
          <a:p>
            <a:r>
              <a:rPr lang="ru-RU" dirty="0" smtClean="0"/>
              <a:t>Руша-руша-руша, вкусная …</a:t>
            </a:r>
          </a:p>
        </p:txBody>
      </p:sp>
      <p:sp>
        <p:nvSpPr>
          <p:cNvPr id="11" name="Управляющая кнопка: настраиваемая 10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3352800" y="990600"/>
            <a:ext cx="2057400" cy="16764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381000" y="3810000"/>
            <a:ext cx="1600200" cy="1447800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6096000" y="838200"/>
            <a:ext cx="2133600" cy="16002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6248400" y="2590800"/>
            <a:ext cx="1981200" cy="16002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2362200" y="3810000"/>
            <a:ext cx="1905000" cy="12954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6629400" y="4267200"/>
            <a:ext cx="1371600" cy="190500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4495800" y="5181600"/>
            <a:ext cx="1447800" cy="13716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2209800" y="5257800"/>
            <a:ext cx="1828800" cy="1295400"/>
          </a:xfrm>
          <a:prstGeom prst="actionButtonBlank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4724400" y="2895600"/>
            <a:ext cx="1295400" cy="1905000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4343400" y="914400"/>
            <a:ext cx="1752600" cy="20574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ru-RU" dirty="0" smtClean="0"/>
              <a:t>Отгадай загадку, укажи отгадку.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3962400" cy="1219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Ровненький, крепенький,                                         Сквозь травку прошел,                                           Красную шапку нашел.</a:t>
            </a:r>
            <a:endParaRPr lang="ru-RU" dirty="0"/>
          </a:p>
        </p:txBody>
      </p:sp>
      <p:pic>
        <p:nvPicPr>
          <p:cNvPr id="6147" name="Picture 3" descr="E:\Documents and Settings\оля-ля\Мои документы\Мои рисунки\smile0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28600"/>
            <a:ext cx="628650" cy="628650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495800" y="3505200"/>
            <a:ext cx="3962400" cy="12192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400" dirty="0" smtClean="0">
                <a:latin typeface="+mn-lt"/>
              </a:rPr>
              <a:t>    Как на ровной на дорожке, Вижу красные сережки,                Я на чудо набрела –  Кружку с верхом набрала!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381000" y="3200400"/>
            <a:ext cx="2286000" cy="28194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667000" y="3505200"/>
            <a:ext cx="2057400" cy="22860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 flipH="1">
            <a:off x="6019800" y="1066800"/>
            <a:ext cx="2667000" cy="16002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ru-RU" dirty="0" smtClean="0"/>
              <a:t>Дай детям имена со звуком Р.</a:t>
            </a:r>
            <a:endParaRPr lang="ru-RU" dirty="0"/>
          </a:p>
        </p:txBody>
      </p:sp>
      <p:pic>
        <p:nvPicPr>
          <p:cNvPr id="8195" name="Picture 3" descr="E:\Documents and Settings\оля-ля\Мои документы\Мои рисунки\Animated\j028365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066800"/>
            <a:ext cx="2881312" cy="2974258"/>
          </a:xfrm>
          <a:prstGeom prst="rect">
            <a:avLst/>
          </a:prstGeom>
          <a:noFill/>
        </p:spPr>
      </p:pic>
      <p:pic>
        <p:nvPicPr>
          <p:cNvPr id="8196" name="Picture 4" descr="E:\Documents and Settings\оля-ля\Мои документы\Мои рисунки\Animated\j02836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997746"/>
            <a:ext cx="2514600" cy="3565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vuk_R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zvuk_R</Template>
  <TotalTime>2</TotalTime>
  <Words>476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Century Schoolbook</vt:lpstr>
      <vt:lpstr>Monotype Corsiva</vt:lpstr>
      <vt:lpstr>Wingdings</vt:lpstr>
      <vt:lpstr>Wingdings 2</vt:lpstr>
      <vt:lpstr>zvuk_R</vt:lpstr>
      <vt:lpstr>Звуковая разминка.</vt:lpstr>
      <vt:lpstr>Это лакета? Это ракета?  Это якета? Это вакета?  Это акета? Это ракета?</vt:lpstr>
      <vt:lpstr>Восприятие  звука [р] в потоке прочих звуков:</vt:lpstr>
      <vt:lpstr>Презентация PowerPoint</vt:lpstr>
      <vt:lpstr>Определи место звука Р в слове.</vt:lpstr>
      <vt:lpstr>Развитие словестно-логического мышления  </vt:lpstr>
      <vt:lpstr>Послушай слоги. Подбери к ним названия картинок, чтобы получилась короткая рифмовка.</vt:lpstr>
      <vt:lpstr>Отгадай загадку, укажи отгадку.</vt:lpstr>
      <vt:lpstr>Дай детям имена со звуком Р.</vt:lpstr>
      <vt:lpstr>Презентация PowerPoint</vt:lpstr>
      <vt:lpstr>Покажи все буквы Р.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Звуковая разминка.</dc:title>
  <dc:creator>Admin</dc:creator>
  <cp:lastModifiedBy>RePack by Diakov</cp:lastModifiedBy>
  <cp:revision>2</cp:revision>
  <cp:lastPrinted>1601-01-01T00:00:00Z</cp:lastPrinted>
  <dcterms:created xsi:type="dcterms:W3CDTF">2010-09-04T13:36:47Z</dcterms:created>
  <dcterms:modified xsi:type="dcterms:W3CDTF">2020-04-14T23:32:45Z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