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4" r:id="rId4"/>
    <p:sldId id="275" r:id="rId5"/>
    <p:sldId id="276" r:id="rId6"/>
    <p:sldId id="261" r:id="rId7"/>
    <p:sldId id="262" r:id="rId8"/>
    <p:sldId id="265" r:id="rId9"/>
    <p:sldId id="264" r:id="rId10"/>
    <p:sldId id="278" r:id="rId11"/>
    <p:sldId id="263" r:id="rId12"/>
    <p:sldId id="279" r:id="rId13"/>
    <p:sldId id="266" r:id="rId14"/>
    <p:sldId id="277" r:id="rId15"/>
    <p:sldId id="268" r:id="rId16"/>
    <p:sldId id="267" r:id="rId17"/>
    <p:sldId id="272"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104" d="100"/>
          <a:sy n="104" d="100"/>
        </p:scale>
        <p:origin x="-10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1D1FC-C0B0-4633-84E1-8DAF5F07B6BF}" type="datetimeFigureOut">
              <a:rPr lang="ru-RU" smtClean="0"/>
              <a:pPr/>
              <a:t>26.04.2020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BD35F-D7E2-450C-A94A-D0B8D452EC5E}" type="slidenum">
              <a:rPr lang="ru-RU" smtClean="0"/>
              <a:pPr/>
              <a:t>‹#›</a:t>
            </a:fld>
            <a:endParaRPr lang="ru-RU"/>
          </a:p>
        </p:txBody>
      </p:sp>
    </p:spTree>
    <p:extLst>
      <p:ext uri="{BB962C8B-B14F-4D97-AF65-F5344CB8AC3E}">
        <p14:creationId xmlns:p14="http://schemas.microsoft.com/office/powerpoint/2010/main" val="3636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2BD35F-D7E2-450C-A94A-D0B8D452EC5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rgbClr val="8488C4">
                <a:alpha val="92000"/>
              </a:srgbClr>
            </a:gs>
            <a:gs pos="53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600" b="1" dirty="0" smtClean="0">
                <a:solidFill>
                  <a:schemeClr val="accent4">
                    <a:lumMod val="50000"/>
                  </a:schemeClr>
                </a:solidFill>
                <a:latin typeface="Georgia" pitchFamily="18" charset="0"/>
              </a:rPr>
              <a:t>МАДОУ «ЦРР детский </a:t>
            </a:r>
            <a:r>
              <a:rPr lang="ru-RU" sz="2600" b="1" dirty="0" smtClean="0">
                <a:solidFill>
                  <a:schemeClr val="accent4">
                    <a:lumMod val="50000"/>
                  </a:schemeClr>
                </a:solidFill>
                <a:latin typeface="Georgia" pitchFamily="18" charset="0"/>
              </a:rPr>
              <a:t>сад № </a:t>
            </a:r>
            <a:r>
              <a:rPr lang="ru-RU" sz="2600" b="1" dirty="0" smtClean="0">
                <a:solidFill>
                  <a:schemeClr val="accent4">
                    <a:lumMod val="50000"/>
                  </a:schemeClr>
                </a:solidFill>
                <a:latin typeface="Georgia" pitchFamily="18" charset="0"/>
              </a:rPr>
              <a:t>58»</a:t>
            </a:r>
            <a:endParaRPr lang="ru-RU" sz="2600" b="1" dirty="0">
              <a:solidFill>
                <a:schemeClr val="accent4">
                  <a:lumMod val="50000"/>
                </a:schemeClr>
              </a:solidFill>
              <a:latin typeface="Georgia" pitchFamily="18" charset="0"/>
            </a:endParaRPr>
          </a:p>
        </p:txBody>
      </p:sp>
      <p:sp>
        <p:nvSpPr>
          <p:cNvPr id="6" name="Содержимое 5"/>
          <p:cNvSpPr>
            <a:spLocks noGrp="1"/>
          </p:cNvSpPr>
          <p:nvPr>
            <p:ph sz="half" idx="2"/>
          </p:nvPr>
        </p:nvSpPr>
        <p:spPr/>
        <p:txBody>
          <a:bodyPr>
            <a:normAutofit/>
          </a:bodyPr>
          <a:lstStyle/>
          <a:p>
            <a:pPr algn="ctr">
              <a:buNone/>
            </a:pPr>
            <a:r>
              <a:rPr lang="ru-RU" sz="3600" b="1" dirty="0" smtClean="0">
                <a:solidFill>
                  <a:schemeClr val="accent4">
                    <a:lumMod val="75000"/>
                  </a:schemeClr>
                </a:solidFill>
                <a:effectLst>
                  <a:reflection blurRad="6350" stA="55000" endA="50" endPos="85000" dir="5400000" sy="-100000" algn="bl" rotWithShape="0"/>
                </a:effectLst>
                <a:latin typeface="Georgia" pitchFamily="18" charset="0"/>
              </a:rPr>
              <a:t>История</a:t>
            </a:r>
            <a:r>
              <a:rPr lang="ru-RU" sz="4000" b="1" dirty="0" smtClean="0">
                <a:solidFill>
                  <a:schemeClr val="accent4">
                    <a:lumMod val="75000"/>
                  </a:schemeClr>
                </a:solidFill>
                <a:effectLst>
                  <a:reflection blurRad="6350" stA="55000" endA="50" endPos="85000" dir="5400000" sy="-100000" algn="bl" rotWithShape="0"/>
                </a:effectLst>
                <a:latin typeface="Georgia" pitchFamily="18" charset="0"/>
              </a:rPr>
              <a:t> </a:t>
            </a:r>
          </a:p>
          <a:p>
            <a:pPr algn="ctr">
              <a:buNone/>
            </a:pPr>
            <a:r>
              <a:rPr lang="ru-RU" sz="4000" b="1" dirty="0" smtClean="0">
                <a:solidFill>
                  <a:srgbClr val="FF0000"/>
                </a:solidFill>
                <a:effectLst>
                  <a:reflection blurRad="6350" stA="55000" endA="50" endPos="85000" dir="5400000" sy="-100000" algn="bl" rotWithShape="0"/>
                </a:effectLst>
                <a:latin typeface="Georgia" pitchFamily="18" charset="0"/>
              </a:rPr>
              <a:t>КАТЮШИ</a:t>
            </a:r>
          </a:p>
          <a:p>
            <a:pPr>
              <a:buNone/>
            </a:pPr>
            <a:endParaRPr lang="ru-RU" dirty="0" smtClean="0">
              <a:effectLst>
                <a:reflection blurRad="6350" stA="55000" endA="50" endPos="85000" dir="5400000" sy="-100000" algn="bl" rotWithShape="0"/>
              </a:effectLst>
              <a:latin typeface="Georgia" pitchFamily="18" charset="0"/>
            </a:endParaRPr>
          </a:p>
          <a:p>
            <a:pPr lvl="0">
              <a:buNone/>
            </a:pPr>
            <a:r>
              <a:rPr lang="ru-RU" sz="2000" b="1" dirty="0" smtClean="0">
                <a:effectLst>
                  <a:reflection blurRad="6350" stA="55000" endA="50" endPos="85000" dir="5400000" sy="-100000" algn="bl" rotWithShape="0"/>
                </a:effectLst>
                <a:latin typeface="Georgia" pitchFamily="18" charset="0"/>
              </a:rPr>
              <a:t>Подготовила: </a:t>
            </a:r>
            <a:r>
              <a:rPr lang="ru-RU" sz="2000" b="1" dirty="0">
                <a:solidFill>
                  <a:prstClr val="black"/>
                </a:solidFill>
                <a:effectLst>
                  <a:reflection blurRad="6350" stA="55000" endA="50" endPos="85000" dir="5400000" sy="-100000" algn="bl" rotWithShape="0"/>
                </a:effectLst>
                <a:latin typeface="Georgia" pitchFamily="18" charset="0"/>
              </a:rPr>
              <a:t>Музыкальный </a:t>
            </a:r>
            <a:r>
              <a:rPr lang="ru-RU" sz="2000" b="1" dirty="0" smtClean="0">
                <a:solidFill>
                  <a:prstClr val="black"/>
                </a:solidFill>
                <a:effectLst>
                  <a:reflection blurRad="6350" stA="55000" endA="50" endPos="85000" dir="5400000" sy="-100000" algn="bl" rotWithShape="0"/>
                </a:effectLst>
                <a:latin typeface="Georgia" pitchFamily="18" charset="0"/>
              </a:rPr>
              <a:t>руководитель</a:t>
            </a:r>
            <a:endParaRPr lang="ru-RU" sz="2000" b="1" dirty="0" smtClean="0">
              <a:effectLst>
                <a:reflection blurRad="6350" stA="55000" endA="50" endPos="85000" dir="5400000" sy="-100000" algn="bl" rotWithShape="0"/>
              </a:effectLst>
              <a:latin typeface="Georgia" pitchFamily="18" charset="0"/>
            </a:endParaRPr>
          </a:p>
          <a:p>
            <a:pPr>
              <a:buNone/>
            </a:pPr>
            <a:r>
              <a:rPr lang="ru-RU" dirty="0" smtClean="0">
                <a:effectLst>
                  <a:reflection blurRad="6350" stA="55000" endA="50" endPos="85000" dir="5400000" sy="-100000" algn="bl" rotWithShape="0"/>
                </a:effectLst>
                <a:latin typeface="Georgia" pitchFamily="18" charset="0"/>
              </a:rPr>
              <a:t>Уфаева Светлана</a:t>
            </a:r>
            <a:r>
              <a:rPr lang="ru-RU" dirty="0" smtClean="0">
                <a:effectLst>
                  <a:reflection blurRad="6350" stA="55000" endA="50" endPos="85000" dir="5400000" sy="-100000" algn="bl" rotWithShape="0"/>
                </a:effectLst>
                <a:latin typeface="Georgia" pitchFamily="18" charset="0"/>
              </a:rPr>
              <a:t> </a:t>
            </a:r>
            <a:r>
              <a:rPr lang="ru-RU" dirty="0" smtClean="0">
                <a:effectLst>
                  <a:reflection blurRad="6350" stA="55000" endA="50" endPos="85000" dir="5400000" sy="-100000" algn="bl" rotWithShape="0"/>
                </a:effectLst>
                <a:latin typeface="Georgia" pitchFamily="18" charset="0"/>
              </a:rPr>
              <a:t>Ивановна</a:t>
            </a:r>
          </a:p>
          <a:p>
            <a:pPr>
              <a:buNone/>
            </a:pPr>
            <a:r>
              <a:rPr lang="ru-RU" dirty="0" smtClean="0">
                <a:effectLst>
                  <a:reflection blurRad="6350" stA="55000" endA="50" endPos="85000" dir="5400000" sy="-100000" algn="bl" rotWithShape="0"/>
                </a:effectLst>
                <a:latin typeface="Georgia" pitchFamily="18" charset="0"/>
              </a:rPr>
              <a:t>2019 </a:t>
            </a:r>
            <a:r>
              <a:rPr lang="ru-RU" dirty="0" smtClean="0">
                <a:effectLst>
                  <a:reflection blurRad="6350" stA="55000" endA="50" endPos="85000" dir="5400000" sy="-100000" algn="bl" rotWithShape="0"/>
                </a:effectLst>
                <a:latin typeface="Georgia" pitchFamily="18" charset="0"/>
              </a:rPr>
              <a:t>– </a:t>
            </a:r>
            <a:r>
              <a:rPr lang="ru-RU" dirty="0" smtClean="0">
                <a:effectLst>
                  <a:reflection blurRad="6350" stA="55000" endA="50" endPos="85000" dir="5400000" sy="-100000" algn="bl" rotWithShape="0"/>
                </a:effectLst>
                <a:latin typeface="Georgia" pitchFamily="18" charset="0"/>
              </a:rPr>
              <a:t>2020 </a:t>
            </a:r>
            <a:r>
              <a:rPr lang="ru-RU" dirty="0" err="1" smtClean="0">
                <a:effectLst>
                  <a:reflection blurRad="6350" stA="55000" endA="50" endPos="85000" dir="5400000" sy="-100000" algn="bl" rotWithShape="0"/>
                </a:effectLst>
                <a:latin typeface="Georgia" pitchFamily="18" charset="0"/>
              </a:rPr>
              <a:t>уч.год</a:t>
            </a:r>
            <a:endParaRPr lang="ru-RU" dirty="0">
              <a:effectLst>
                <a:reflection blurRad="6350" stA="55000" endA="50" endPos="85000" dir="5400000" sy="-100000" algn="bl" rotWithShape="0"/>
              </a:effectLst>
              <a:latin typeface="Georgia" pitchFamily="18" charset="0"/>
            </a:endParaRPr>
          </a:p>
        </p:txBody>
      </p:sp>
      <p:pic>
        <p:nvPicPr>
          <p:cNvPr id="9" name="Объект 8"/>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878835" y="1600200"/>
            <a:ext cx="3195329" cy="4525963"/>
          </a:xfrm>
        </p:spPr>
      </p:pic>
    </p:spTree>
  </p:cSld>
  <p:clrMapOvr>
    <a:masterClrMapping/>
  </p:clrMapOvr>
  <p:transition spd="slow">
    <p:newsflash/>
    <p:sndAc>
      <p:stSnd>
        <p:snd r:embed="rId3" name="explod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half" idx="4294967295"/>
          </p:nvPr>
        </p:nvPicPr>
        <p:blipFill>
          <a:blip r:embed="rId2" cstate="print"/>
          <a:srcRect/>
          <a:stretch>
            <a:fillRect/>
          </a:stretch>
        </p:blipFill>
        <p:spPr bwMode="auto">
          <a:xfrm>
            <a:off x="642910" y="2857496"/>
            <a:ext cx="4643470" cy="3509456"/>
          </a:xfrm>
          <a:prstGeom prst="rect">
            <a:avLst/>
          </a:prstGeom>
          <a:noFill/>
          <a:ln w="9525">
            <a:noFill/>
            <a:miter lim="800000"/>
            <a:headEnd/>
            <a:tailEnd/>
          </a:ln>
          <a:effectLst/>
        </p:spPr>
      </p:pic>
      <p:pic>
        <p:nvPicPr>
          <p:cNvPr id="15363" name="Picture 3"/>
          <p:cNvPicPr>
            <a:picLocks noGrp="1" noChangeAspect="1" noChangeArrowheads="1"/>
          </p:cNvPicPr>
          <p:nvPr>
            <p:ph sz="half" idx="4294967295"/>
          </p:nvPr>
        </p:nvPicPr>
        <p:blipFill>
          <a:blip r:embed="rId3" cstate="print"/>
          <a:srcRect/>
          <a:stretch>
            <a:fillRect/>
          </a:stretch>
        </p:blipFill>
        <p:spPr bwMode="auto">
          <a:xfrm>
            <a:off x="4643438" y="214290"/>
            <a:ext cx="3857652" cy="3363929"/>
          </a:xfrm>
          <a:prstGeom prst="rect">
            <a:avLst/>
          </a:prstGeom>
          <a:noFill/>
          <a:ln w="9525">
            <a:noFill/>
            <a:miter lim="800000"/>
            <a:headEnd/>
            <a:tailEnd/>
          </a:ln>
          <a:effectLst/>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071546"/>
          </a:xfrm>
        </p:spPr>
        <p:txBody>
          <a:bodyPr>
            <a:noAutofit/>
          </a:bodyPr>
          <a:lstStyle/>
          <a:p>
            <a:r>
              <a:rPr lang="ru-RU" sz="2400" b="1" dirty="0" smtClean="0">
                <a:solidFill>
                  <a:srgbClr val="C00000"/>
                </a:solidFill>
                <a:latin typeface="Georgia" pitchFamily="18" charset="0"/>
              </a:rPr>
              <a:t>Русские солдаты ценили песню, посвящали её своим любимым, которые ждали их дома</a:t>
            </a:r>
            <a:endParaRPr lang="ru-RU" sz="2400" b="1" dirty="0">
              <a:solidFill>
                <a:srgbClr val="C00000"/>
              </a:solidFill>
              <a:latin typeface="Georgia" pitchFamily="18" charset="0"/>
            </a:endParaRPr>
          </a:p>
        </p:txBody>
      </p:sp>
      <p:sp>
        <p:nvSpPr>
          <p:cNvPr id="5" name="Содержимое 4"/>
          <p:cNvSpPr>
            <a:spLocks noGrp="1"/>
          </p:cNvSpPr>
          <p:nvPr>
            <p:ph sz="half" idx="1"/>
          </p:nvPr>
        </p:nvSpPr>
        <p:spPr>
          <a:xfrm>
            <a:off x="0" y="1000108"/>
            <a:ext cx="4786314" cy="5857892"/>
          </a:xfrm>
        </p:spPr>
        <p:txBody>
          <a:bodyPr>
            <a:normAutofit fontScale="70000" lnSpcReduction="20000"/>
          </a:bodyPr>
          <a:lstStyle/>
          <a:p>
            <a:pPr>
              <a:buNone/>
            </a:pPr>
            <a:r>
              <a:rPr lang="ru-RU" dirty="0" smtClean="0"/>
              <a:t>       Любопытную историю рассказал Илья Сельвинский, который участвовал в боях на Керченском полуострове: "Однажды под вечер, в часы затишья, наши бойцы услышали из немецкого окопа, расположенного поблизости, "Катюшу". Немцы "прокрутили" ее раз, потом поставили второй раз, потом третий... Это разозлило наших бойцов, мол, как это подлые фашисты могут играть нашу "Катюшу"?! Не бывать этому! Надо отобрать у них "Катюшу"!..</a:t>
            </a:r>
            <a:br>
              <a:rPr lang="ru-RU" dirty="0" smtClean="0"/>
            </a:br>
            <a:r>
              <a:rPr lang="ru-RU" dirty="0" smtClean="0"/>
              <a:t/>
            </a:r>
            <a:br>
              <a:rPr lang="ru-RU" dirty="0" smtClean="0"/>
            </a:br>
            <a:r>
              <a:rPr lang="ru-RU" dirty="0" smtClean="0"/>
              <a:t>Дело кончилось тем, что группа красноармейцев совершенно неожиданно бросилась в атаку на немецкий окоп. Завязалась короткая, молниеносная схватка. В результате - немцы еще и опомниться не успели! – "Катюша" (пластинка) вместе с патефоном была доставлена к своим".</a:t>
            </a:r>
            <a:br>
              <a:rPr lang="ru-RU" dirty="0" smtClean="0"/>
            </a:br>
            <a:endParaRPr lang="ru-RU"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716856" y="1785926"/>
            <a:ext cx="4326527" cy="3071834"/>
          </a:xfrm>
          <a:prstGeom prst="rect">
            <a:avLst/>
          </a:prstGeom>
          <a:noFill/>
          <a:ln w="9525">
            <a:noFill/>
            <a:miter lim="800000"/>
            <a:headEnd/>
            <a:tailEnd/>
          </a:ln>
          <a:effectLst/>
        </p:spPr>
      </p:pic>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half" idx="4294967295"/>
          </p:nvPr>
        </p:nvPicPr>
        <p:blipFill>
          <a:blip r:embed="rId2" cstate="print"/>
          <a:srcRect/>
          <a:stretch>
            <a:fillRect/>
          </a:stretch>
        </p:blipFill>
        <p:spPr bwMode="auto">
          <a:xfrm>
            <a:off x="1091456" y="3071810"/>
            <a:ext cx="4939437" cy="3500462"/>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5214942" y="857232"/>
            <a:ext cx="3224218" cy="2609181"/>
          </a:xfrm>
          <a:prstGeom prst="rect">
            <a:avLst/>
          </a:prstGeom>
          <a:noFill/>
          <a:ln w="9525">
            <a:noFill/>
            <a:miter lim="800000"/>
            <a:headEnd/>
            <a:tailEnd/>
          </a:ln>
          <a:effectLst/>
        </p:spPr>
      </p:pic>
      <p:pic>
        <p:nvPicPr>
          <p:cNvPr id="7" name="Рисунок 6" descr="Перед атакой - Литература - Cтихи"/>
          <p:cNvPicPr/>
          <p:nvPr/>
        </p:nvPicPr>
        <p:blipFill>
          <a:blip r:embed="rId4" cstate="print"/>
          <a:srcRect/>
          <a:stretch>
            <a:fillRect/>
          </a:stretch>
        </p:blipFill>
        <p:spPr bwMode="auto">
          <a:xfrm>
            <a:off x="214282" y="214290"/>
            <a:ext cx="4714876" cy="25717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928670"/>
            <a:ext cx="4495800" cy="5197493"/>
          </a:xfrm>
        </p:spPr>
        <p:txBody>
          <a:bodyPr>
            <a:normAutofit fontScale="92500" lnSpcReduction="20000"/>
          </a:bodyPr>
          <a:lstStyle/>
          <a:p>
            <a:pPr>
              <a:buNone/>
            </a:pPr>
            <a:r>
              <a:rPr lang="ru-RU" dirty="0" smtClean="0"/>
              <a:t>     </a:t>
            </a:r>
            <a:r>
              <a:rPr lang="ru-RU" dirty="0" smtClean="0">
                <a:latin typeface="Georgia" pitchFamily="18" charset="0"/>
              </a:rPr>
              <a:t>Памятником "Катюше" – оружию и песне – возвышается сегодня на пьедестале под орловским селом </a:t>
            </a:r>
            <a:r>
              <a:rPr lang="ru-RU" dirty="0" err="1" smtClean="0">
                <a:latin typeface="Georgia" pitchFamily="18" charset="0"/>
              </a:rPr>
              <a:t>Орево</a:t>
            </a:r>
            <a:r>
              <a:rPr lang="ru-RU" dirty="0" smtClean="0">
                <a:latin typeface="Georgia" pitchFamily="18" charset="0"/>
              </a:rPr>
              <a:t> монумент прославленного орудия. Кстати, такой же памятник "Катюше" стоит и у проходной Уральского компрессорного завода, выпускавшего в годы войны прославленные минометы.</a:t>
            </a:r>
            <a:endParaRPr lang="ru-RU" dirty="0">
              <a:latin typeface="Georgia" pitchFamily="18" charset="0"/>
            </a:endParaRPr>
          </a:p>
        </p:txBody>
      </p:sp>
      <p:pic>
        <p:nvPicPr>
          <p:cNvPr id="12291" name="Picture 3"/>
          <p:cNvPicPr>
            <a:picLocks noGrp="1" noChangeAspect="1" noChangeArrowheads="1"/>
          </p:cNvPicPr>
          <p:nvPr>
            <p:ph sz="half" idx="2"/>
          </p:nvPr>
        </p:nvPicPr>
        <p:blipFill>
          <a:blip r:embed="rId2" cstate="print"/>
          <a:srcRect/>
          <a:stretch>
            <a:fillRect/>
          </a:stretch>
        </p:blipFill>
        <p:spPr bwMode="auto">
          <a:xfrm>
            <a:off x="4214810" y="1857364"/>
            <a:ext cx="4660337" cy="3161262"/>
          </a:xfrm>
          <a:prstGeom prst="rect">
            <a:avLst/>
          </a:prstGeom>
          <a:noFill/>
          <a:ln w="9525">
            <a:noFill/>
            <a:miter lim="800000"/>
            <a:headEnd/>
            <a:tailEnd/>
          </a:ln>
          <a:effectLst/>
        </p:spPr>
      </p:pic>
    </p:spTree>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600" b="1" dirty="0" smtClean="0">
                <a:solidFill>
                  <a:srgbClr val="C00000"/>
                </a:solidFill>
                <a:latin typeface="Georgia" pitchFamily="18" charset="0"/>
              </a:rPr>
              <a:t>Памятник «Катюше» установлен во Владивостоке</a:t>
            </a:r>
            <a:endParaRPr lang="ru-RU" sz="3600" b="1" dirty="0">
              <a:solidFill>
                <a:srgbClr val="C00000"/>
              </a:solidFill>
              <a:latin typeface="Georgia" pitchFamily="18" charset="0"/>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1477324" y="1600200"/>
            <a:ext cx="6189351" cy="4525963"/>
          </a:xfrm>
          <a:prstGeom prst="rect">
            <a:avLst/>
          </a:prstGeom>
          <a:noFill/>
          <a:ln w="9525">
            <a:noFill/>
            <a:miter lim="800000"/>
            <a:headEnd/>
            <a:tailEnd/>
          </a:ln>
          <a:effectLst/>
        </p:spPr>
      </p:pic>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57158" y="285728"/>
            <a:ext cx="8229600" cy="868346"/>
          </a:xfrm>
        </p:spPr>
        <p:txBody>
          <a:bodyPr>
            <a:noAutofit/>
          </a:bodyPr>
          <a:lstStyle/>
          <a:p>
            <a:r>
              <a:rPr lang="ru-RU" sz="3200" b="1" dirty="0" smtClean="0">
                <a:latin typeface="Georgia" pitchFamily="18" charset="0"/>
              </a:rPr>
              <a:t>Интересные сведения о </a:t>
            </a:r>
            <a:r>
              <a:rPr lang="ru-RU" sz="3200" b="1" dirty="0" smtClean="0">
                <a:solidFill>
                  <a:srgbClr val="C00000"/>
                </a:solidFill>
                <a:latin typeface="Georgia" pitchFamily="18" charset="0"/>
              </a:rPr>
              <a:t>"Катюше"</a:t>
            </a:r>
            <a:endParaRPr lang="ru-RU" sz="3200" dirty="0">
              <a:solidFill>
                <a:srgbClr val="C00000"/>
              </a:solidFill>
              <a:latin typeface="Georgia" pitchFamily="18" charset="0"/>
            </a:endParaRPr>
          </a:p>
        </p:txBody>
      </p:sp>
      <p:sp>
        <p:nvSpPr>
          <p:cNvPr id="8" name="Содержимое 7"/>
          <p:cNvSpPr>
            <a:spLocks noGrp="1"/>
          </p:cNvSpPr>
          <p:nvPr>
            <p:ph idx="1"/>
          </p:nvPr>
        </p:nvSpPr>
        <p:spPr>
          <a:xfrm>
            <a:off x="285720" y="1071546"/>
            <a:ext cx="8858280" cy="5786454"/>
          </a:xfrm>
        </p:spPr>
        <p:txBody>
          <a:bodyPr>
            <a:normAutofit fontScale="70000" lnSpcReduction="20000"/>
          </a:bodyPr>
          <a:lstStyle/>
          <a:p>
            <a:pPr>
              <a:buNone/>
            </a:pPr>
            <a:r>
              <a:rPr lang="ru-RU" dirty="0" smtClean="0"/>
              <a:t>    </a:t>
            </a:r>
            <a:r>
              <a:rPr lang="ru-RU" dirty="0" smtClean="0">
                <a:latin typeface="Times New Roman" panose="02020603050405020304" pitchFamily="18" charset="0"/>
                <a:cs typeface="Times New Roman" panose="02020603050405020304" pitchFamily="18" charset="0"/>
              </a:rPr>
              <a:t>* Именем песни народ окрестил новое оружие, наводившее ужас на врага — ракетные минометы БМ.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В селе Всходы, </a:t>
            </a:r>
            <a:r>
              <a:rPr lang="ru-RU" dirty="0" err="1" smtClean="0">
                <a:latin typeface="Times New Roman" panose="02020603050405020304" pitchFamily="18" charset="0"/>
                <a:cs typeface="Times New Roman" panose="02020603050405020304" pitchFamily="18" charset="0"/>
              </a:rPr>
              <a:t>Угранского</a:t>
            </a:r>
            <a:r>
              <a:rPr lang="ru-RU" dirty="0" smtClean="0">
                <a:latin typeface="Times New Roman" panose="02020603050405020304" pitchFamily="18" charset="0"/>
                <a:cs typeface="Times New Roman" panose="02020603050405020304" pitchFamily="18" charset="0"/>
              </a:rPr>
              <a:t> района (недалеко от деревни Глотовка — родины М. Исаковского) в Доме культуры, расположен музей песни «Катюша».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Есть мнения, что музыка песни написана не </a:t>
            </a:r>
            <a:r>
              <a:rPr lang="ru-RU" dirty="0" err="1" smtClean="0">
                <a:latin typeface="Times New Roman" panose="02020603050405020304" pitchFamily="18" charset="0"/>
                <a:cs typeface="Times New Roman" panose="02020603050405020304" pitchFamily="18" charset="0"/>
              </a:rPr>
              <a:t>Блантером</a:t>
            </a:r>
            <a:r>
              <a:rPr lang="ru-RU" dirty="0" smtClean="0">
                <a:latin typeface="Times New Roman" panose="02020603050405020304" pitchFamily="18" charset="0"/>
                <a:cs typeface="Times New Roman" panose="02020603050405020304" pitchFamily="18" charset="0"/>
              </a:rPr>
              <a:t>, так как похожая мелодия звучит у Стравинского в опере «Мавра» 1922, позже адаптированной в «Русский Шансон» 1937.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На премьере 27 ноября песня была спета «на бис» три раза подряд.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В Италии эта песня называется «</a:t>
            </a:r>
            <a:r>
              <a:rPr lang="ru-RU" dirty="0" err="1" smtClean="0">
                <a:latin typeface="Times New Roman" panose="02020603050405020304" pitchFamily="18" charset="0"/>
                <a:cs typeface="Times New Roman" panose="02020603050405020304" pitchFamily="18" charset="0"/>
              </a:rPr>
              <a:t>Катарина</a:t>
            </a:r>
            <a:r>
              <a:rPr lang="ru-RU" dirty="0" smtClean="0">
                <a:latin typeface="Times New Roman" panose="02020603050405020304" pitchFamily="18" charset="0"/>
                <a:cs typeface="Times New Roman" panose="02020603050405020304" pitchFamily="18" charset="0"/>
              </a:rPr>
              <a:t>», в Израиле — «Катюшка».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Исаковским был написан и другой последний куплет, исполнявшийся редко:</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Отцветали яблони и груши,</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Уплыли туманы над рекой.</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Уходила с берега Катюша,</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Уносила песенку домой.</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slow">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785794"/>
            <a:ext cx="4071934" cy="5340369"/>
          </a:xfrm>
        </p:spPr>
        <p:txBody>
          <a:bodyPr>
            <a:normAutofit lnSpcReduction="10000"/>
          </a:bodyPr>
          <a:lstStyle/>
          <a:p>
            <a:pPr>
              <a:buNone/>
            </a:pPr>
            <a:r>
              <a:rPr lang="ru-RU" dirty="0" smtClean="0">
                <a:latin typeface="Georgia" pitchFamily="18" charset="0"/>
              </a:rPr>
              <a:t>    В 1943—1945 наиболее популярен был такой куплет: </a:t>
            </a:r>
            <a:br>
              <a:rPr lang="ru-RU" dirty="0" smtClean="0">
                <a:latin typeface="Georgia" pitchFamily="18" charset="0"/>
              </a:rPr>
            </a:br>
            <a:r>
              <a:rPr lang="ru-RU" dirty="0" smtClean="0">
                <a:latin typeface="Georgia" pitchFamily="18" charset="0"/>
              </a:rPr>
              <a:t> </a:t>
            </a:r>
            <a:br>
              <a:rPr lang="ru-RU" dirty="0" smtClean="0">
                <a:latin typeface="Georgia" pitchFamily="18" charset="0"/>
              </a:rPr>
            </a:br>
            <a:r>
              <a:rPr lang="ru-RU" dirty="0" smtClean="0">
                <a:latin typeface="Georgia" pitchFamily="18" charset="0"/>
              </a:rPr>
              <a:t>Пусть фриц помнит русскую «катюшу»,</a:t>
            </a:r>
            <a:br>
              <a:rPr lang="ru-RU" dirty="0" smtClean="0">
                <a:latin typeface="Georgia" pitchFamily="18" charset="0"/>
              </a:rPr>
            </a:br>
            <a:r>
              <a:rPr lang="ru-RU" dirty="0" smtClean="0">
                <a:latin typeface="Georgia" pitchFamily="18" charset="0"/>
              </a:rPr>
              <a:t>Пусть услышит, как она поет:</a:t>
            </a:r>
            <a:br>
              <a:rPr lang="ru-RU" dirty="0" smtClean="0">
                <a:latin typeface="Georgia" pitchFamily="18" charset="0"/>
              </a:rPr>
            </a:br>
            <a:r>
              <a:rPr lang="ru-RU" dirty="0" smtClean="0">
                <a:latin typeface="Georgia" pitchFamily="18" charset="0"/>
              </a:rPr>
              <a:t>Из врагов вытряхивает души,</a:t>
            </a:r>
            <a:br>
              <a:rPr lang="ru-RU" dirty="0" smtClean="0">
                <a:latin typeface="Georgia" pitchFamily="18" charset="0"/>
              </a:rPr>
            </a:br>
            <a:r>
              <a:rPr lang="ru-RU" dirty="0" smtClean="0">
                <a:latin typeface="Georgia" pitchFamily="18" charset="0"/>
              </a:rPr>
              <a:t>А своим отвагу придает!</a:t>
            </a:r>
            <a:r>
              <a:rPr lang="ru-RU" dirty="0" smtClean="0"/>
              <a:t/>
            </a:r>
            <a:br>
              <a:rPr lang="ru-RU" dirty="0" smtClean="0"/>
            </a:br>
            <a:endParaRPr lang="ru-RU"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071934" y="1857364"/>
            <a:ext cx="4933321" cy="3395769"/>
          </a:xfrm>
          <a:prstGeom prst="rect">
            <a:avLst/>
          </a:prstGeom>
          <a:noFill/>
          <a:ln w="9525">
            <a:noFill/>
            <a:miter lim="800000"/>
            <a:headEnd/>
            <a:tailEnd/>
          </a:ln>
          <a:effectLst/>
        </p:spPr>
      </p:pic>
    </p:spTree>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25470"/>
          </a:xfrm>
        </p:spPr>
        <p:txBody>
          <a:bodyPr>
            <a:normAutofit fontScale="90000"/>
          </a:bodyPr>
          <a:lstStyle/>
          <a:p>
            <a:r>
              <a:rPr lang="ru-RU" sz="3200" b="1" dirty="0" smtClean="0">
                <a:solidFill>
                  <a:srgbClr val="C00000"/>
                </a:solidFill>
                <a:latin typeface="Georgia" pitchFamily="18" charset="0"/>
              </a:rPr>
              <a:t>«КАТЮША» </a:t>
            </a:r>
            <a:r>
              <a:rPr lang="ru-RU" sz="3200" b="1" dirty="0" smtClean="0">
                <a:latin typeface="Georgia" pitchFamily="18" charset="0"/>
              </a:rPr>
              <a:t>- песня для других стран</a:t>
            </a:r>
            <a:endParaRPr lang="ru-RU" sz="3200" b="1" dirty="0">
              <a:latin typeface="Georgia" pitchFamily="18" charset="0"/>
            </a:endParaRPr>
          </a:p>
        </p:txBody>
      </p:sp>
      <p:sp>
        <p:nvSpPr>
          <p:cNvPr id="6" name="Содержимое 5"/>
          <p:cNvSpPr>
            <a:spLocks noGrp="1"/>
          </p:cNvSpPr>
          <p:nvPr>
            <p:ph idx="1"/>
          </p:nvPr>
        </p:nvSpPr>
        <p:spPr>
          <a:xfrm>
            <a:off x="457200" y="1142984"/>
            <a:ext cx="8229600" cy="4983179"/>
          </a:xfrm>
        </p:spPr>
        <p:txBody>
          <a:bodyPr>
            <a:normAutofit fontScale="85000" lnSpcReduction="20000"/>
          </a:bodyPr>
          <a:lstStyle/>
          <a:p>
            <a:pPr>
              <a:buNone/>
            </a:pPr>
            <a:r>
              <a:rPr lang="ru-RU" dirty="0" smtClean="0"/>
              <a:t>    </a:t>
            </a:r>
            <a:r>
              <a:rPr lang="ru-RU" dirty="0" smtClean="0">
                <a:latin typeface="Georgia" pitchFamily="18" charset="0"/>
              </a:rPr>
              <a:t>Советские воины, сражавшиеся в партизанских отрядах Италии, в дни победы, когда их пожелал видеть папа римский, вошли в Ватикан с пением "Катюши". </a:t>
            </a:r>
            <a:br>
              <a:rPr lang="ru-RU" dirty="0" smtClean="0">
                <a:latin typeface="Georgia" pitchFamily="18" charset="0"/>
              </a:rPr>
            </a:br>
            <a:r>
              <a:rPr lang="ru-RU" dirty="0" smtClean="0">
                <a:latin typeface="Georgia" pitchFamily="18" charset="0"/>
              </a:rPr>
              <a:t>Дошла "Катюша" и до Соединенных Штатов Америки.  </a:t>
            </a:r>
          </a:p>
          <a:p>
            <a:pPr>
              <a:buNone/>
            </a:pPr>
            <a:r>
              <a:rPr lang="ru-RU" dirty="0" smtClean="0">
                <a:latin typeface="Georgia" pitchFamily="18" charset="0"/>
              </a:rPr>
              <a:t>     В последние годы "Катюша" стала очень популярной в Японии. В Токио и сейчас есть кафе под названием "Катюша", в котором эта песня исполняется по крайней мере один раз в течение вечера. </a:t>
            </a:r>
            <a:r>
              <a:rPr lang="ru-RU" dirty="0" smtClean="0"/>
              <a:t/>
            </a:r>
            <a:br>
              <a:rPr lang="ru-RU" dirty="0" smtClean="0"/>
            </a:br>
            <a:r>
              <a:rPr lang="ru-RU" i="1" dirty="0" smtClean="0"/>
              <a:t/>
            </a:r>
            <a:br>
              <a:rPr lang="ru-RU" i="1" dirty="0" smtClean="0"/>
            </a:br>
            <a:endParaRPr lang="ru-RU" dirty="0"/>
          </a:p>
        </p:txBody>
      </p:sp>
    </p:spTree>
  </p:cSld>
  <p:clrMapOvr>
    <a:masterClrMapping/>
  </p:clrMapOvr>
  <p:transition spd="slow">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prstTxWarp prst="textChevron">
              <a:avLst/>
            </a:prstTxWarp>
            <a:normAutofit/>
          </a:bodyPr>
          <a:lstStyle/>
          <a:p>
            <a:r>
              <a:rPr lang="ru-RU" sz="4800" b="1" dirty="0" smtClean="0">
                <a:solidFill>
                  <a:srgbClr val="C00000"/>
                </a:solidFill>
                <a:latin typeface="Georgia" pitchFamily="18" charset="0"/>
              </a:rPr>
              <a:t>Спасибо за внимание !</a:t>
            </a:r>
            <a:endParaRPr lang="ru-RU" sz="4800" b="1" dirty="0">
              <a:solidFill>
                <a:srgbClr val="C00000"/>
              </a:solidFill>
              <a:latin typeface="Georgia" pitchFamily="18" charset="0"/>
            </a:endParaRPr>
          </a:p>
        </p:txBody>
      </p:sp>
      <p:pic>
        <p:nvPicPr>
          <p:cNvPr id="4" name="Содержимое 3" descr="Перед атакой - Литература - Cтихи"/>
          <p:cNvPicPr>
            <a:picLocks noGrp="1"/>
          </p:cNvPicPr>
          <p:nvPr>
            <p:ph idx="1"/>
          </p:nvPr>
        </p:nvPicPr>
        <p:blipFill>
          <a:blip r:embed="rId2" cstate="print"/>
          <a:srcRect/>
          <a:stretch>
            <a:fillRect/>
          </a:stretch>
        </p:blipFill>
        <p:spPr bwMode="auto">
          <a:xfrm>
            <a:off x="1714480" y="2571744"/>
            <a:ext cx="5715000" cy="3886200"/>
          </a:xfrm>
          <a:prstGeom prst="rect">
            <a:avLst/>
          </a:prstGeom>
          <a:noFill/>
          <a:ln w="9525">
            <a:noFill/>
            <a:miter lim="800000"/>
            <a:headEnd/>
            <a:tailEnd/>
          </a:ln>
        </p:spPr>
      </p:pic>
    </p:spTree>
  </p:cSld>
  <p:clrMapOvr>
    <a:masterClrMapping/>
  </p:clrMapOvr>
  <p:transition spd="slow">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Прямоугольник 6"/>
          <p:cNvSpPr/>
          <p:nvPr/>
        </p:nvSpPr>
        <p:spPr>
          <a:xfrm>
            <a:off x="214282" y="1285860"/>
            <a:ext cx="4500594" cy="5355312"/>
          </a:xfrm>
          <a:prstGeom prst="rect">
            <a:avLst/>
          </a:prstGeom>
        </p:spPr>
        <p:txBody>
          <a:bodyPr wrap="square">
            <a:spAutoFit/>
          </a:bodyPr>
          <a:lstStyle/>
          <a:p>
            <a:r>
              <a:rPr lang="ru-RU" b="1" dirty="0" smtClean="0"/>
              <a:t>Расцветали яблони и груши, </a:t>
            </a:r>
            <a:br>
              <a:rPr lang="ru-RU" b="1" dirty="0" smtClean="0"/>
            </a:br>
            <a:r>
              <a:rPr lang="ru-RU" b="1" dirty="0" smtClean="0"/>
              <a:t>Поплыли туманы над рекой. </a:t>
            </a:r>
            <a:br>
              <a:rPr lang="ru-RU" b="1" dirty="0" smtClean="0"/>
            </a:br>
            <a:r>
              <a:rPr lang="ru-RU" b="1" dirty="0" smtClean="0"/>
              <a:t>Выходила на берег Катюша, </a:t>
            </a:r>
            <a:br>
              <a:rPr lang="ru-RU" b="1" dirty="0" smtClean="0"/>
            </a:br>
            <a:r>
              <a:rPr lang="ru-RU" b="1" dirty="0" smtClean="0"/>
              <a:t>На высокий берег, на крутой</a:t>
            </a:r>
            <a:br>
              <a:rPr lang="ru-RU" b="1" dirty="0" smtClean="0"/>
            </a:br>
            <a:r>
              <a:rPr lang="ru-RU" b="1" dirty="0" smtClean="0"/>
              <a:t/>
            </a:r>
            <a:br>
              <a:rPr lang="ru-RU" b="1" dirty="0" smtClean="0"/>
            </a:br>
            <a:r>
              <a:rPr lang="ru-RU" b="1" dirty="0" smtClean="0"/>
              <a:t>Выходила, песню заводила </a:t>
            </a:r>
            <a:br>
              <a:rPr lang="ru-RU" b="1" dirty="0" smtClean="0"/>
            </a:br>
            <a:r>
              <a:rPr lang="ru-RU" b="1" dirty="0" smtClean="0"/>
              <a:t>Про степного сизого орла. </a:t>
            </a:r>
            <a:br>
              <a:rPr lang="ru-RU" b="1" dirty="0" smtClean="0"/>
            </a:br>
            <a:r>
              <a:rPr lang="ru-RU" b="1" dirty="0" smtClean="0"/>
              <a:t>Про того, которого любила,</a:t>
            </a:r>
            <a:br>
              <a:rPr lang="ru-RU" b="1" dirty="0" smtClean="0"/>
            </a:br>
            <a:r>
              <a:rPr lang="ru-RU" b="1" dirty="0" smtClean="0"/>
              <a:t>Про того, чьи письма берегла.</a:t>
            </a:r>
            <a:br>
              <a:rPr lang="ru-RU" b="1" dirty="0" smtClean="0"/>
            </a:br>
            <a:r>
              <a:rPr lang="ru-RU" b="1" dirty="0" smtClean="0"/>
              <a:t/>
            </a:r>
            <a:br>
              <a:rPr lang="ru-RU" b="1" dirty="0" smtClean="0"/>
            </a:br>
            <a:r>
              <a:rPr lang="ru-RU" b="1" dirty="0" smtClean="0"/>
              <a:t>Ой ты, песня, песенка девичья, </a:t>
            </a:r>
            <a:br>
              <a:rPr lang="ru-RU" b="1" dirty="0" smtClean="0"/>
            </a:br>
            <a:r>
              <a:rPr lang="ru-RU" b="1" dirty="0" smtClean="0"/>
              <a:t>Ты лети за ясным солнцем вслед </a:t>
            </a:r>
            <a:br>
              <a:rPr lang="ru-RU" b="1" dirty="0" smtClean="0"/>
            </a:br>
            <a:r>
              <a:rPr lang="ru-RU" b="1" dirty="0" smtClean="0"/>
              <a:t>И бойцу на дальнем пограничье </a:t>
            </a:r>
            <a:br>
              <a:rPr lang="ru-RU" b="1" dirty="0" smtClean="0"/>
            </a:br>
            <a:r>
              <a:rPr lang="ru-RU" b="1" dirty="0" smtClean="0"/>
              <a:t>От Катюши передай привет.</a:t>
            </a:r>
            <a:br>
              <a:rPr lang="ru-RU" b="1" dirty="0" smtClean="0"/>
            </a:br>
            <a:r>
              <a:rPr lang="ru-RU" b="1" dirty="0" smtClean="0"/>
              <a:t/>
            </a:r>
            <a:br>
              <a:rPr lang="ru-RU" b="1" dirty="0" smtClean="0"/>
            </a:br>
            <a:r>
              <a:rPr lang="ru-RU" b="1" dirty="0" smtClean="0"/>
              <a:t>Пусть он вспомнит девушку простую.</a:t>
            </a:r>
            <a:br>
              <a:rPr lang="ru-RU" b="1" dirty="0" smtClean="0"/>
            </a:br>
            <a:r>
              <a:rPr lang="ru-RU" b="1" dirty="0" smtClean="0"/>
              <a:t>Пусть услышит, как она поет. </a:t>
            </a:r>
            <a:br>
              <a:rPr lang="ru-RU" b="1" dirty="0" smtClean="0"/>
            </a:br>
            <a:r>
              <a:rPr lang="ru-RU" b="1" dirty="0" smtClean="0"/>
              <a:t>Пусть он землю бережет родную, </a:t>
            </a:r>
            <a:br>
              <a:rPr lang="ru-RU" b="1" dirty="0" smtClean="0"/>
            </a:br>
            <a:r>
              <a:rPr lang="ru-RU" b="1" dirty="0" smtClean="0"/>
              <a:t>А любовь Катюша сбережет</a:t>
            </a:r>
            <a:endParaRPr lang="ru-RU" b="1" dirty="0"/>
          </a:p>
        </p:txBody>
      </p:sp>
    </p:spTree>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273050"/>
            <a:ext cx="4143404" cy="1798628"/>
          </a:xfrm>
        </p:spPr>
        <p:txBody>
          <a:bodyPr>
            <a:normAutofit fontScale="90000"/>
          </a:bodyPr>
          <a:lstStyle/>
          <a:p>
            <a:pPr algn="ctr"/>
            <a:r>
              <a:rPr lang="ru-RU" dirty="0" smtClean="0">
                <a:latin typeface="Georgia" pitchFamily="18" charset="0"/>
              </a:rPr>
              <a:t> </a:t>
            </a:r>
            <a:r>
              <a:rPr lang="ru-RU" dirty="0" smtClean="0">
                <a:solidFill>
                  <a:schemeClr val="accent4">
                    <a:lumMod val="50000"/>
                  </a:schemeClr>
                </a:solidFill>
                <a:latin typeface="Georgia" pitchFamily="18" charset="0"/>
              </a:rPr>
              <a:t>В 1938 году в Москве был создан Государственный джаз-оркестр Союза ССР под управлением М. </a:t>
            </a:r>
            <a:r>
              <a:rPr lang="ru-RU" dirty="0" err="1" smtClean="0">
                <a:solidFill>
                  <a:schemeClr val="accent4">
                    <a:lumMod val="50000"/>
                  </a:schemeClr>
                </a:solidFill>
                <a:latin typeface="Georgia" pitchFamily="18" charset="0"/>
              </a:rPr>
              <a:t>Блантера</a:t>
            </a:r>
            <a:r>
              <a:rPr lang="ru-RU" dirty="0" smtClean="0">
                <a:solidFill>
                  <a:schemeClr val="accent4">
                    <a:lumMod val="50000"/>
                  </a:schemeClr>
                </a:solidFill>
                <a:latin typeface="Georgia" pitchFamily="18" charset="0"/>
              </a:rPr>
              <a:t> </a:t>
            </a:r>
            <a:br>
              <a:rPr lang="ru-RU" dirty="0" smtClean="0">
                <a:solidFill>
                  <a:schemeClr val="accent4">
                    <a:lumMod val="50000"/>
                  </a:schemeClr>
                </a:solidFill>
                <a:latin typeface="Georgia" pitchFamily="18" charset="0"/>
              </a:rPr>
            </a:br>
            <a:r>
              <a:rPr lang="ru-RU" dirty="0" smtClean="0">
                <a:solidFill>
                  <a:schemeClr val="accent4">
                    <a:lumMod val="50000"/>
                  </a:schemeClr>
                </a:solidFill>
                <a:latin typeface="Georgia" pitchFamily="18" charset="0"/>
              </a:rPr>
              <a:t>и В. </a:t>
            </a:r>
            <a:r>
              <a:rPr lang="ru-RU" dirty="0" err="1" smtClean="0">
                <a:solidFill>
                  <a:schemeClr val="accent4">
                    <a:lumMod val="50000"/>
                  </a:schemeClr>
                </a:solidFill>
                <a:latin typeface="Georgia" pitchFamily="18" charset="0"/>
              </a:rPr>
              <a:t>Кнушевицкого</a:t>
            </a:r>
            <a:endParaRPr lang="ru-RU" dirty="0">
              <a:solidFill>
                <a:schemeClr val="accent4">
                  <a:lumMod val="50000"/>
                </a:schemeClr>
              </a:solidFill>
            </a:endParaRPr>
          </a:p>
        </p:txBody>
      </p:sp>
      <p:sp>
        <p:nvSpPr>
          <p:cNvPr id="6" name="Содержимое 5"/>
          <p:cNvSpPr>
            <a:spLocks noGrp="1"/>
          </p:cNvSpPr>
          <p:nvPr>
            <p:ph idx="1"/>
          </p:nvPr>
        </p:nvSpPr>
        <p:spPr>
          <a:xfrm>
            <a:off x="4286248" y="357166"/>
            <a:ext cx="4572032" cy="5768997"/>
          </a:xfrm>
        </p:spPr>
        <p:txBody>
          <a:bodyPr>
            <a:normAutofit fontScale="85000" lnSpcReduction="20000"/>
          </a:bodyPr>
          <a:lstStyle/>
          <a:p>
            <a:pPr>
              <a:buNone/>
            </a:pPr>
            <a:r>
              <a:rPr lang="ru-RU" dirty="0" smtClean="0">
                <a:latin typeface="Georgia" pitchFamily="18" charset="0"/>
              </a:rPr>
              <a:t>    В феврале 1939 года состоялась премьера подготовленной им программы. Среди новых песен, впервые исполненных в этой программе, была «Катюша». Спела ее в сопровождении оркестра солистка </a:t>
            </a:r>
            <a:r>
              <a:rPr lang="ru-RU" b="1" dirty="0" smtClean="0">
                <a:latin typeface="Georgia" pitchFamily="18" charset="0"/>
              </a:rPr>
              <a:t>Валентина Батищева</a:t>
            </a:r>
            <a:r>
              <a:rPr lang="ru-RU" dirty="0" smtClean="0">
                <a:latin typeface="Georgia" pitchFamily="18" charset="0"/>
              </a:rPr>
              <a:t>. Вскоре песню стали петь и другие певцы и певицы — </a:t>
            </a:r>
            <a:r>
              <a:rPr lang="ru-RU" b="1" dirty="0" smtClean="0">
                <a:latin typeface="Georgia" pitchFamily="18" charset="0"/>
              </a:rPr>
              <a:t>Георгий Виноградов</a:t>
            </a:r>
            <a:r>
              <a:rPr lang="ru-RU" dirty="0" smtClean="0">
                <a:latin typeface="Georgia" pitchFamily="18" charset="0"/>
              </a:rPr>
              <a:t>, </a:t>
            </a:r>
            <a:r>
              <a:rPr lang="ru-RU" b="1" dirty="0" smtClean="0">
                <a:latin typeface="Georgia" pitchFamily="18" charset="0"/>
              </a:rPr>
              <a:t>Лидия Русланова</a:t>
            </a:r>
            <a:r>
              <a:rPr lang="ru-RU" dirty="0" smtClean="0">
                <a:latin typeface="Georgia" pitchFamily="18" charset="0"/>
              </a:rPr>
              <a:t>,</a:t>
            </a:r>
            <a:r>
              <a:rPr lang="ru-RU" b="1" dirty="0" smtClean="0">
                <a:latin typeface="Georgia" pitchFamily="18" charset="0"/>
              </a:rPr>
              <a:t> Вера </a:t>
            </a:r>
            <a:r>
              <a:rPr lang="ru-RU" b="1" dirty="0" err="1" smtClean="0">
                <a:latin typeface="Georgia" pitchFamily="18" charset="0"/>
              </a:rPr>
              <a:t>Красовицкая</a:t>
            </a:r>
            <a:endParaRPr lang="ru-RU" dirty="0"/>
          </a:p>
        </p:txBody>
      </p:sp>
      <p:sp>
        <p:nvSpPr>
          <p:cNvPr id="7" name="Текст 6"/>
          <p:cNvSpPr>
            <a:spLocks noGrp="1"/>
          </p:cNvSpPr>
          <p:nvPr>
            <p:ph type="body" sz="half" idx="2"/>
          </p:nvPr>
        </p:nvSpPr>
        <p:spPr>
          <a:xfrm>
            <a:off x="642910" y="2285992"/>
            <a:ext cx="2822603" cy="3840171"/>
          </a:xfrm>
        </p:spPr>
        <p:txBody>
          <a:bodyPr/>
          <a:lstStyle/>
          <a:p>
            <a:endParaRPr lang="ru-RU" dirty="0"/>
          </a:p>
        </p:txBody>
      </p:sp>
      <p:pic>
        <p:nvPicPr>
          <p:cNvPr id="5122" name="Picture 2" descr="C:\Users\1\Desktop\Катюша\brigady.jpg"/>
          <p:cNvPicPr>
            <a:picLocks noChangeAspect="1" noChangeArrowheads="1"/>
          </p:cNvPicPr>
          <p:nvPr/>
        </p:nvPicPr>
        <p:blipFill>
          <a:blip r:embed="rId2" cstate="print"/>
          <a:srcRect/>
          <a:stretch>
            <a:fillRect/>
          </a:stretch>
        </p:blipFill>
        <p:spPr bwMode="auto">
          <a:xfrm>
            <a:off x="0" y="2643182"/>
            <a:ext cx="4500562" cy="3014886"/>
          </a:xfrm>
          <a:prstGeom prst="rect">
            <a:avLst/>
          </a:prstGeom>
          <a:noFill/>
        </p:spPr>
      </p:pic>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65513" cy="1785926"/>
          </a:xfrm>
        </p:spPr>
        <p:txBody>
          <a:bodyPr>
            <a:normAutofit/>
          </a:bodyPr>
          <a:lstStyle/>
          <a:p>
            <a:pPr algn="ctr"/>
            <a:r>
              <a:rPr lang="ru-RU" dirty="0" smtClean="0">
                <a:solidFill>
                  <a:schemeClr val="accent4">
                    <a:lumMod val="75000"/>
                  </a:schemeClr>
                </a:solidFill>
                <a:latin typeface="Georgia" pitchFamily="18" charset="0"/>
              </a:rPr>
              <a:t>Вначале были написаны стихи — всего ВОСЕМЬ строк. Написал их М. В. Исаковский</a:t>
            </a:r>
            <a:endParaRPr lang="ru-RU" dirty="0">
              <a:solidFill>
                <a:schemeClr val="accent4">
                  <a:lumMod val="75000"/>
                </a:schemeClr>
              </a:solidFill>
            </a:endParaRPr>
          </a:p>
        </p:txBody>
      </p:sp>
      <p:sp>
        <p:nvSpPr>
          <p:cNvPr id="3" name="Содержимое 2"/>
          <p:cNvSpPr>
            <a:spLocks noGrp="1"/>
          </p:cNvSpPr>
          <p:nvPr>
            <p:ph idx="1"/>
          </p:nvPr>
        </p:nvSpPr>
        <p:spPr>
          <a:xfrm>
            <a:off x="3786182" y="273050"/>
            <a:ext cx="4900618" cy="5853113"/>
          </a:xfrm>
        </p:spPr>
        <p:txBody>
          <a:bodyPr>
            <a:normAutofit fontScale="77500" lnSpcReduction="20000"/>
          </a:bodyPr>
          <a:lstStyle/>
          <a:p>
            <a:pPr>
              <a:buNone/>
            </a:pPr>
            <a:r>
              <a:rPr lang="ru-RU" dirty="0" smtClean="0">
                <a:latin typeface="Georgia" pitchFamily="18" charset="0"/>
              </a:rPr>
              <a:t>      «…..Стихи, ставшие впоследствии песней под названием "Катюша", я начал писать в начале 1938 года. У меня, можно сказать, сразу, без особых усилий написались первые восемь строк, то есть первая половина "Катюши". Но потом работа застопорилась. Я не знал, что же дальше делать с Катюшей, которую я заставил выйти "на высокий берег, на крутой" и запеть песню. Поэтому стихи пришлось пока отложить, хотя начало их мне определенно нравилось…..». </a:t>
            </a:r>
          </a:p>
          <a:p>
            <a:endParaRPr lang="ru-RU" dirty="0"/>
          </a:p>
        </p:txBody>
      </p:sp>
      <p:sp>
        <p:nvSpPr>
          <p:cNvPr id="4" name="Текст 3"/>
          <p:cNvSpPr>
            <a:spLocks noGrp="1"/>
          </p:cNvSpPr>
          <p:nvPr>
            <p:ph type="body" sz="half" idx="2"/>
          </p:nvPr>
        </p:nvSpPr>
        <p:spPr>
          <a:xfrm>
            <a:off x="285720" y="1928802"/>
            <a:ext cx="3179793" cy="4197361"/>
          </a:xfrm>
        </p:spPr>
        <p:txBody>
          <a:bodyPr/>
          <a:lstStyle/>
          <a:p>
            <a:endParaRPr lang="ru-RU" dirty="0"/>
          </a:p>
        </p:txBody>
      </p:sp>
      <p:pic>
        <p:nvPicPr>
          <p:cNvPr id="7170" name="Picture 2" descr="C:\Users\1\Desktop\Катюша\main.jpg"/>
          <p:cNvPicPr>
            <a:picLocks noChangeAspect="1" noChangeArrowheads="1"/>
          </p:cNvPicPr>
          <p:nvPr/>
        </p:nvPicPr>
        <p:blipFill>
          <a:blip r:embed="rId2" cstate="print"/>
          <a:srcRect/>
          <a:stretch>
            <a:fillRect/>
          </a:stretch>
        </p:blipFill>
        <p:spPr bwMode="auto">
          <a:xfrm>
            <a:off x="571472" y="1857364"/>
            <a:ext cx="3333750" cy="4286250"/>
          </a:xfrm>
          <a:prstGeom prst="rect">
            <a:avLst/>
          </a:prstGeom>
          <a:noFill/>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3429024" cy="928694"/>
          </a:xfrm>
        </p:spPr>
        <p:txBody>
          <a:bodyPr>
            <a:normAutofit/>
          </a:bodyPr>
          <a:lstStyle/>
          <a:p>
            <a:pPr algn="ctr"/>
            <a:r>
              <a:rPr lang="ru-RU" dirty="0" smtClean="0">
                <a:solidFill>
                  <a:schemeClr val="accent4">
                    <a:lumMod val="75000"/>
                  </a:schemeClr>
                </a:solidFill>
                <a:latin typeface="Georgia" pitchFamily="18" charset="0"/>
              </a:rPr>
              <a:t>Композитор, автор музыки М. И. </a:t>
            </a:r>
            <a:r>
              <a:rPr lang="ru-RU" dirty="0" err="1" smtClean="0">
                <a:solidFill>
                  <a:schemeClr val="accent4">
                    <a:lumMod val="75000"/>
                  </a:schemeClr>
                </a:solidFill>
                <a:latin typeface="Georgia" pitchFamily="18" charset="0"/>
              </a:rPr>
              <a:t>Блантер</a:t>
            </a:r>
            <a:r>
              <a:rPr lang="ru-RU" dirty="0" smtClean="0">
                <a:solidFill>
                  <a:schemeClr val="accent4">
                    <a:lumMod val="75000"/>
                  </a:schemeClr>
                </a:solidFill>
                <a:latin typeface="Georgia" pitchFamily="18" charset="0"/>
              </a:rPr>
              <a:t> </a:t>
            </a:r>
            <a:endParaRPr lang="ru-RU" dirty="0">
              <a:solidFill>
                <a:schemeClr val="accent4">
                  <a:lumMod val="75000"/>
                </a:schemeClr>
              </a:solidFill>
              <a:latin typeface="Georgia" pitchFamily="18" charset="0"/>
            </a:endParaRPr>
          </a:p>
        </p:txBody>
      </p:sp>
      <p:sp>
        <p:nvSpPr>
          <p:cNvPr id="3" name="Содержимое 2"/>
          <p:cNvSpPr>
            <a:spLocks noGrp="1"/>
          </p:cNvSpPr>
          <p:nvPr>
            <p:ph idx="1"/>
          </p:nvPr>
        </p:nvSpPr>
        <p:spPr>
          <a:xfrm>
            <a:off x="4000496" y="273050"/>
            <a:ext cx="4686304" cy="5853113"/>
          </a:xfrm>
        </p:spPr>
        <p:txBody>
          <a:bodyPr>
            <a:normAutofit fontScale="92500" lnSpcReduction="20000"/>
          </a:bodyPr>
          <a:lstStyle/>
          <a:p>
            <a:pPr>
              <a:buNone/>
            </a:pPr>
            <a:r>
              <a:rPr lang="ru-RU" dirty="0" smtClean="0"/>
              <a:t>    </a:t>
            </a:r>
            <a:r>
              <a:rPr lang="ru-RU" dirty="0" smtClean="0">
                <a:latin typeface="Georgia" pitchFamily="18" charset="0"/>
              </a:rPr>
              <a:t>«….Это было удивительно. Я попросил поэта оставить мне зачин его песни. Теперь я буквально не находил себе места… «Катюша» без остатка заняла мое воображение. Вслушиваясь в слова Исаковского, я заметил, что в стихотворении его очень звонкая интонация…..».</a:t>
            </a:r>
            <a:endParaRPr lang="ru-RU" dirty="0">
              <a:latin typeface="Georgia" pitchFamily="18" charset="0"/>
            </a:endParaRPr>
          </a:p>
        </p:txBody>
      </p:sp>
      <p:sp>
        <p:nvSpPr>
          <p:cNvPr id="4" name="Текст 3"/>
          <p:cNvSpPr>
            <a:spLocks noGrp="1"/>
          </p:cNvSpPr>
          <p:nvPr>
            <p:ph type="body" sz="half" idx="2"/>
          </p:nvPr>
        </p:nvSpPr>
        <p:spPr>
          <a:xfrm>
            <a:off x="457201" y="1643050"/>
            <a:ext cx="2971792" cy="4483113"/>
          </a:xfrm>
        </p:spPr>
        <p:txBody>
          <a:bodyPr/>
          <a:lstStyle/>
          <a:p>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0" y="2143116"/>
            <a:ext cx="4095778" cy="2857520"/>
          </a:xfrm>
          <a:prstGeom prst="rect">
            <a:avLst/>
          </a:prstGeom>
          <a:noFill/>
          <a:ln w="9525">
            <a:noFill/>
            <a:miter lim="800000"/>
            <a:headEnd/>
            <a:tailEnd/>
          </a:ln>
          <a:effectLst/>
        </p:spPr>
      </p:pic>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sz="2400" b="1" dirty="0" smtClean="0">
                <a:solidFill>
                  <a:srgbClr val="C00000"/>
                </a:solidFill>
                <a:latin typeface="Georgia" pitchFamily="18" charset="0"/>
              </a:rPr>
              <a:t> Направление поиска и построение ее сюжета подсказано было самой жизнью, напряженной обстановкой предгрозовых довоенных лет.</a:t>
            </a:r>
            <a:endParaRPr lang="ru-RU" sz="2400" b="1" dirty="0">
              <a:solidFill>
                <a:srgbClr val="C00000"/>
              </a:solidFill>
            </a:endParaRPr>
          </a:p>
        </p:txBody>
      </p:sp>
      <p:sp>
        <p:nvSpPr>
          <p:cNvPr id="5" name="Содержимое 4"/>
          <p:cNvSpPr>
            <a:spLocks noGrp="1"/>
          </p:cNvSpPr>
          <p:nvPr>
            <p:ph sz="half" idx="1"/>
          </p:nvPr>
        </p:nvSpPr>
        <p:spPr/>
        <p:txBody>
          <a:bodyPr>
            <a:normAutofit fontScale="92500" lnSpcReduction="20000"/>
          </a:bodyPr>
          <a:lstStyle/>
          <a:p>
            <a:pPr>
              <a:buNone/>
            </a:pPr>
            <a:r>
              <a:rPr lang="ru-RU" dirty="0" smtClean="0"/>
              <a:t/>
            </a:r>
            <a:br>
              <a:rPr lang="ru-RU" dirty="0" smtClean="0"/>
            </a:br>
            <a:endParaRPr lang="ru-RU" dirty="0"/>
          </a:p>
        </p:txBody>
      </p:sp>
      <p:sp>
        <p:nvSpPr>
          <p:cNvPr id="6" name="Содержимое 5"/>
          <p:cNvSpPr>
            <a:spLocks noGrp="1"/>
          </p:cNvSpPr>
          <p:nvPr>
            <p:ph sz="half" idx="2"/>
          </p:nvPr>
        </p:nvSpPr>
        <p:spPr>
          <a:xfrm>
            <a:off x="4357686" y="1785926"/>
            <a:ext cx="4138642" cy="4554551"/>
          </a:xfrm>
        </p:spPr>
        <p:txBody>
          <a:bodyPr>
            <a:normAutofit fontScale="92500" lnSpcReduction="20000"/>
          </a:bodyPr>
          <a:lstStyle/>
          <a:p>
            <a:pPr>
              <a:buNone/>
            </a:pPr>
            <a:r>
              <a:rPr lang="ru-RU" dirty="0" smtClean="0">
                <a:latin typeface="Georgia" pitchFamily="18" charset="0"/>
              </a:rPr>
              <a:t>     Во все времена создавались песни, повествующие о любви, о разлуках и расставаниях. Матери, жены, невесты провожали сыновей, мужей, любимых на священную защиту Родины, на военную службу, а потом ожидали с надеждою их возвращения, пели об этом песни. </a:t>
            </a:r>
            <a:endParaRPr lang="ru-RU" dirty="0">
              <a:latin typeface="Georgia" pitchFamily="18" charset="0"/>
            </a:endParaRPr>
          </a:p>
        </p:txBody>
      </p:sp>
      <p:pic>
        <p:nvPicPr>
          <p:cNvPr id="9219" name="Picture 3" descr="C:\Users\1\Desktop\Катюша\1271204532_zhenyazhenechaikatyusha0.jpg"/>
          <p:cNvPicPr>
            <a:picLocks noChangeAspect="1" noChangeArrowheads="1"/>
          </p:cNvPicPr>
          <p:nvPr/>
        </p:nvPicPr>
        <p:blipFill>
          <a:blip r:embed="rId2" cstate="print"/>
          <a:srcRect/>
          <a:stretch>
            <a:fillRect/>
          </a:stretch>
        </p:blipFill>
        <p:spPr bwMode="auto">
          <a:xfrm>
            <a:off x="357158" y="2071678"/>
            <a:ext cx="4191000" cy="2266950"/>
          </a:xfrm>
          <a:prstGeom prst="rect">
            <a:avLst/>
          </a:prstGeom>
          <a:noFill/>
        </p:spPr>
      </p:pic>
    </p:spTree>
  </p:cSld>
  <p:clrMapOvr>
    <a:masterClrMapping/>
  </p:clrMapOvr>
  <p:transition spd="slow">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4294967295"/>
          </p:nvPr>
        </p:nvSpPr>
        <p:spPr>
          <a:xfrm>
            <a:off x="0" y="285728"/>
            <a:ext cx="8858280" cy="6429420"/>
          </a:xfrm>
        </p:spPr>
        <p:txBody>
          <a:bodyPr>
            <a:normAutofit fontScale="77500" lnSpcReduction="20000"/>
          </a:bodyPr>
          <a:lstStyle/>
          <a:p>
            <a:pPr>
              <a:buNone/>
            </a:pPr>
            <a:r>
              <a:rPr lang="ru-RU" dirty="0" smtClean="0">
                <a:latin typeface="Georgia" pitchFamily="18" charset="0"/>
              </a:rPr>
              <a:t>            В песне этой никакой тоски нет и в помине. Напротив, слова ее и музыка выражают светлые чувства уверенности, бодрости и надежды. Героиня песни гордится тем. что ее любимый — «боец на дальнем пограничье». Все это очень отличало песню о простой и обаятельной девушке с ласковым русским именем Катюша от всех ее предшественниц. И за это ее полюбили и безоговорочно приняли всюду и все. В устах миллионов людей «Катюша» зазвучала как песня не о грусти разлуки и расставания, а о долге бойца, о верности девушки в любви, о больших патриотических чувствах советских людей. </a:t>
            </a:r>
          </a:p>
          <a:p>
            <a:pPr>
              <a:buNone/>
            </a:pPr>
            <a:r>
              <a:rPr lang="ru-RU" dirty="0" smtClean="0">
                <a:latin typeface="Georgia" pitchFamily="18" charset="0"/>
              </a:rPr>
              <a:t>           Родилась не просто лирическая песня о любви девушки и воина, </a:t>
            </a:r>
            <a:r>
              <a:rPr lang="ru-RU" b="1" dirty="0" smtClean="0">
                <a:solidFill>
                  <a:srgbClr val="C00000"/>
                </a:solidFill>
                <a:latin typeface="Georgia" pitchFamily="18" charset="0"/>
              </a:rPr>
              <a:t>а о такой любви, которая вселяет гордость и бодрость, укрепляет веру в нее, помогает защитнику Родины выполнять свой долг. </a:t>
            </a:r>
            <a:r>
              <a:rPr lang="ru-RU" dirty="0" smtClean="0">
                <a:latin typeface="Georgia" pitchFamily="18" charset="0"/>
              </a:rPr>
              <a:t>Вот почему она была воспринята народом как глубоко современная, несущая в себе важную общественную, патриотическую идею.</a:t>
            </a:r>
          </a:p>
          <a:p>
            <a:endParaRPr lang="ru-RU" dirty="0">
              <a:latin typeface="Georgia" pitchFamily="18" charset="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82594"/>
          </a:xfrm>
        </p:spPr>
        <p:txBody>
          <a:bodyPr>
            <a:normAutofit fontScale="90000"/>
          </a:bodyPr>
          <a:lstStyle/>
          <a:p>
            <a:r>
              <a:rPr lang="ru-RU" dirty="0" smtClean="0"/>
              <a:t>Катюша – это имя  девушки войны</a:t>
            </a:r>
            <a:endParaRPr lang="ru-RU" dirty="0"/>
          </a:p>
        </p:txBody>
      </p:sp>
      <p:sp>
        <p:nvSpPr>
          <p:cNvPr id="5" name="Содержимое 4"/>
          <p:cNvSpPr>
            <a:spLocks noGrp="1"/>
          </p:cNvSpPr>
          <p:nvPr>
            <p:ph sz="half" idx="1"/>
          </p:nvPr>
        </p:nvSpPr>
        <p:spPr>
          <a:xfrm>
            <a:off x="0" y="1071546"/>
            <a:ext cx="4643438" cy="5054617"/>
          </a:xfrm>
        </p:spPr>
        <p:txBody>
          <a:bodyPr>
            <a:normAutofit fontScale="85000" lnSpcReduction="10000"/>
          </a:bodyPr>
          <a:lstStyle/>
          <a:p>
            <a:pPr>
              <a:buNone/>
            </a:pPr>
            <a:r>
              <a:rPr lang="ru-RU" dirty="0" smtClean="0"/>
              <a:t>     </a:t>
            </a:r>
            <a:r>
              <a:rPr lang="ru-RU" dirty="0" smtClean="0">
                <a:latin typeface="Georgia" pitchFamily="18" charset="0"/>
              </a:rPr>
              <a:t>10 января 1943 года в газете 44-й армии "На штурм" были опубликованы стихи о Кате Пастушенко: "Мы любим петь о девушке Катюше, что выходила на берег крутой... О Кате песню новую послушай, о девушке суровой и простой. Когда враги вдруг налетели стаей и замолчал внезапно пулемет, Катюша наша, девушка простая, одна рванулась заменить расчет..." </a:t>
            </a:r>
            <a:endParaRPr lang="ru-RU" dirty="0">
              <a:latin typeface="Georgia" pitchFamily="18" charset="0"/>
            </a:endParaRPr>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500562" y="1142984"/>
            <a:ext cx="4299008" cy="4848221"/>
          </a:xfrm>
          <a:prstGeom prst="rect">
            <a:avLst/>
          </a:prstGeom>
          <a:noFill/>
          <a:ln w="9525">
            <a:noFill/>
            <a:miter lim="800000"/>
            <a:headEnd/>
            <a:tailEnd/>
          </a:ln>
          <a:effectLst/>
        </p:spPr>
      </p:pic>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39784"/>
          </a:xfrm>
        </p:spPr>
        <p:txBody>
          <a:bodyPr>
            <a:noAutofit/>
          </a:bodyPr>
          <a:lstStyle/>
          <a:p>
            <a:r>
              <a:rPr lang="ru-RU" sz="3600" b="1" dirty="0" smtClean="0">
                <a:solidFill>
                  <a:srgbClr val="C00000"/>
                </a:solidFill>
                <a:latin typeface="Georgia" pitchFamily="18" charset="0"/>
              </a:rPr>
              <a:t>Песню посвящали многим девушкам</a:t>
            </a:r>
            <a:endParaRPr lang="ru-RU" sz="3600" b="1" dirty="0">
              <a:solidFill>
                <a:srgbClr val="C00000"/>
              </a:solidFill>
              <a:latin typeface="Georgia" pitchFamily="18" charset="0"/>
            </a:endParaRPr>
          </a:p>
        </p:txBody>
      </p:sp>
      <p:sp>
        <p:nvSpPr>
          <p:cNvPr id="5" name="Содержимое 4"/>
          <p:cNvSpPr>
            <a:spLocks noGrp="1"/>
          </p:cNvSpPr>
          <p:nvPr>
            <p:ph sz="half" idx="1"/>
          </p:nvPr>
        </p:nvSpPr>
        <p:spPr>
          <a:xfrm>
            <a:off x="214282" y="1500174"/>
            <a:ext cx="4714908" cy="5357826"/>
          </a:xfrm>
        </p:spPr>
        <p:txBody>
          <a:bodyPr>
            <a:normAutofit fontScale="55000" lnSpcReduction="20000"/>
          </a:bodyPr>
          <a:lstStyle/>
          <a:p>
            <a:pPr>
              <a:buNone/>
            </a:pPr>
            <a:r>
              <a:rPr lang="ru-RU" dirty="0" smtClean="0"/>
              <a:t>       </a:t>
            </a:r>
            <a:r>
              <a:rPr lang="ru-RU" sz="3800" dirty="0" smtClean="0">
                <a:latin typeface="Georgia" pitchFamily="18" charset="0"/>
              </a:rPr>
              <a:t>Бывший военный летчик краевед Николай Семенович Сахно из Краснодарского края, у Кати Ивановой был вполне реальный прототип – редкой отваги, гордая и в то же время скромная, очень красивая девушка из кубанской станицы Медведовской. На фронт Катя, вчерашняя школьница, пошла добровольно и сразу же попала под Сталинград. Была санитаркой, пулеметчицей, в составе роты связи авиаполка прошла путь от Волги до Балкан. Имеет боевые награды, благодарности командования. </a:t>
            </a:r>
            <a:endParaRPr lang="ru-RU" sz="3800" dirty="0">
              <a:latin typeface="Georgia" pitchFamily="18" charset="0"/>
            </a:endParaRPr>
          </a:p>
        </p:txBody>
      </p:sp>
      <p:sp>
        <p:nvSpPr>
          <p:cNvPr id="6" name="Содержимое 5"/>
          <p:cNvSpPr>
            <a:spLocks noGrp="1"/>
          </p:cNvSpPr>
          <p:nvPr>
            <p:ph sz="half" idx="2"/>
          </p:nvPr>
        </p:nvSpPr>
        <p:spPr>
          <a:xfrm>
            <a:off x="5286348" y="2357430"/>
            <a:ext cx="3857652" cy="3768733"/>
          </a:xfrm>
        </p:spPr>
        <p:txBody>
          <a:bodyPr>
            <a:normAutofit fontScale="55000" lnSpcReduction="20000"/>
          </a:bodyPr>
          <a:lstStyle/>
          <a:p>
            <a:pPr>
              <a:buNone/>
            </a:pPr>
            <a:r>
              <a:rPr lang="ru-RU" sz="4000" dirty="0" smtClean="0">
                <a:latin typeface="Georgia" pitchFamily="18" charset="0"/>
              </a:rPr>
              <a:t>        У  Екатерины Андреевны с военной поры хранится пожелтевший листок с рукописным текстом песни о Кате Ивановой. На листочке приписка офицера-танкиста, что эти стихи о ней.</a:t>
            </a:r>
            <a:r>
              <a:rPr lang="ru-RU" dirty="0" smtClean="0"/>
              <a:t/>
            </a:r>
            <a:br>
              <a:rPr lang="ru-RU" dirty="0" smtClean="0"/>
            </a:br>
            <a:endParaRPr lang="ru-RU" dirty="0"/>
          </a:p>
        </p:txBody>
      </p:sp>
    </p:spTree>
  </p:cSld>
  <p:clrMapOvr>
    <a:masterClrMapping/>
  </p:clrMapOvr>
  <p:transition spd="slow">
    <p:push dir="r"/>
  </p:transition>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852</Words>
  <Application>Microsoft Office PowerPoint</Application>
  <PresentationFormat>Экран (4:3)</PresentationFormat>
  <Paragraphs>36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МАДОУ «ЦРР детский сад № 58»</vt:lpstr>
      <vt:lpstr>Презентация PowerPoint</vt:lpstr>
      <vt:lpstr> В 1938 году в Москве был создан Государственный джаз-оркестр Союза ССР под управлением М. Блантера  и В. Кнушевицкого</vt:lpstr>
      <vt:lpstr>Вначале были написаны стихи — всего ВОСЕМЬ строк. Написал их М. В. Исаковский</vt:lpstr>
      <vt:lpstr>Композитор, автор музыки М. И. Блантер </vt:lpstr>
      <vt:lpstr> Направление поиска и построение ее сюжета подсказано было самой жизнью, напряженной обстановкой предгрозовых довоенных лет.</vt:lpstr>
      <vt:lpstr>Презентация PowerPoint</vt:lpstr>
      <vt:lpstr>Катюша – это имя  девушки войны</vt:lpstr>
      <vt:lpstr>Песню посвящали многим девушкам</vt:lpstr>
      <vt:lpstr>Презентация PowerPoint</vt:lpstr>
      <vt:lpstr>Русские солдаты ценили песню, посвящали её своим любимым, которые ждали их дома</vt:lpstr>
      <vt:lpstr>Презентация PowerPoint</vt:lpstr>
      <vt:lpstr>Презентация PowerPoint</vt:lpstr>
      <vt:lpstr>Памятник «Катюше» установлен во Владивостоке</vt:lpstr>
      <vt:lpstr>Интересные сведения о "Катюше"</vt:lpstr>
      <vt:lpstr>Презентация PowerPoint</vt:lpstr>
      <vt:lpstr>«КАТЮША» - песня для других стран</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Семьянский детский сад № 7  «Белоснежка»</dc:title>
  <dc:creator>1</dc:creator>
  <cp:lastModifiedBy>RePack by Diakov</cp:lastModifiedBy>
  <cp:revision>24</cp:revision>
  <dcterms:created xsi:type="dcterms:W3CDTF">2015-02-08T16:34:38Z</dcterms:created>
  <dcterms:modified xsi:type="dcterms:W3CDTF">2020-04-25T22:13:54Z</dcterms:modified>
</cp:coreProperties>
</file>