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563196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Чтение художественной литературы: русская народная сказка «</a:t>
            </a:r>
            <a:r>
              <a:rPr lang="ru-RU" sz="3600" b="1" spc="50" dirty="0" err="1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Жихарка</a:t>
            </a:r>
            <a:r>
              <a:rPr lang="ru-RU" sz="36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endParaRPr lang="ru-RU" sz="36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64728" y="5445224"/>
            <a:ext cx="2843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Подготовили: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Симагина А.П.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Панкратова Ю.А.</a:t>
            </a:r>
          </a:p>
          <a:p>
            <a:pPr algn="r"/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29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Задачи:</a:t>
            </a:r>
            <a:endParaRPr lang="ru-RU" sz="360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980728"/>
            <a:ext cx="7776864" cy="5184576"/>
          </a:xfrm>
          <a:prstGeom prst="round2DiagRect">
            <a:avLst>
              <a:gd name="adj1" fmla="val 10133"/>
              <a:gd name="adj2" fmla="val 0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>
                <a:solidFill>
                  <a:srgbClr val="000000"/>
                </a:solidFill>
                <a:latin typeface="Open Sans"/>
              </a:rPr>
              <a:t>1. Развивать умения воспринимать текст: понимать основное содержание называть главные характеристики героев, несложные мотивы их поступков.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Open Sans"/>
              </a:rPr>
              <a:t>2. Развивать умения детей понимать содержание поговорок.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Open Sans"/>
              </a:rPr>
              <a:t>3. Поддерживать желание детей отражать свои впечатления о прослушанных произведениях, литературных героях.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8912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Open Sans"/>
              </a:rPr>
              <a:t>отгадайте загадку.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Не ездок , а со шпорами.</a:t>
            </a: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Не будильник, а всех будит.</a:t>
            </a:r>
          </a:p>
          <a:p>
            <a:r>
              <a:rPr lang="ru-RU" sz="4500" b="1" dirty="0">
                <a:solidFill>
                  <a:srgbClr val="000000"/>
                </a:solidFill>
                <a:latin typeface="Open Sans"/>
              </a:rPr>
              <a:t>( петух)</a:t>
            </a:r>
            <a:endParaRPr lang="ru-RU" sz="4500" dirty="0">
              <a:solidFill>
                <a:srgbClr val="000000"/>
              </a:solidFill>
              <a:latin typeface="Open Sans"/>
            </a:endParaRP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Этот зверь живет лишь дома.</a:t>
            </a: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С эти зверем все знакомы.</a:t>
            </a: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У него усы как спицы.</a:t>
            </a: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Он, мурлыча, песнь поет.</a:t>
            </a: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Только мышь его боится.</a:t>
            </a: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Угадали? Это -. </a:t>
            </a:r>
            <a:r>
              <a:rPr lang="ru-RU" sz="4500" b="1" dirty="0">
                <a:solidFill>
                  <a:srgbClr val="000000"/>
                </a:solidFill>
                <a:latin typeface="Open Sans"/>
              </a:rPr>
              <a:t>(Кот)</a:t>
            </a:r>
            <a:endParaRPr lang="ru-RU" sz="4500" dirty="0">
              <a:solidFill>
                <a:srgbClr val="000000"/>
              </a:solidFill>
              <a:latin typeface="Open Sans"/>
            </a:endParaRP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Рыжая плутовка</a:t>
            </a: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Бегает так ловко,</a:t>
            </a: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Всему лесу краса,</a:t>
            </a: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Кто это</a:t>
            </a:r>
            <a:r>
              <a:rPr lang="ru-RU" sz="4500" b="1" dirty="0">
                <a:solidFill>
                  <a:srgbClr val="000000"/>
                </a:solidFill>
                <a:latin typeface="Open Sans"/>
              </a:rPr>
              <a:t>…( лиса)</a:t>
            </a:r>
            <a:endParaRPr lang="ru-RU" sz="4500" dirty="0">
              <a:solidFill>
                <a:srgbClr val="000000"/>
              </a:solidFill>
              <a:latin typeface="Open Sans"/>
            </a:endParaRPr>
          </a:p>
          <a:p>
            <a:r>
              <a:rPr lang="ru-RU" sz="4500" dirty="0">
                <a:solidFill>
                  <a:srgbClr val="000000"/>
                </a:solidFill>
                <a:latin typeface="Open Sans"/>
              </a:rPr>
              <a:t>Мальчик в домике живёт,</a:t>
            </a:r>
            <a:br>
              <a:rPr lang="ru-RU" sz="4500" dirty="0">
                <a:solidFill>
                  <a:srgbClr val="000000"/>
                </a:solidFill>
                <a:latin typeface="Open Sans"/>
              </a:rPr>
            </a:br>
            <a:r>
              <a:rPr lang="ru-RU" sz="4500" dirty="0">
                <a:solidFill>
                  <a:srgbClr val="000000"/>
                </a:solidFill>
                <a:latin typeface="Open Sans"/>
              </a:rPr>
              <a:t>Топит печь и пол метёт,</a:t>
            </a:r>
            <a:br>
              <a:rPr lang="ru-RU" sz="4500" dirty="0">
                <a:solidFill>
                  <a:srgbClr val="000000"/>
                </a:solidFill>
                <a:latin typeface="Open Sans"/>
              </a:rPr>
            </a:br>
            <a:r>
              <a:rPr lang="ru-RU" sz="4500" dirty="0">
                <a:solidFill>
                  <a:srgbClr val="000000"/>
                </a:solidFill>
                <a:latin typeface="Open Sans"/>
              </a:rPr>
              <a:t>Кот, петух его друзья,</a:t>
            </a:r>
            <a:br>
              <a:rPr lang="ru-RU" sz="4500" dirty="0">
                <a:solidFill>
                  <a:srgbClr val="000000"/>
                </a:solidFill>
                <a:latin typeface="Open Sans"/>
              </a:rPr>
            </a:br>
            <a:r>
              <a:rPr lang="ru-RU" sz="4500" dirty="0">
                <a:solidFill>
                  <a:srgbClr val="000000"/>
                </a:solidFill>
                <a:latin typeface="Open Sans"/>
              </a:rPr>
              <a:t>В беде не бросят никогда.</a:t>
            </a:r>
            <a:br>
              <a:rPr lang="ru-RU" sz="4500" dirty="0">
                <a:solidFill>
                  <a:srgbClr val="000000"/>
                </a:solidFill>
                <a:latin typeface="Open Sans"/>
              </a:rPr>
            </a:br>
            <a:endParaRPr lang="ru-RU" sz="4500" dirty="0">
              <a:solidFill>
                <a:srgbClr val="000000"/>
              </a:solidFill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785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Open Sans"/>
              </a:rPr>
              <a:t>Кто же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эти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все герои, из какой сказки?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340768"/>
            <a:ext cx="6192688" cy="5517232"/>
          </a:xfrm>
        </p:spPr>
      </p:pic>
    </p:spTree>
    <p:extLst>
      <p:ext uri="{BB962C8B-B14F-4D97-AF65-F5344CB8AC3E}">
        <p14:creationId xmlns:p14="http://schemas.microsoft.com/office/powerpoint/2010/main" xmlns="" val="215111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A71E90"/>
                </a:solidFill>
                <a:latin typeface="Trebuchet ms" panose="020B0603020202020204" pitchFamily="34" charset="0"/>
              </a:rPr>
              <a:t>Русская сказка «</a:t>
            </a:r>
            <a:r>
              <a:rPr lang="ru-RU" sz="3200" b="1" dirty="0" err="1">
                <a:solidFill>
                  <a:srgbClr val="A71E90"/>
                </a:solidFill>
                <a:latin typeface="Trebuchet ms" panose="020B0603020202020204" pitchFamily="34" charset="0"/>
              </a:rPr>
              <a:t>Жихарка</a:t>
            </a:r>
            <a:r>
              <a:rPr lang="ru-RU" sz="3200" b="1" dirty="0">
                <a:solidFill>
                  <a:srgbClr val="A71E90"/>
                </a:solidFill>
                <a:latin typeface="Trebuchet ms" panose="020B0603020202020204" pitchFamily="34" charset="0"/>
              </a:rPr>
              <a:t>»</a:t>
            </a:r>
            <a:br>
              <a:rPr lang="ru-RU" sz="3200" b="1" dirty="0">
                <a:solidFill>
                  <a:srgbClr val="A71E90"/>
                </a:solidFill>
                <a:latin typeface="Trebuchet ms" panose="020B0603020202020204" pitchFamily="34" charset="0"/>
              </a:rPr>
            </a:br>
            <a:endParaRPr lang="ru-RU" sz="3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988647"/>
            <a:ext cx="903649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42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Жили-были в избушке кот, петух да маленький человечек —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 Кот с петухом на охоту ходили, а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домовничал. Обед варил, стол накрывал, ложки раскладывал. Раскладывает да приговаривает: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Эта простая ложка —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котова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, эта простая ложка — Петина, а эта не простая, точеная, ручка золоченая, — это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Жихаркина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 Никому ее не отдам.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Вот прослышала лиса, что в избушке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один хозяйничает, и захотелось ей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жихаркиного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мясца попробовать.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Кот да петух, как уходили на охоту, всегда велели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Жихарке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двери запирать. Запирал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двери. Все запирал, а один раз и забыл. Справил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все дела, обед сварил, стол накрыл, стал ложки раскладывать да и говорит: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Эта простая ложка —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котова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, эта простая ложка — Петина, а эта не простая, точеная, ручка золоченая, —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Жихаркина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 Никому ее не отдам.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Только хотел ее на стол положить, а по лестнице — топ-топ-топ.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Лиса идет!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Испугался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, с лавки соскочил, ложку на пол уронил — и поднимать некогда — да под печку и залез. А лиса в избушку вошла, глядь туда, глядь сюда — нет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Жихарки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«Постой же, — думает лиса, — ты мне сам скажешь, где сидишь».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Пошла лиса к столу, стала ложки перебирать: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0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496" y="908527"/>
            <a:ext cx="8651304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42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Эта ложка простая — Петина, эта ложка простая —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котова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, а эта ложка не простая — точеная, ручка золоченая, — эту я себе возьму.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А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-то под печкой во весь голос: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Ай, ай, ай, не бери, тетенька, я не дам!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Вот ты где,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!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Подбежала лиса к печке, лапку в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подпечье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запустила,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Жихарку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вытащила, на спину перекинула — да в лес.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Домой прибежала, печку жарко истопила: хочет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Жихарку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изжарить да съесть.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Взяла лиса лопату: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Садись, — говорит, —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А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маленький, да удаленький.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На лопату сел, ручки-ножки растопырил — и в печку-то и нейдет.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Не так сидишь, — говорит лиса.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Повернулся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к печи затылком, ручки-ножки растопырил — в печку-то и нейдет.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Да не так, — лиса говорит.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А ты мне, тетенька, покажи, я ведь не умею.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Экой ты недогадливый! — лиса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Жихарку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с лопаты сбросила, сама на лопату прыг, в кольцо свернулась, лапки спрятала, хвостом накрылась. А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ее толк в печку да заслонкой прикрыл, а сам скорей вон из избы да домой.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А дома-то кот да петух плачут, рыдают: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Вот ложка простая —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котова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, вот ложка простая — Петина, а нет ложки точеной, ручки золоченой, да и нет нашего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, да и нет нашего маленького!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Кот лапкой слезы утирает, Петя крылышком подбирает.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Вдруг по лестнице — тук-тук-тук.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бежит, громким голосом кричит: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— А вот и я! А лиса в печке сжарилась!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42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Обрадовались кот да петух. Ну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Жихарку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целовать! Ну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Жихарку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обнимать! И сейчас кот, петух и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Жихарка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в этой избушке живут, нас в гости ждут.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98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5490"/>
            <a:ext cx="5580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 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122" name="Picture 2" descr="hello_html_ma7bb08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00" y="274638"/>
            <a:ext cx="8559800" cy="610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061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 теперь поиграем в игру : «подбери предмет к сказке».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Open Sans"/>
              </a:rPr>
              <a:t>Скалка-«Лисичка со скалочкой»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Яйцо-«Курочка Ряба»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Пирожки-«Маша и медведь»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Рукавичка-«Рукавичка»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Коса-«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Заюшкина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избушка»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Репка-«Репка»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>
                <a:solidFill>
                  <a:srgbClr val="000000"/>
                </a:solidFill>
                <a:latin typeface="Open Sans"/>
              </a:rPr>
              <a:t>Три чашки-«Три медведя»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9453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332657"/>
            <a:ext cx="46622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В мире много сказок,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Грустных и смешных.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И прожить на свете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Нам нельзя без них.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Пусть герои сказок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Дарят нам тепло,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Пусть добро навеки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Побеждает Зло!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Ну, а нам пора прощаться,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И со сказкой расставаться.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Сказка новая опять</a:t>
            </a:r>
          </a:p>
          <a:p>
            <a:r>
              <a:rPr lang="ru-RU" sz="2400" dirty="0">
                <a:solidFill>
                  <a:srgbClr val="000000"/>
                </a:solidFill>
                <a:latin typeface="Open Sans"/>
              </a:rPr>
              <a:t>Будет в гости завтра ждать.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350981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726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отгадайте загадку.</vt:lpstr>
      <vt:lpstr>Кто же эти все герои, из какой сказки?</vt:lpstr>
      <vt:lpstr>Русская сказка «Жихарка» </vt:lpstr>
      <vt:lpstr>2</vt:lpstr>
      <vt:lpstr>Слайд 7</vt:lpstr>
      <vt:lpstr>А теперь поиграем в игру : «подбери предмет к сказке».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Юрий</cp:lastModifiedBy>
  <cp:revision>7</cp:revision>
  <dcterms:created xsi:type="dcterms:W3CDTF">2012-07-31T15:34:20Z</dcterms:created>
  <dcterms:modified xsi:type="dcterms:W3CDTF">2020-04-21T07:28:48Z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