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336" r:id="rId6"/>
    <p:sldId id="261" r:id="rId7"/>
    <p:sldId id="262" r:id="rId8"/>
    <p:sldId id="296" r:id="rId9"/>
    <p:sldId id="297" r:id="rId10"/>
    <p:sldId id="298" r:id="rId11"/>
    <p:sldId id="300" r:id="rId12"/>
    <p:sldId id="302" r:id="rId13"/>
    <p:sldId id="303" r:id="rId14"/>
    <p:sldId id="304" r:id="rId15"/>
    <p:sldId id="305" r:id="rId16"/>
    <p:sldId id="306" r:id="rId17"/>
    <p:sldId id="307" r:id="rId18"/>
    <p:sldId id="310" r:id="rId19"/>
    <p:sldId id="308" r:id="rId20"/>
    <p:sldId id="337" r:id="rId21"/>
    <p:sldId id="263" r:id="rId22"/>
    <p:sldId id="264" r:id="rId23"/>
    <p:sldId id="309" r:id="rId24"/>
    <p:sldId id="311" r:id="rId25"/>
    <p:sldId id="267" r:id="rId26"/>
    <p:sldId id="313" r:id="rId27"/>
    <p:sldId id="333" r:id="rId28"/>
    <p:sldId id="316" r:id="rId29"/>
    <p:sldId id="314" r:id="rId30"/>
    <p:sldId id="317" r:id="rId31"/>
    <p:sldId id="319" r:id="rId32"/>
    <p:sldId id="320" r:id="rId33"/>
    <p:sldId id="266" r:id="rId34"/>
    <p:sldId id="321" r:id="rId35"/>
    <p:sldId id="322" r:id="rId36"/>
    <p:sldId id="323" r:id="rId37"/>
    <p:sldId id="272" r:id="rId38"/>
    <p:sldId id="294" r:id="rId39"/>
    <p:sldId id="295" r:id="rId40"/>
    <p:sldId id="325" r:id="rId41"/>
    <p:sldId id="326" r:id="rId42"/>
    <p:sldId id="327" r:id="rId43"/>
    <p:sldId id="330" r:id="rId44"/>
    <p:sldId id="331" r:id="rId45"/>
    <p:sldId id="33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29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B625-042D-4AFB-9494-CCDD8AECA83D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50B5-CFBE-40BF-B00E-564D918E7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46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B625-042D-4AFB-9494-CCDD8AECA83D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50B5-CFBE-40BF-B00E-564D918E7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90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B625-042D-4AFB-9494-CCDD8AECA83D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50B5-CFBE-40BF-B00E-564D918E7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02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B625-042D-4AFB-9494-CCDD8AECA83D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50B5-CFBE-40BF-B00E-564D918E7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2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B625-042D-4AFB-9494-CCDD8AECA83D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50B5-CFBE-40BF-B00E-564D918E7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40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B625-042D-4AFB-9494-CCDD8AECA83D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50B5-CFBE-40BF-B00E-564D918E7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0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B625-042D-4AFB-9494-CCDD8AECA83D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50B5-CFBE-40BF-B00E-564D918E7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57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B625-042D-4AFB-9494-CCDD8AECA83D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50B5-CFBE-40BF-B00E-564D918E7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30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B625-042D-4AFB-9494-CCDD8AECA83D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50B5-CFBE-40BF-B00E-564D918E7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35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B625-042D-4AFB-9494-CCDD8AECA83D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50B5-CFBE-40BF-B00E-564D918E7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4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B625-042D-4AFB-9494-CCDD8AECA83D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50B5-CFBE-40BF-B00E-564D918E7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86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3B625-042D-4AFB-9494-CCDD8AECA83D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C50B5-CFBE-40BF-B00E-564D918E7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13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15ruz.schoolrm.ru/sveden/employees/19262/22311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" y="-42579"/>
            <a:ext cx="9144000" cy="689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8578" y="226274"/>
            <a:ext cx="425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9470" y="870020"/>
            <a:ext cx="4089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Колбановой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Ларисы Владимировны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комбинированного вида»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3968" y="2708921"/>
            <a:ext cx="48600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14.03.1973 г.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 государственный  педагогический  институт имени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М.Е.Евсевьева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по специальности  «Педагогика и психология(дошкольная)»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400" dirty="0">
                <a:latin typeface="Times New Roman" pitchFamily="18" charset="0"/>
              </a:rPr>
              <a:t> </a:t>
            </a:r>
            <a:r>
              <a:rPr lang="ru-RU" altLang="ru-RU" sz="1400" dirty="0" smtClean="0">
                <a:latin typeface="Times New Roman" pitchFamily="18" charset="0"/>
              </a:rPr>
              <a:t>Методист </a:t>
            </a:r>
            <a:r>
              <a:rPr lang="ru-RU" altLang="ru-RU" sz="1400" dirty="0">
                <a:latin typeface="Times New Roman" pitchFamily="18" charset="0"/>
              </a:rPr>
              <a:t>по дошкольному </a:t>
            </a:r>
            <a:r>
              <a:rPr lang="ru-RU" altLang="ru-RU" sz="1400" dirty="0" smtClean="0">
                <a:latin typeface="Times New Roman" pitchFamily="18" charset="0"/>
              </a:rPr>
              <a:t>воспитанию. «Воспитатель </a:t>
            </a:r>
            <a:r>
              <a:rPr lang="ru-RU" altLang="ru-RU" sz="1400" dirty="0">
                <a:latin typeface="Times New Roman" pitchFamily="18" charset="0"/>
              </a:rPr>
              <a:t>в детском </a:t>
            </a:r>
            <a:r>
              <a:rPr lang="ru-RU" altLang="ru-RU" sz="1400">
                <a:latin typeface="Times New Roman" pitchFamily="18" charset="0"/>
              </a:rPr>
              <a:t>национальном </a:t>
            </a:r>
            <a:r>
              <a:rPr lang="ru-RU" altLang="ru-RU" sz="1400" smtClean="0">
                <a:latin typeface="Times New Roman" pitchFamily="18" charset="0"/>
              </a:rPr>
              <a:t>саду».</a:t>
            </a:r>
            <a:endParaRPr lang="ru-RU" altLang="ru-RU" sz="1400" dirty="0">
              <a:latin typeface="Times New Roman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 </a:t>
            </a:r>
            <a:r>
              <a:rPr lang="ru-RU" sz="1400" dirty="0">
                <a:latin typeface="Times New Roman" pitchFamily="18" charset="0"/>
              </a:rPr>
              <a:t>ЭВ</a:t>
            </a:r>
            <a:r>
              <a:rPr lang="ru-RU" altLang="ru-RU" sz="1400" dirty="0">
                <a:latin typeface="Times New Roman" pitchFamily="18" charset="0"/>
              </a:rPr>
              <a:t>№ 048305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дата выдачи:  </a:t>
            </a:r>
            <a:r>
              <a:rPr lang="ru-RU" altLang="ru-RU" sz="1400" dirty="0">
                <a:latin typeface="Times New Roman" pitchFamily="18" charset="0"/>
              </a:rPr>
              <a:t>23.06.1994г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 специальности): 15 лет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 лет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высшая.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приказ №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516 от 23.05.2018г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</a:t>
            </a:r>
          </a:p>
          <a:p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13776" r="5901" b="7476"/>
          <a:stretch/>
        </p:blipFill>
        <p:spPr>
          <a:xfrm rot="5400000">
            <a:off x="-392619" y="1641658"/>
            <a:ext cx="511256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98884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 startAt="3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НАЛИЧИЕ   ПУБЛИКАЦИЙ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013502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Всероссийский уровень- 2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184"/>
            <a:ext cx="4491073" cy="63453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79" y="272184"/>
            <a:ext cx="4489521" cy="634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340769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4.РЕЗУЛЬТАТЫ УЧАСТИЯ ВОСПИТАННИКОВ В : 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конкурсах; выставках; турнирах; соревнованиях; акциях; фестивалях</a:t>
            </a:r>
          </a:p>
          <a:p>
            <a:pPr algn="ctr">
              <a:buFontTx/>
              <a:buChar char="-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475167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 –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 –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kern="50" dirty="0" smtClean="0">
                <a:latin typeface="Times New Roman"/>
                <a:ea typeface="Times New Roman"/>
              </a:rPr>
              <a:t>Победы </a:t>
            </a:r>
            <a:r>
              <a:rPr lang="ru-RU" sz="1600" kern="50" dirty="0">
                <a:latin typeface="Times New Roman"/>
                <a:ea typeface="Times New Roman"/>
              </a:rPr>
              <a:t>и призовые места в заочных/дистанционных мероприятиях  в сети «</a:t>
            </a:r>
            <a:r>
              <a:rPr lang="ru-RU" sz="1600" kern="50" dirty="0" smtClean="0">
                <a:latin typeface="Times New Roman"/>
                <a:ea typeface="Times New Roman"/>
              </a:rPr>
              <a:t>Интернет» – 3</a:t>
            </a: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8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8568" y="-1127125"/>
            <a:ext cx="664686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76658"/>
            <a:ext cx="4783728" cy="6580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039" y="276658"/>
            <a:ext cx="4573961" cy="647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6" y="274204"/>
            <a:ext cx="4485604" cy="6341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4204"/>
            <a:ext cx="4501679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71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348880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НАЛИЧИА АВТОРСКИХ ПРОГРАММ, МЕТОДИЧЕСКИХ ПОСОБИЙ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4005064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51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650012"/>
            <a:ext cx="80648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6.ВЫСТУПЛЕНИЯ ПЕДАГОГА НА ЗАСЕДАНИЯХ  МЕТОДИЧЕСКИХ СОВЕТОВ, НАУЧНО-ПРАКТИЧЕСКИХ КОНФЕРЕНЦИЯХ, ПЕДАГОГИЧЕСКИХ ЧТЕНИЯХ , СЕМИНАРАХ, СЕКЦИЯХ, ФОРУМАХ,  РАДИОПЕРЕДАЧАХ (ОЧНО)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9900" y="3140968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Уровень образовательной организации - 2</a:t>
            </a:r>
            <a:endParaRPr lang="ru-RU" sz="1200" kern="50" dirty="0">
              <a:latin typeface="Arial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Муниципальный уровень - </a:t>
            </a:r>
            <a:r>
              <a:rPr lang="ru-RU" kern="50" dirty="0" smtClean="0">
                <a:latin typeface="Times New Roman"/>
                <a:ea typeface="Times New Roman"/>
                <a:cs typeface="Times New Roman"/>
              </a:rPr>
              <a:t>2</a:t>
            </a:r>
            <a:endParaRPr lang="ru-RU" sz="1200" kern="50" dirty="0">
              <a:latin typeface="Arial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Республиканский уровень – 1</a:t>
            </a:r>
            <a:endParaRPr lang="ru-RU" sz="1200" kern="50" dirty="0">
              <a:latin typeface="Arial"/>
              <a:ea typeface="Times New Roman"/>
              <a:cs typeface="Times New Roman"/>
            </a:endParaRPr>
          </a:p>
          <a:p>
            <a:r>
              <a:rPr lang="ru-RU" kern="50" dirty="0">
                <a:latin typeface="Times New Roman"/>
                <a:ea typeface="Times New Roman"/>
              </a:rPr>
              <a:t>Российский уровень </a:t>
            </a:r>
            <a:r>
              <a:rPr lang="ru-RU" kern="50" dirty="0" smtClean="0">
                <a:latin typeface="Times New Roman"/>
                <a:ea typeface="Times New Roman"/>
              </a:rPr>
              <a:t>–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839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56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59" y="15875"/>
            <a:ext cx="4600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0916"/>
          </a:xfrm>
          <a:prstGeom prst="rect">
            <a:avLst/>
          </a:prstGeom>
        </p:spPr>
      </p:pic>
      <p:sp>
        <p:nvSpPr>
          <p:cNvPr id="5" name="Заголовок 3"/>
          <p:cNvSpPr>
            <a:spLocks noGrp="1"/>
          </p:cNvSpPr>
          <p:nvPr/>
        </p:nvSpPr>
        <p:spPr>
          <a:xfrm rot="10800000" flipV="1">
            <a:off x="289933" y="802888"/>
            <a:ext cx="8720252" cy="23640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Педагогический опыт</a:t>
            </a:r>
            <a:br>
              <a:rPr lang="ru-RU" sz="9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размещен на сайте ДОО</a:t>
            </a:r>
          </a:p>
          <a:p>
            <a:pPr algn="ctr"/>
            <a:endParaRPr lang="ru-RU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9600" b="1" dirty="0">
                <a:latin typeface="Times New Roman" pitchFamily="18" charset="0"/>
                <a:cs typeface="Times New Roman" pitchFamily="18" charset="0"/>
                <a:hlinkClick r:id="rId3"/>
              </a:rPr>
              <a:t>https://ds15ruz.schoolrm.ru/sveden/employees/19262/223110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endParaRPr lang="ru-RU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9600" i="1" u="sng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6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9990" cy="6954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90" y="0"/>
            <a:ext cx="4661210" cy="69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26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130" y="0"/>
            <a:ext cx="4831740" cy="680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8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81" y="150490"/>
            <a:ext cx="8564238" cy="658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2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8212"/>
            <a:ext cx="9161591" cy="44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7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569" y="31750"/>
            <a:ext cx="4852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69" y="411187"/>
            <a:ext cx="8562261" cy="60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5127" y="166255"/>
            <a:ext cx="7273637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ПРОВЕДЕНИЕ ОТКРЫТЫХ ЗАНЯТИЙ, МАСТЕР-КЛАССОВ, МЕРОПРИЯТИЙ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Уровень образовательной организации – 2 </a:t>
            </a:r>
          </a:p>
          <a:p>
            <a:pPr algn="ctr">
              <a:spcAft>
                <a:spcPts val="0"/>
              </a:spcAft>
            </a:pPr>
            <a:r>
              <a:rPr lang="ru-RU" kern="50" dirty="0" smtClean="0">
                <a:latin typeface="Times New Roman"/>
                <a:ea typeface="Times New Roman"/>
                <a:cs typeface="Times New Roman"/>
              </a:rPr>
              <a:t>Муниципальный </a:t>
            </a:r>
            <a:r>
              <a:rPr lang="ru-RU" kern="50" dirty="0">
                <a:latin typeface="Times New Roman"/>
                <a:ea typeface="Times New Roman"/>
                <a:cs typeface="Times New Roman"/>
              </a:rPr>
              <a:t>уровень - 1</a:t>
            </a:r>
            <a:endParaRPr lang="ru-RU" kern="50" dirty="0"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Республиканский уровень – 1</a:t>
            </a:r>
          </a:p>
          <a:p>
            <a:pPr algn="ctr">
              <a:spcAft>
                <a:spcPts val="0"/>
              </a:spcAft>
            </a:pPr>
            <a:r>
              <a:rPr lang="ru-RU" kern="50" dirty="0">
                <a:latin typeface="Times New Roman"/>
                <a:ea typeface="Times New Roman"/>
                <a:cs typeface="Times New Roman"/>
              </a:rPr>
              <a:t>Всероссийский уровень - 1</a:t>
            </a:r>
            <a:endParaRPr lang="ru-RU" kern="50" dirty="0">
              <a:latin typeface="Arial"/>
              <a:ea typeface="Times New Roman"/>
              <a:cs typeface="Times New Roman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83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2" y="3312"/>
            <a:ext cx="9240982" cy="68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26" y="0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81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951141" cy="6873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87" y="15875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8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54"/>
            <a:ext cx="4542186" cy="6407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186" y="231486"/>
            <a:ext cx="4586986" cy="641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2204865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3861048"/>
            <a:ext cx="58884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1</a:t>
            </a:r>
          </a:p>
          <a:p>
            <a:pPr lvl="0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уровень- 1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348880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9996" y="344487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kern="50" smtClean="0">
                <a:latin typeface="Times New Roman"/>
                <a:ea typeface="Times New Roman"/>
                <a:cs typeface="Times New Roman"/>
              </a:rPr>
              <a:t>нет</a:t>
            </a:r>
            <a:endParaRPr lang="ru-RU" sz="1200" kern="50" dirty="0">
              <a:latin typeface="Arial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19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124744"/>
            <a:ext cx="75608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4293096"/>
            <a:ext cx="3910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на муниципальном уровне -2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7251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Член педагогических интернет сообществ-1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7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461965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51" y="1"/>
            <a:ext cx="4496464" cy="67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535" y="-3479"/>
            <a:ext cx="6335134" cy="1273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276605"/>
            <a:ext cx="711095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5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81705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071688"/>
            <a:ext cx="90662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7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2"/>
            <a:ext cx="4694663" cy="6867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64" y="0"/>
            <a:ext cx="4449336" cy="696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214422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систематическое проведение родительских собраний;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-проведение экскурсий, образовательных путешествий с детьми;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организация родителей на субботниках, благоустройстве участков, создание развивающей среды группы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0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463890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07" y="0"/>
            <a:ext cx="4505093" cy="68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556" y="2420888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12. РАБОТА С ДЕТЬМИ ИЗ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СОЦИАЛЬНО-НЕБЛАГОПОЛУЧНЫХ СЕМЕЙ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26" y="0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8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18" y="-16458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268760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 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668" y="3068960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очных конкурсах республиканского уровня – 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5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951" y="-32916"/>
            <a:ext cx="4876983" cy="689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8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57" y="305614"/>
            <a:ext cx="4560443" cy="64293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13" y="305613"/>
            <a:ext cx="4547830" cy="642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5818" y="1196752"/>
            <a:ext cx="69127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2890391"/>
            <a:ext cx="6680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kern="50" dirty="0">
                <a:latin typeface="Times New Roman"/>
                <a:ea typeface="Times New Roman"/>
                <a:cs typeface="Times New Roman"/>
              </a:rPr>
              <a:t>Поощрения с различных сайтов и порталов сети Интернет – 1</a:t>
            </a:r>
            <a:endParaRPr lang="ru-RU" sz="1100" kern="50" dirty="0">
              <a:latin typeface="Arial"/>
              <a:ea typeface="Times New Roman"/>
              <a:cs typeface="Times New Roman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Поощрения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уровня – 2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Поощрения республиканского уровня- 1</a:t>
            </a:r>
            <a:endParaRPr lang="ru-RU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68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22" y="0"/>
            <a:ext cx="461300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2" y="-32916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0"/>
            <a:ext cx="473526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564" y="0"/>
            <a:ext cx="4518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9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52" y="0"/>
            <a:ext cx="498514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87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4858401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72" y="-32916"/>
            <a:ext cx="4402419" cy="689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2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2636912"/>
            <a:ext cx="69127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22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482847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34" y="0"/>
            <a:ext cx="4716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456084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849" y="-1"/>
            <a:ext cx="4583151" cy="688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2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</TotalTime>
  <Words>431</Words>
  <Application>Microsoft Office PowerPoint</Application>
  <PresentationFormat>Экран (4:3)</PresentationFormat>
  <Paragraphs>93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1</cp:lastModifiedBy>
  <cp:revision>28</cp:revision>
  <dcterms:created xsi:type="dcterms:W3CDTF">2023-01-21T10:55:32Z</dcterms:created>
  <dcterms:modified xsi:type="dcterms:W3CDTF">2023-02-25T15:46:41Z</dcterms:modified>
</cp:coreProperties>
</file>