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sldIdLst>
    <p:sldId id="256" r:id="rId3"/>
    <p:sldId id="315" r:id="rId4"/>
    <p:sldId id="293" r:id="rId5"/>
    <p:sldId id="294" r:id="rId6"/>
    <p:sldId id="314" r:id="rId7"/>
    <p:sldId id="291" r:id="rId8"/>
    <p:sldId id="273" r:id="rId9"/>
    <p:sldId id="300" r:id="rId10"/>
    <p:sldId id="277" r:id="rId11"/>
    <p:sldId id="302" r:id="rId12"/>
    <p:sldId id="303" r:id="rId13"/>
    <p:sldId id="318" r:id="rId14"/>
    <p:sldId id="307" r:id="rId15"/>
    <p:sldId id="309" r:id="rId16"/>
    <p:sldId id="306" r:id="rId17"/>
    <p:sldId id="317" r:id="rId18"/>
    <p:sldId id="305" r:id="rId19"/>
    <p:sldId id="286" r:id="rId20"/>
    <p:sldId id="295" r:id="rId21"/>
    <p:sldId id="310" r:id="rId22"/>
    <p:sldId id="287" r:id="rId23"/>
    <p:sldId id="312" r:id="rId24"/>
    <p:sldId id="311" r:id="rId25"/>
    <p:sldId id="319" r:id="rId26"/>
    <p:sldId id="313" r:id="rId27"/>
    <p:sldId id="288" r:id="rId28"/>
    <p:sldId id="275" r:id="rId29"/>
    <p:sldId id="27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9900"/>
    <a:srgbClr val="00CC00"/>
    <a:srgbClr val="CC3300"/>
    <a:srgbClr val="FF0066"/>
    <a:srgbClr val="008000"/>
    <a:srgbClr val="AD0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105" d="100"/>
          <a:sy n="105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6913563" cy="10080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150" y="1412875"/>
            <a:ext cx="3349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175" y="1412875"/>
            <a:ext cx="3349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FDEADA"/>
                </a:solidFill>
                <a:latin typeface="Bell MT" pitchFamily="18" charset="0"/>
                <a:cs typeface="+mn-cs"/>
              </a:rPr>
              <a:t>ProPowerPoint.Ru</a:t>
            </a:r>
            <a:endParaRPr lang="ru-RU" sz="1400" smtClean="0">
              <a:solidFill>
                <a:srgbClr val="FDEADA"/>
              </a:solidFill>
              <a:latin typeface="Ariston" pitchFamily="66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9A09-324F-4B46-88AC-10AC01D8361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4B32-EA59-4195-8A87-57611BCBA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-252413" y="0"/>
            <a:ext cx="9396413" cy="67151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Возвратное местоимение</a:t>
            </a:r>
            <a:r>
              <a:rPr lang="ru-RU" sz="4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СЕБЯ </a:t>
            </a:r>
            <a:b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54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ЧирчимоваТ.Н</a:t>
            </a: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МБОУ «Краснопресненская СОШ»</a:t>
            </a:r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313"/>
            <a:ext cx="5205413" cy="720725"/>
          </a:xfrm>
        </p:spPr>
        <p:txBody>
          <a:bodyPr/>
          <a:lstStyle/>
          <a:p>
            <a:pPr eaLnBrk="1" hangingPunct="1"/>
            <a:r>
              <a:rPr lang="ru-RU" sz="3400" smtClean="0">
                <a:solidFill>
                  <a:srgbClr val="40404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hlink"/>
                </a:solidFill>
              </a:rPr>
              <a:t>Чему будет посвящен сегодняшний урок?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sz="4000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Возвратное местоимение</a:t>
            </a:r>
            <a:r>
              <a:rPr lang="ru-RU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algn="ctr">
              <a:defRPr/>
            </a:pPr>
            <a:endParaRPr lang="ru-RU" sz="4000" b="1" i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i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mtClean="0"/>
              <a:t> 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535987" cy="5111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Знакомство с лексическим значением и особенностями склонения местоимения </a:t>
            </a:r>
            <a:r>
              <a:rPr lang="ru-RU" sz="36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употреблять местоимение </a:t>
            </a:r>
            <a:r>
              <a:rPr lang="ru-RU" sz="36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в нужной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Девочка облилась водой.</a:t>
            </a:r>
          </a:p>
          <a:p>
            <a:r>
              <a:rPr lang="ru-RU" sz="6000" dirty="0" smtClean="0"/>
              <a:t>Девочка облила себя водой.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428596" y="0"/>
            <a:ext cx="8715404" cy="6669088"/>
          </a:xfrm>
        </p:spPr>
        <p:txBody>
          <a:bodyPr>
            <a:normAutofit lnSpcReduction="10000"/>
          </a:bodyPr>
          <a:lstStyle/>
          <a:p>
            <a:pPr marL="109538" indent="0"/>
            <a:r>
              <a:rPr lang="ru-RU" sz="3600" b="1" i="1" dirty="0" smtClean="0">
                <a:solidFill>
                  <a:srgbClr val="FF6600"/>
                </a:solidFill>
              </a:rPr>
              <a:t>Возвратное местоимение  </a:t>
            </a:r>
            <a:r>
              <a:rPr lang="ru-RU" sz="4800" b="1" i="1" dirty="0" smtClean="0">
                <a:solidFill>
                  <a:srgbClr val="00CC00"/>
                </a:solidFill>
              </a:rPr>
              <a:t>себя </a:t>
            </a:r>
            <a:r>
              <a:rPr lang="ru-RU" sz="3600" b="1" i="1" dirty="0" smtClean="0">
                <a:solidFill>
                  <a:srgbClr val="FF6600"/>
                </a:solidFill>
              </a:rPr>
              <a:t> указывает на то, что совершающий действие направляет его</a:t>
            </a:r>
            <a:r>
              <a:rPr lang="ru-RU" sz="3600" dirty="0" smtClean="0">
                <a:solidFill>
                  <a:srgbClr val="FF6600"/>
                </a:solidFill>
              </a:rPr>
              <a:t> </a:t>
            </a:r>
            <a:r>
              <a:rPr lang="ru-RU" sz="3600" b="1" i="1" dirty="0" smtClean="0">
                <a:solidFill>
                  <a:srgbClr val="FF6600"/>
                </a:solidFill>
              </a:rPr>
              <a:t>на </a:t>
            </a:r>
            <a:r>
              <a:rPr lang="ru-RU" sz="4000" b="1" i="1" dirty="0" smtClean="0">
                <a:solidFill>
                  <a:srgbClr val="00CC00"/>
                </a:solidFill>
              </a:rPr>
              <a:t>самого себя.</a:t>
            </a:r>
          </a:p>
          <a:p>
            <a:pPr marL="109538" indent="0"/>
            <a:r>
              <a:rPr lang="ru-RU" sz="4000" b="1" i="1" dirty="0" smtClean="0">
                <a:solidFill>
                  <a:srgbClr val="00CC00"/>
                </a:solidFill>
              </a:rPr>
              <a:t>Оно одно в своем разряде.</a:t>
            </a:r>
          </a:p>
          <a:p>
            <a:pPr marL="109538" indent="0"/>
            <a:r>
              <a:rPr lang="ru-RU" sz="4000" b="1" i="1" dirty="0" smtClean="0">
                <a:solidFill>
                  <a:srgbClr val="00CC00"/>
                </a:solidFill>
              </a:rPr>
              <a:t>Не имеет рода.</a:t>
            </a:r>
          </a:p>
          <a:p>
            <a:pPr marL="109538" indent="0"/>
            <a:r>
              <a:rPr lang="ru-RU" sz="4000" b="1" i="1" dirty="0" smtClean="0">
                <a:solidFill>
                  <a:srgbClr val="00CC00"/>
                </a:solidFill>
              </a:rPr>
              <a:t>Не имеет числа.</a:t>
            </a:r>
          </a:p>
          <a:p>
            <a:pPr marL="109538" indent="0"/>
            <a:r>
              <a:rPr lang="ru-RU" sz="4000" b="1" i="1" dirty="0" smtClean="0">
                <a:solidFill>
                  <a:srgbClr val="00CC00"/>
                </a:solidFill>
              </a:rPr>
              <a:t>Не имеет именительного падежа.</a:t>
            </a:r>
          </a:p>
          <a:p>
            <a:pPr marL="109538" indent="0"/>
            <a:r>
              <a:rPr lang="ru-RU" sz="4000" b="1" i="1" dirty="0" smtClean="0">
                <a:solidFill>
                  <a:srgbClr val="00CC00"/>
                </a:solidFill>
              </a:rPr>
              <a:t>В предложении является дополнением.</a:t>
            </a:r>
          </a:p>
          <a:p>
            <a:pPr marL="109538" indent="0"/>
            <a:endParaRPr lang="ru-RU" sz="3600" dirty="0" smtClean="0">
              <a:solidFill>
                <a:srgbClr val="00CC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 flipV="1">
            <a:off x="2786050" y="7091257"/>
            <a:ext cx="58579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3671888" y="0"/>
            <a:ext cx="5472112" cy="6669088"/>
          </a:xfrm>
        </p:spPr>
        <p:txBody>
          <a:bodyPr/>
          <a:lstStyle/>
          <a:p>
            <a:pPr marL="109538" indent="0" algn="ctr">
              <a:buFont typeface="Arial" charset="0"/>
              <a:buNone/>
            </a:pPr>
            <a:r>
              <a:rPr lang="ru-RU" sz="6000" b="1" dirty="0" smtClean="0">
                <a:solidFill>
                  <a:srgbClr val="00CC00"/>
                </a:solidFill>
              </a:rPr>
              <a:t>ЗАПОМНИ!!!</a:t>
            </a:r>
          </a:p>
          <a:p>
            <a:pPr marL="109538" indent="0"/>
            <a:endParaRPr lang="ru-RU" sz="3600" dirty="0" smtClean="0">
              <a:solidFill>
                <a:srgbClr val="00CC00"/>
              </a:solidFill>
            </a:endParaRPr>
          </a:p>
          <a:p>
            <a:pPr marL="109538" indent="0"/>
            <a:r>
              <a:rPr lang="ru-RU" sz="4300" b="1" dirty="0" smtClean="0">
                <a:solidFill>
                  <a:srgbClr val="FF0000"/>
                </a:solidFill>
              </a:rPr>
              <a:t>Местоимение СЕБЯ не может быть подлежащим, </a:t>
            </a:r>
          </a:p>
          <a:p>
            <a:pPr marL="109538" indent="0">
              <a:buFont typeface="Arial" charset="0"/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  так как не имеет         именительного падежа</a:t>
            </a:r>
          </a:p>
        </p:txBody>
      </p:sp>
      <p:pic>
        <p:nvPicPr>
          <p:cNvPr id="16386" name="Picture 2" descr="F:\пп.jpg"/>
          <p:cNvPicPr>
            <a:picLocks noChangeAspect="1" noChangeArrowheads="1"/>
          </p:cNvPicPr>
          <p:nvPr/>
        </p:nvPicPr>
        <p:blipFill>
          <a:blip r:embed="rId2"/>
          <a:srcRect b="4984"/>
          <a:stretch>
            <a:fillRect/>
          </a:stretch>
        </p:blipFill>
        <p:spPr bwMode="auto">
          <a:xfrm>
            <a:off x="0" y="0"/>
            <a:ext cx="34194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FF6600"/>
                </a:solidFill>
              </a:rPr>
              <a:t>Фразеологизмы с местоимением СЕБЯ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1547813" y="1412875"/>
            <a:ext cx="7596187" cy="5256213"/>
          </a:xfrm>
        </p:spPr>
        <p:txBody>
          <a:bodyPr/>
          <a:lstStyle/>
          <a:p>
            <a:pPr marL="609600" indent="-609600"/>
            <a:r>
              <a:rPr lang="ru-RU" sz="2800" u="sng" dirty="0" smtClean="0">
                <a:solidFill>
                  <a:schemeClr val="hlink"/>
                </a:solidFill>
              </a:rPr>
              <a:t>Например: «М</a:t>
            </a:r>
            <a:r>
              <a:rPr lang="ru-RU" sz="2800" dirty="0" smtClean="0">
                <a:solidFill>
                  <a:schemeClr val="hlink"/>
                </a:solidFill>
              </a:rPr>
              <a:t>н</a:t>
            </a:r>
            <a:r>
              <a:rPr lang="ru-RU" sz="2800" u="sng" dirty="0" smtClean="0">
                <a:solidFill>
                  <a:schemeClr val="hlink"/>
                </a:solidFill>
              </a:rPr>
              <a:t>е </a:t>
            </a:r>
            <a:r>
              <a:rPr lang="ru-RU" sz="2800" dirty="0" smtClean="0">
                <a:solidFill>
                  <a:schemeClr val="hlink"/>
                </a:solidFill>
              </a:rPr>
              <a:t>не по себе».</a:t>
            </a:r>
          </a:p>
          <a:p>
            <a:pPr marL="609600" indent="-609600"/>
            <a:r>
              <a:rPr lang="ru-RU" sz="2800" b="1" i="1" dirty="0" smtClean="0">
                <a:solidFill>
                  <a:srgbClr val="FF0066"/>
                </a:solidFill>
              </a:rPr>
              <a:t>Заменить выделенные слова фразеологизмами с местоимением СЕБЯ:</a:t>
            </a:r>
            <a:endParaRPr lang="ru-RU" sz="2800" b="1" dirty="0" smtClean="0">
              <a:solidFill>
                <a:srgbClr val="FF0066"/>
              </a:solidFill>
            </a:endParaRPr>
          </a:p>
          <a:p>
            <a:pPr marL="609600" indent="-609600"/>
            <a:r>
              <a:rPr lang="ru-RU" sz="2800" i="1" dirty="0" smtClean="0">
                <a:solidFill>
                  <a:schemeClr val="hlink"/>
                </a:solidFill>
              </a:rPr>
              <a:t>Этот человек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b="1" i="1" dirty="0" smtClean="0">
                <a:solidFill>
                  <a:schemeClr val="hlink"/>
                </a:solidFill>
              </a:rPr>
              <a:t>хитрый и скрытный</a:t>
            </a:r>
            <a:r>
              <a:rPr lang="ru-RU" sz="2800" i="1" dirty="0" smtClean="0">
                <a:solidFill>
                  <a:schemeClr val="hlink"/>
                </a:solidFill>
              </a:rPr>
              <a:t>.</a:t>
            </a:r>
            <a:endParaRPr lang="ru-RU" sz="2800" dirty="0" smtClean="0">
              <a:solidFill>
                <a:schemeClr val="hlink"/>
              </a:solidFill>
            </a:endParaRPr>
          </a:p>
          <a:p>
            <a:pPr marL="609600" indent="-609600"/>
            <a:r>
              <a:rPr lang="ru-RU" sz="2800" i="1" dirty="0" smtClean="0">
                <a:solidFill>
                  <a:schemeClr val="hlink"/>
                </a:solidFill>
              </a:rPr>
              <a:t>Все устроилось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b="1" i="1" dirty="0" smtClean="0">
                <a:solidFill>
                  <a:schemeClr val="hlink"/>
                </a:solidFill>
              </a:rPr>
              <a:t>без особых усилий</a:t>
            </a:r>
            <a:r>
              <a:rPr lang="ru-RU" sz="2800" i="1" dirty="0" smtClean="0">
                <a:solidFill>
                  <a:schemeClr val="hlink"/>
                </a:solidFill>
              </a:rPr>
              <a:t>.</a:t>
            </a:r>
            <a:endParaRPr lang="ru-RU" sz="2800" dirty="0" smtClean="0">
              <a:solidFill>
                <a:schemeClr val="hlink"/>
              </a:solidFill>
            </a:endParaRPr>
          </a:p>
          <a:p>
            <a:pPr marL="609600" indent="-609600"/>
            <a:r>
              <a:rPr lang="ru-RU" sz="2800" i="1" dirty="0" smtClean="0">
                <a:solidFill>
                  <a:schemeClr val="hlink"/>
                </a:solidFill>
              </a:rPr>
              <a:t>Наездник не скоро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b="1" i="1" dirty="0" smtClean="0">
                <a:solidFill>
                  <a:schemeClr val="hlink"/>
                </a:solidFill>
              </a:rPr>
              <a:t>опомнился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i="1" dirty="0" smtClean="0">
                <a:solidFill>
                  <a:schemeClr val="hlink"/>
                </a:solidFill>
              </a:rPr>
              <a:t>после того, как упал с лошади.</a:t>
            </a:r>
            <a:endParaRPr lang="ru-RU" sz="2800" dirty="0" smtClean="0">
              <a:solidFill>
                <a:schemeClr val="hlink"/>
              </a:solidFill>
            </a:endParaRPr>
          </a:p>
          <a:p>
            <a:pPr marL="609600" indent="-609600"/>
            <a:r>
              <a:rPr lang="ru-RU" sz="2800" i="1" dirty="0" smtClean="0">
                <a:solidFill>
                  <a:schemeClr val="hlink"/>
                </a:solidFill>
              </a:rPr>
              <a:t>Читай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b="1" i="1" dirty="0" smtClean="0">
                <a:solidFill>
                  <a:schemeClr val="hlink"/>
                </a:solidFill>
              </a:rPr>
              <a:t>молча (не вслух)</a:t>
            </a:r>
            <a:r>
              <a:rPr lang="ru-RU" sz="2800" i="1" dirty="0" smtClean="0">
                <a:solidFill>
                  <a:schemeClr val="hlink"/>
                </a:solidFill>
              </a:rPr>
              <a:t>.</a:t>
            </a:r>
            <a:endParaRPr lang="ru-RU" sz="2800" dirty="0" smtClean="0">
              <a:solidFill>
                <a:schemeClr val="hlink"/>
              </a:solidFill>
            </a:endParaRPr>
          </a:p>
          <a:p>
            <a:pPr marL="609600" indent="-609600"/>
            <a:r>
              <a:rPr lang="ru-RU" sz="2800" i="1" dirty="0" smtClean="0">
                <a:solidFill>
                  <a:schemeClr val="hlink"/>
                </a:solidFill>
              </a:rPr>
              <a:t>После болезни мальчик</a:t>
            </a:r>
            <a:r>
              <a:rPr lang="ru-RU" sz="2800" dirty="0" smtClean="0">
                <a:solidFill>
                  <a:schemeClr val="hlink"/>
                </a:solidFill>
              </a:rPr>
              <a:t> </a:t>
            </a:r>
            <a:r>
              <a:rPr lang="ru-RU" sz="2800" b="1" i="1" dirty="0" smtClean="0">
                <a:solidFill>
                  <a:schemeClr val="hlink"/>
                </a:solidFill>
              </a:rPr>
              <a:t>плохо выглядит</a:t>
            </a:r>
            <a:r>
              <a:rPr lang="ru-RU" sz="2800" i="1" dirty="0" smtClean="0">
                <a:solidFill>
                  <a:schemeClr val="hlink"/>
                </a:solidFill>
              </a:rPr>
              <a:t>.</a:t>
            </a:r>
            <a:endParaRPr lang="ru-RU" sz="2800" dirty="0" smtClean="0">
              <a:solidFill>
                <a:schemeClr val="hlink"/>
              </a:solidFill>
            </a:endParaRPr>
          </a:p>
          <a:p>
            <a:pPr marL="609600" indent="-609600"/>
            <a:r>
              <a:rPr lang="ru-RU" sz="2400" i="1" dirty="0" smtClean="0">
                <a:solidFill>
                  <a:srgbClr val="FF6600"/>
                </a:solidFill>
              </a:rPr>
              <a:t>Для справок:</a:t>
            </a:r>
            <a:r>
              <a:rPr lang="ru-RU" sz="2400" i="1" dirty="0" smtClean="0">
                <a:solidFill>
                  <a:srgbClr val="00CC00"/>
                </a:solidFill>
              </a:rPr>
              <a:t> прийти в себя, себе на уме, само собой, про себя, на себя не похож.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Лексическая работа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Запишите слова и словосочетания. Объясните их лексическое значение.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себялюбец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читать про себя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владеть собой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выходить из себя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судить по себе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уйти в себя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похож на себя –</a:t>
            </a:r>
          </a:p>
          <a:p>
            <a:pPr eaLnBrk="1" hangingPunct="1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себе на уме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0" y="2214563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эгоист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0" y="2714625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молча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0" y="3214688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Arial" charset="0"/>
              </a:rPr>
              <a:t>сдерживаться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0" y="3714750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сердиться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0" y="4214813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Иметь свое мнение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0" y="4714875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замкнуться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0" y="5286375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Быть расстроенным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29250" y="5857875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скрывать</a:t>
            </a:r>
          </a:p>
        </p:txBody>
      </p:sp>
      <p:pic>
        <p:nvPicPr>
          <p:cNvPr id="22539" name="Picture 2" descr="E:\Все для презентаций\Картинки предметы\article_604_6a92dbe877f9c486b3cd4cd6bb3ca0d21310108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00063"/>
            <a:ext cx="13112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Стилистическая работа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Запишите предложения. Исправьте речевые ошибки.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3600" b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Брат велел другу принести себе книгу.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Сосед попросил сестру принести себе воды.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36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Учитель попросил ребят отнести тетради к себе.</a:t>
            </a:r>
          </a:p>
        </p:txBody>
      </p:sp>
      <p:pic>
        <p:nvPicPr>
          <p:cNvPr id="24579" name="Picture 2" descr="E:\Все для презентаций\Картинки предметы\1036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714875"/>
            <a:ext cx="1387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700213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В русском языке очень много пословиц и поговорок с возвратным местоимением себя. Вот некоторые из них: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1403350" y="765175"/>
            <a:ext cx="8101013" cy="58324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000066"/>
                </a:solidFill>
              </a:rPr>
              <a:t> </a:t>
            </a:r>
            <a:r>
              <a:rPr lang="ru-RU" sz="2800" b="1" smtClean="0">
                <a:solidFill>
                  <a:srgbClr val="000066"/>
                </a:solidFill>
              </a:rPr>
              <a:t>Выручишь товарища в бою – отведёшь</a:t>
            </a:r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None/>
            </a:pPr>
            <a:r>
              <a:rPr lang="ru-RU" sz="2800" b="1" smtClean="0">
                <a:solidFill>
                  <a:srgbClr val="000066"/>
                </a:solidFill>
              </a:rPr>
              <a:t> от себя беду.</a:t>
            </a:r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000066"/>
                </a:solidFill>
              </a:rPr>
              <a:t>Других не суди, на себя погляди!</a:t>
            </a:r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000066"/>
                </a:solidFill>
              </a:rPr>
              <a:t>Достоинству не научит тот, кто недостойно себя ведёт.</a:t>
            </a:r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000066"/>
                </a:solidFill>
              </a:rPr>
              <a:t>Кто зло делает – для себя, кто добро делает – тоже для себя.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b="1" smtClean="0">
                <a:solidFill>
                  <a:srgbClr val="000066"/>
                </a:solidFill>
              </a:rPr>
              <a:t>Большая мудрость самому себя знать.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b="1" smtClean="0">
                <a:solidFill>
                  <a:srgbClr val="000066"/>
                </a:solidFill>
              </a:rPr>
              <a:t>Дружбу водить, так </a:t>
            </a:r>
            <a:r>
              <a:rPr lang="ru-RU" b="1" u="sng" smtClean="0">
                <a:solidFill>
                  <a:srgbClr val="000066"/>
                </a:solidFill>
              </a:rPr>
              <a:t>себя</a:t>
            </a:r>
            <a:r>
              <a:rPr lang="ru-RU" b="1" smtClean="0">
                <a:solidFill>
                  <a:srgbClr val="000066"/>
                </a:solidFill>
              </a:rPr>
              <a:t> не щадить.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0066"/>
                </a:solidFill>
              </a:rPr>
              <a:t>Кто глубже </a:t>
            </a:r>
            <a:r>
              <a:rPr lang="ru-RU" sz="2800" b="1" u="sng" smtClean="0">
                <a:solidFill>
                  <a:srgbClr val="000066"/>
                </a:solidFill>
              </a:rPr>
              <a:t>сам в себя </a:t>
            </a:r>
            <a:r>
              <a:rPr lang="ru-RU" sz="2800" b="1" smtClean="0">
                <a:solidFill>
                  <a:srgbClr val="000066"/>
                </a:solidFill>
              </a:rPr>
              <a:t>заглянет, </a:t>
            </a:r>
            <a:r>
              <a:rPr lang="ru-RU" sz="2800" b="1" u="sng" smtClean="0">
                <a:solidFill>
                  <a:srgbClr val="000066"/>
                </a:solidFill>
              </a:rPr>
              <a:t>собою</a:t>
            </a:r>
            <a:r>
              <a:rPr lang="ru-RU" sz="2800" b="1" smtClean="0">
                <a:solidFill>
                  <a:srgbClr val="000066"/>
                </a:solidFill>
              </a:rPr>
              <a:t> хвастаться не станет</a:t>
            </a:r>
            <a:endParaRPr lang="ru-RU" sz="2800" b="1" smtClean="0"/>
          </a:p>
          <a:p>
            <a:pPr marL="609600" indent="-609600">
              <a:lnSpc>
                <a:spcPct val="90000"/>
              </a:lnSpc>
              <a:buClr>
                <a:srgbClr val="000066"/>
              </a:buClr>
              <a:buFont typeface="Wingdings" pitchFamily="2" charset="2"/>
              <a:buNone/>
            </a:pPr>
            <a:endParaRPr lang="ru-RU" sz="2800" b="1" smtClean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142a462c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500306"/>
            <a:ext cx="728667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Опишите фотографию.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Значимо ли для Вас изображённое на фотографии?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Вы принимаете участие в мероприятиях, посвящённых памяти павших воинов?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Почему нужно помнить историю своей страны и бережно относиться к памяти павших?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Вперед, к знаниям!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466013" cy="1008062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Занимательная грамматика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51117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Отгадайте, что это за местоимения.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ru-RU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местоимении два звука, но одна буква?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ru-RU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два личных местоимения мешают движению по дороге?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ru-RU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личных местоимений в слове семья?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ru-RU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слог – личное местоимение, второй – детская болезнь. Вместе они обозначают предмет, который помогает катеру удерживаться на месте.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ru-RU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слог – личное местоимение, второй – звук, который издает лягушка. Вместе это слово – овощ.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72375" y="1643063"/>
            <a:ext cx="5572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50" y="2786063"/>
            <a:ext cx="1714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Ямы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50" y="3071813"/>
            <a:ext cx="14287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7Я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2250" y="4429125"/>
            <a:ext cx="1928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Якорь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5643563"/>
            <a:ext cx="1857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Тыква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681" name="Picture 2" descr="E:\Все для презентаций\Картинки предметы\slozhnosti-podgotovki-rebyonka-k-vstupitelnomu-sobesedovaniyu-v-shk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705475"/>
            <a:ext cx="1571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4294967295"/>
          </p:nvPr>
        </p:nvSpPr>
        <p:spPr>
          <a:xfrm>
            <a:off x="0" y="404813"/>
            <a:ext cx="8785225" cy="2376487"/>
          </a:xfrm>
        </p:spPr>
        <p:txBody>
          <a:bodyPr>
            <a:normAutofit fontScale="92500" lnSpcReduction="10000"/>
          </a:bodyPr>
          <a:lstStyle/>
          <a:p>
            <a:pPr marL="109538" indent="0">
              <a:buFont typeface="Arial" charset="0"/>
              <a:buNone/>
            </a:pPr>
            <a:r>
              <a:rPr lang="ru-RU" sz="5300" b="1" smtClean="0">
                <a:solidFill>
                  <a:srgbClr val="5C1F34"/>
                </a:solidFill>
              </a:rPr>
              <a:t>- </a:t>
            </a:r>
            <a:r>
              <a:rPr lang="ru-RU" sz="3600" b="1" smtClean="0">
                <a:solidFill>
                  <a:srgbClr val="5C1F34"/>
                </a:solidFill>
              </a:rPr>
              <a:t>Какое открытие вы сделали?</a:t>
            </a:r>
          </a:p>
          <a:p>
            <a:pPr marL="109538" indent="0">
              <a:buFont typeface="Arial" charset="0"/>
              <a:buNone/>
            </a:pPr>
            <a:r>
              <a:rPr lang="ru-RU" sz="5300" b="1" smtClean="0">
                <a:solidFill>
                  <a:srgbClr val="000066"/>
                </a:solidFill>
              </a:rPr>
              <a:t>- Мы открыли для себя местоимение </a:t>
            </a:r>
          </a:p>
          <a:p>
            <a:pPr marL="109538" indent="0"/>
            <a:endParaRPr lang="ru-RU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2924175"/>
            <a:ext cx="2808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C00000"/>
                </a:solidFill>
                <a:latin typeface="Arial Black" pitchFamily="34" charset="0"/>
              </a:rPr>
              <a:t>СЕБЯ</a:t>
            </a:r>
          </a:p>
        </p:txBody>
      </p:sp>
      <p:pic>
        <p:nvPicPr>
          <p:cNvPr id="25604" name="Picture 2" descr="F:\м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2133600"/>
            <a:ext cx="38163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что указывает возвратное местоимение?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Каковы грамматические особенности возвратного местоимения?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Я сегодня научился(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лась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сегодня узнал(а)…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было трудно….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работой я на уроке 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2"/>
            <a:ext cx="6913563" cy="4668848"/>
          </a:xfrm>
        </p:spPr>
        <p:txBody>
          <a:bodyPr/>
          <a:lstStyle/>
          <a:p>
            <a:r>
              <a:rPr lang="ru-RU" b="1" dirty="0" smtClean="0"/>
              <a:t>Когда в товарищах </a:t>
            </a:r>
            <a:br>
              <a:rPr lang="ru-RU" b="1" dirty="0" smtClean="0"/>
            </a:br>
            <a:r>
              <a:rPr lang="ru-RU" b="1" dirty="0" smtClean="0"/>
              <a:t>согласья нет,</a:t>
            </a:r>
            <a:br>
              <a:rPr lang="ru-RU" b="1" dirty="0" smtClean="0"/>
            </a:br>
            <a:r>
              <a:rPr lang="ru-RU" b="1" dirty="0" smtClean="0"/>
              <a:t>На лад их дело не пойдет…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И.А. Крылов.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4786322"/>
            <a:ext cx="6851650" cy="1882766"/>
          </a:xfrm>
        </p:spPr>
        <p:txBody>
          <a:bodyPr/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7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153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Счастлив тот, кто ладит счастье не только для себя, а для всех. </a:t>
            </a:r>
          </a:p>
          <a:p>
            <a:r>
              <a:rPr lang="ru-RU" sz="6000" b="1" dirty="0" smtClean="0"/>
              <a:t>                                           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4806" y="3982998"/>
            <a:ext cx="4494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Л.Кассиль</a:t>
            </a:r>
            <a:r>
              <a:rPr lang="ru-RU" sz="4800" dirty="0" smtClean="0"/>
              <a:t>.   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4294967295"/>
          </p:nvPr>
        </p:nvSpPr>
        <p:spPr>
          <a:xfrm>
            <a:off x="785786" y="404813"/>
            <a:ext cx="7443814" cy="5602287"/>
          </a:xfrm>
        </p:spPr>
        <p:txBody>
          <a:bodyPr>
            <a:normAutofit fontScale="32500" lnSpcReduction="20000"/>
          </a:bodyPr>
          <a:lstStyle/>
          <a:p>
            <a:pPr marL="109538" indent="0">
              <a:buFont typeface="Arial" charset="0"/>
              <a:buNone/>
            </a:pPr>
            <a:r>
              <a:rPr lang="ru-RU" sz="8400" b="1" dirty="0" smtClean="0">
                <a:solidFill>
                  <a:srgbClr val="C00000"/>
                </a:solidFill>
              </a:rPr>
              <a:t>Домашнее задание:</a:t>
            </a:r>
          </a:p>
          <a:p>
            <a:pPr marL="109538" indent="0">
              <a:buFont typeface="Arial" charset="0"/>
              <a:buNone/>
            </a:pPr>
            <a:r>
              <a:rPr lang="ru-RU" sz="10000" b="1" dirty="0" smtClean="0">
                <a:solidFill>
                  <a:srgbClr val="000066"/>
                </a:solidFill>
              </a:rPr>
              <a:t>1.П. 78, упр. 447.</a:t>
            </a:r>
          </a:p>
          <a:p>
            <a:pPr marL="109538" indent="0">
              <a:buFont typeface="Arial" charset="0"/>
              <a:buNone/>
            </a:pPr>
            <a:r>
              <a:rPr lang="ru-RU" sz="10000" b="1" dirty="0" smtClean="0">
                <a:solidFill>
                  <a:srgbClr val="000066"/>
                </a:solidFill>
              </a:rPr>
              <a:t>2.Запишите 3-4 пословицы с</a:t>
            </a:r>
          </a:p>
          <a:p>
            <a:pPr marL="109538" indent="0">
              <a:buFont typeface="Arial" charset="0"/>
              <a:buNone/>
            </a:pPr>
            <a:r>
              <a:rPr lang="ru-RU" sz="10000" b="1" dirty="0" smtClean="0">
                <a:solidFill>
                  <a:srgbClr val="000066"/>
                </a:solidFill>
              </a:rPr>
              <a:t> возвратным  местоимением себя .</a:t>
            </a:r>
          </a:p>
          <a:p>
            <a:pPr marL="109538" indent="0">
              <a:buFont typeface="Arial" charset="0"/>
              <a:buNone/>
            </a:pPr>
            <a:r>
              <a:rPr lang="ru-RU" sz="13500" b="1" dirty="0" smtClean="0">
                <a:solidFill>
                  <a:srgbClr val="000066"/>
                </a:solidFill>
              </a:rPr>
              <a:t>            (по выбору )      </a:t>
            </a:r>
          </a:p>
          <a:p>
            <a:pPr marL="109538" indent="0">
              <a:buFont typeface="Arial" charset="0"/>
              <a:buNone/>
            </a:pPr>
            <a:r>
              <a:rPr lang="ru-RU" sz="10000" b="1" dirty="0" smtClean="0">
                <a:solidFill>
                  <a:srgbClr val="000066"/>
                </a:solidFill>
              </a:rPr>
              <a:t>Сочините небольшую сказку , где героем  будет возвратное местоимение себя.</a:t>
            </a:r>
          </a:p>
          <a:p>
            <a:pPr marL="109538" indent="0">
              <a:buFont typeface="Arial" charset="0"/>
              <a:buNone/>
            </a:pPr>
            <a:endParaRPr lang="ru-RU" sz="10000" b="1" dirty="0" smtClean="0">
              <a:solidFill>
                <a:srgbClr val="000066"/>
              </a:solidFill>
            </a:endParaRPr>
          </a:p>
          <a:p>
            <a:r>
              <a:rPr lang="ru-RU" sz="10000" dirty="0" smtClean="0"/>
              <a:t>. </a:t>
            </a:r>
            <a:endParaRPr lang="ru-RU" sz="100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WordArt 3"/>
          <p:cNvSpPr>
            <a:spLocks noChangeArrowheads="1" noChangeShapeType="1" noTextEdit="1"/>
          </p:cNvSpPr>
          <p:nvPr/>
        </p:nvSpPr>
        <p:spPr bwMode="gray">
          <a:xfrm>
            <a:off x="1908175" y="1844675"/>
            <a:ext cx="7056438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Понаблюдаем вместе!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0" y="1484313"/>
            <a:ext cx="8785225" cy="51117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Вставьте в предложения местоимение СЕБЯ в нужной форме.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Человек всё взял (себя) у природы, все собрал в (себя), … за все отвечает. (М.Пришвин)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Ты знаешь, что лучше слушать – (себя) или птичек. (М.Пришвин)</a:t>
            </a:r>
          </a:p>
          <a:p>
            <a:pPr eaLnBrk="1" hangingPunct="1">
              <a:buFont typeface="Arial" charset="0"/>
              <a:buNone/>
            </a:pPr>
            <a:endParaRPr lang="ru-RU" sz="3600" smtClean="0">
              <a:solidFill>
                <a:srgbClr val="FF9900"/>
              </a:solidFill>
            </a:endParaRPr>
          </a:p>
        </p:txBody>
      </p:sp>
      <p:pic>
        <p:nvPicPr>
          <p:cNvPr id="29700" name="Picture 2" descr="E:\Все для презентаций\Картинки предметы\0_a1372_60f1ab0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941888"/>
            <a:ext cx="17224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E:\Все для презентаций\Картинки предметы\0_a1372_60f1ab0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868863"/>
            <a:ext cx="17224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Объект 2"/>
          <p:cNvSpPr>
            <a:spLocks/>
          </p:cNvSpPr>
          <p:nvPr/>
        </p:nvSpPr>
        <p:spPr bwMode="auto">
          <a:xfrm>
            <a:off x="0" y="1484313"/>
            <a:ext cx="87852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Вставьте в предложения местоимение СЕБЯ в нужной форме. 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Человек всё взял (себя) у природы, все собрал в (себя), … за все отвечает. (М.Пришвин)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Ты знаешь, что лучше слушать – (себя) или птичек. (М.Пришвин)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29703" name="Picture 2" descr="E:\Все для презентаций\Картинки предметы\0_a1372_60f1ab0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127625"/>
            <a:ext cx="17224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2"/>
            <a:ext cx="6913563" cy="4668848"/>
          </a:xfrm>
        </p:spPr>
        <p:txBody>
          <a:bodyPr/>
          <a:lstStyle/>
          <a:p>
            <a:r>
              <a:rPr lang="ru-RU" b="1" dirty="0" smtClean="0"/>
              <a:t>Когда в товарищах </a:t>
            </a:r>
            <a:br>
              <a:rPr lang="ru-RU" b="1" dirty="0" smtClean="0"/>
            </a:br>
            <a:r>
              <a:rPr lang="ru-RU" b="1" dirty="0" smtClean="0"/>
              <a:t>согласья нет,</a:t>
            </a:r>
            <a:br>
              <a:rPr lang="ru-RU" b="1" dirty="0" smtClean="0"/>
            </a:br>
            <a:r>
              <a:rPr lang="ru-RU" b="1" dirty="0" smtClean="0"/>
              <a:t>На лад их дело не пойдет…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И.А. Крылов.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4786322"/>
            <a:ext cx="6851650" cy="1882766"/>
          </a:xfrm>
        </p:spPr>
        <p:txBody>
          <a:bodyPr/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Товарищ-приятель - друг </a:t>
            </a:r>
            <a:endParaRPr lang="ru-RU" sz="4000" b="1" dirty="0" smtClean="0"/>
          </a:p>
          <a:p>
            <a:r>
              <a:rPr lang="ru-RU" sz="4000" b="1" dirty="0" smtClean="0"/>
              <a:t>Что значит лад?</a:t>
            </a:r>
          </a:p>
          <a:p>
            <a:endParaRPr lang="ru-RU" sz="4000" b="1" dirty="0" smtClean="0"/>
          </a:p>
          <a:p>
            <a:r>
              <a:rPr lang="ru-RU" sz="4000" b="1" i="1" dirty="0" smtClean="0"/>
              <a:t>Лад – согласие; соглашаться, ладить.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Четырнадцатое марта.</a:t>
            </a:r>
          </a:p>
          <a:p>
            <a:pPr algn="ctr"/>
            <a:r>
              <a:rPr lang="ru-RU" sz="4800" i="1" dirty="0" smtClean="0"/>
              <a:t>Классная работа.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6913562" cy="10080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Повторим изученное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71500" y="1928813"/>
            <a:ext cx="8393113" cy="307181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Что называется местоимением?</a:t>
            </a: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Назовите личные местоимения.</a:t>
            </a: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 изменяется личное местоимение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Какими членами предложения могут быть местоимения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Когда к личным местоимениям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лица присоединяется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 пишутся местоимения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 предлогами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Сколько разрядов у местоимений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Орфографическая задача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51117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Составьте словосочетания, раскрывая скобки. Личные местоимения употребляйте  в нужной форме. Объясните их правописание.(устно)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Появился у (он), блестит надо (я), проявить заботу обо (я), соскучился о (вы), прибыл с (они), у (он) в оранжерее, расстилаться над (мы), грустить по (вы), беседовать с (мы), трава подо (я), объясниться с (он), подарить (они).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4783" y="3244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/>
              <a:t>ПРОВЕРКА</a:t>
            </a:r>
            <a:endParaRPr lang="ru-RU" sz="6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Он(</a:t>
            </a:r>
            <a:r>
              <a:rPr lang="ru-RU" sz="4800" dirty="0" err="1" smtClean="0"/>
              <a:t>И.п.,ед.ч</a:t>
            </a:r>
            <a:r>
              <a:rPr lang="ru-RU" sz="4800" dirty="0" smtClean="0"/>
              <a:t>.)любит её (Р. п. , ед. ч.),</a:t>
            </a:r>
          </a:p>
          <a:p>
            <a:pPr>
              <a:buNone/>
            </a:pPr>
            <a:r>
              <a:rPr lang="ru-RU" sz="4800" dirty="0" smtClean="0"/>
              <a:t>думает о тебе (П.п. ,ед.ч.) , идут с вами (Т.п., мн.ч.),тебе холодно( Д .п., ед.ч.)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812087" cy="10080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6600"/>
                </a:solidFill>
              </a:rPr>
              <a:t>Письмо возвратного местоимения</a:t>
            </a:r>
            <a:endParaRPr lang="ru-RU" b="1" dirty="0" smtClean="0">
              <a:solidFill>
                <a:srgbClr val="FF6600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500034" y="1142984"/>
            <a:ext cx="8072494" cy="52562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i="1" dirty="0" smtClean="0"/>
              <a:t> 	   </a:t>
            </a:r>
            <a:r>
              <a:rPr lang="ru-RU" dirty="0" smtClean="0">
                <a:solidFill>
                  <a:schemeClr val="hlink"/>
                </a:solidFill>
              </a:rPr>
              <a:t>  </a:t>
            </a:r>
            <a:r>
              <a:rPr lang="ru-RU" sz="2400" dirty="0" smtClean="0">
                <a:solidFill>
                  <a:schemeClr val="hlink"/>
                </a:solidFill>
              </a:rPr>
              <a:t>Здравствуйте, ребята! Я – возвратное местоимение себя. Хоть и не очень скромно так говорить о себе, но я – </a:t>
            </a:r>
            <a:r>
              <a:rPr lang="ru-RU" sz="2400" u="sng" dirty="0" smtClean="0">
                <a:solidFill>
                  <a:schemeClr val="hlink"/>
                </a:solidFill>
              </a:rPr>
              <a:t>удивительное </a:t>
            </a:r>
            <a:r>
              <a:rPr lang="ru-RU" sz="2400" dirty="0" smtClean="0">
                <a:solidFill>
                  <a:schemeClr val="hlink"/>
                </a:solidFill>
              </a:rPr>
              <a:t>местоимение. В вашем учебнике нашли для меня место. Выбрало я там работу по себе: сижу у себя в строчке в обнимку с правилом . Вы про себя это правило прочитайте и хорошенько запомните, а не выучите его , так я долго не  смогу прийти в себя от горя.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hlink"/>
                </a:solidFill>
              </a:rPr>
              <a:t>Иногда я скрытничаю , ну прямо себе на уме . Иногда я так сержусь , что могу выйти из себя. Так что не выводите меня из себя , пишите грамотно , чтобы я само на себя было похоже.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hlink"/>
                </a:solidFill>
              </a:rPr>
              <a:t>                                           С дружеским приветом от себя.</a:t>
            </a:r>
            <a:endParaRPr lang="ru-RU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796</Words>
  <Application>Microsoft Office PowerPoint</Application>
  <PresentationFormat>Экран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16</vt:lpstr>
      <vt:lpstr>Тема Office</vt:lpstr>
      <vt:lpstr>Возвратное местоимение СЕБЯ  Автор: ЧирчимоваТ.Н., учитель МБОУ «Краснопресненская СОШ»</vt:lpstr>
      <vt:lpstr>Презентация PowerPoint</vt:lpstr>
      <vt:lpstr>Когда в товарищах  согласья нет, На лад их дело не пойдет…                       И.А. Крылов. </vt:lpstr>
      <vt:lpstr>Презентация PowerPoint</vt:lpstr>
      <vt:lpstr>Презентация PowerPoint</vt:lpstr>
      <vt:lpstr>Повторим изученное</vt:lpstr>
      <vt:lpstr>Орфографическая задача</vt:lpstr>
      <vt:lpstr>ПРОВЕРКА</vt:lpstr>
      <vt:lpstr>Письмо возвратного местоимения</vt:lpstr>
      <vt:lpstr>Чему будет посвящен сегодняшний урок?</vt:lpstr>
      <vt:lpstr>ЗАДАЧИ </vt:lpstr>
      <vt:lpstr>Презентация PowerPoint</vt:lpstr>
      <vt:lpstr>Презентация PowerPoint</vt:lpstr>
      <vt:lpstr>Презентация PowerPoint</vt:lpstr>
      <vt:lpstr>Фразеологизмы с местоимением СЕБЯ</vt:lpstr>
      <vt:lpstr>Лексическая работа</vt:lpstr>
      <vt:lpstr>Стилистическая работа</vt:lpstr>
      <vt:lpstr>В русском языке очень много пословиц и поговорок с возвратным местоимением себя. Вот некоторые из них:</vt:lpstr>
      <vt:lpstr>Презентация PowerPoint</vt:lpstr>
      <vt:lpstr>Занимательная грамматика</vt:lpstr>
      <vt:lpstr>Презентация PowerPoint</vt:lpstr>
      <vt:lpstr>Презентация PowerPoint</vt:lpstr>
      <vt:lpstr>Презентация PowerPoint</vt:lpstr>
      <vt:lpstr>Когда в товарищах  согласья нет, На лад их дело не пойдет…                       И.А. Крылов. </vt:lpstr>
      <vt:lpstr>Презентация PowerPoint</vt:lpstr>
      <vt:lpstr>Презентация PowerPoint</vt:lpstr>
      <vt:lpstr>Презентация PowerPoint</vt:lpstr>
      <vt:lpstr>Понаблюдаем вместе!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Краски природы</dc:subject>
  <dc:creator>Win7</dc:creator>
  <dc:description>http://propowerpoint.ru - Бесплатные шаблоны для презентаций. Полезные советы и уроки PowerPoint .</dc:description>
  <cp:lastModifiedBy>СОМР</cp:lastModifiedBy>
  <cp:revision>67</cp:revision>
  <dcterms:created xsi:type="dcterms:W3CDTF">2016-04-03T11:00:40Z</dcterms:created>
  <dcterms:modified xsi:type="dcterms:W3CDTF">2019-03-14T06:17:26Z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