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>
  <a:tblStyle styleId="{CDE67981-C926-4AC7-AA08-ACFD1CD1FBA1}" styleName="Normal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40000" cmpd="sng">
              <a:solidFill>
                <a:schemeClr val="accent1"/>
              </a:solidFill>
            </a:ln>
          </a:left>
          <a:right>
            <a:ln w="40000" cmpd="sng">
              <a:solidFill>
                <a:schemeClr val="accent1"/>
              </a:solidFill>
            </a:ln>
          </a:right>
          <a:top>
            <a:ln w="40000" cmpd="sng">
              <a:solidFill>
                <a:schemeClr val="accent1"/>
              </a:solidFill>
            </a:ln>
          </a:top>
          <a:bottom>
            <a:ln w="400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50000"/>
            </a:schemeClr>
          </a:solidFill>
        </a:fill>
      </a:tcStyle>
    </a:band1H>
    <a:band1V>
      <a:tcTxStyle/>
      <a:tcStyle>
        <a:tcBdr/>
        <a:fill>
          <a:solidFill>
            <a:schemeClr val="accent1">
              <a:tint val="5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accent1">
          <a:shade val="80000"/>
        </a:schemeClr>
      </a:tcTxStyle>
      <a:tcStyle>
        <a:tcBdr>
          <a:bottom>
            <a:ln w="35400" cmpd="sng">
              <a:solidFill>
                <a:schemeClr val="accent1">
                  <a:shade val="80000"/>
                </a:schemeClr>
              </a:solidFill>
            </a:ln>
          </a:bottom>
        </a:tcBdr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ThumbnailView">
  <p:normalViewPr>
    <p:restoredLeft sz="14502"/>
    <p:restoredTop sz="94698"/>
  </p:normalViewPr>
  <p:slideViewPr>
    <p:cSldViewPr snapToObjects="1">
      <p:cViewPr varScale="1">
        <p:scale>
          <a:sx n="100" d="100"/>
          <a:sy n="100" d="100"/>
        </p:scale>
        <p:origin x="0" y="0"/>
      </p:cViewPr>
      <p:guideLst>
        <p:guide orient="horz" pos="215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7216" cy="73737216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presProps" Target="presProps.xml"  /><Relationship Id="rId2" Type="http://schemas.openxmlformats.org/officeDocument/2006/relationships/slide" Target="slides/slide1.xml"  /><Relationship Id="rId20" Type="http://schemas.openxmlformats.org/officeDocument/2006/relationships/viewProps" Target="viewProps.xml"  /><Relationship Id="rId21" Type="http://schemas.openxmlformats.org/officeDocument/2006/relationships/theme" Target="theme/theme1.xml"  /><Relationship Id="rId22" Type="http://schemas.openxmlformats.org/officeDocument/2006/relationships/tableStyles" Target="tableStyles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Титульный слайд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 idx="0"/>
          </p:nvPr>
        </p:nvSpPr>
        <p:spPr>
          <a:xfrm>
            <a:off x="914399" y="2130425"/>
            <a:ext cx="10363198" cy="1470025"/>
          </a:xfrm>
        </p:spPr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799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 altLang="en-US"/>
              <a:t>Образец подзаголовка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40A130E-E3B8-4EBE-931F-81B26B8448AA}" type="datetime1">
              <a:rPr lang="ru-RU" altLang="en-US"/>
              <a:pPr lvl="0">
                <a:defRPr/>
              </a:pPr>
              <a:t>18-01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800C6A38-4290-41DD-B95C-4155372FD4A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Вставить" type="objOnly" preserve="1">
  <p:cSld name="Встави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 idx="0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CA348888-F454-4AD2-BA62-3AF29D9807C0}" type="datetime1">
              <a:rPr lang="ru-RU" altLang="en-US"/>
              <a:pPr lvl="0">
                <a:defRPr/>
              </a:pPr>
              <a:t>18-01</a:t>
            </a:fld>
            <a:endParaRPr lang="ru-RU" alt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Оглавление" type="clipArtAndTx" preserve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/>
            </a:pPr>
            <a:r>
              <a:rPr lang="ru-RU" altLang="en-US"/>
              <a:t>Введение</a:t>
            </a:r>
            <a:endParaRPr lang="ru-RU" altLang="en-US"/>
          </a:p>
          <a:p>
            <a:pPr lvl="0">
              <a:defRPr/>
            </a:pPr>
            <a:r>
              <a:rPr lang="ru-RU" altLang="en-US"/>
              <a:t>Основной текст 1</a:t>
            </a:r>
            <a:endParaRPr lang="ru-RU" altLang="en-US"/>
          </a:p>
          <a:p>
            <a:pPr lvl="0">
              <a:defRPr/>
            </a:pPr>
            <a:r>
              <a:rPr lang="ru-RU" altLang="en-US"/>
              <a:t>Основной текст 2</a:t>
            </a:r>
            <a:endParaRPr lang="ru-RU" altLang="en-US"/>
          </a:p>
          <a:p>
            <a:pPr lvl="0">
              <a:defRPr/>
            </a:pPr>
            <a:r>
              <a:rPr lang="ru-RU" altLang="en-US"/>
              <a:t>Основной текст 3</a:t>
            </a:r>
            <a:endParaRPr lang="ru-RU" altLang="en-US"/>
          </a:p>
          <a:p>
            <a:pPr lvl="0">
              <a:defRPr/>
            </a:pPr>
            <a:r>
              <a:rPr lang="ru-RU" altLang="en-US"/>
              <a:t>Заключение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56FEC12-A4C9-4837-AF94-AD867782C04C}" type="datetime1">
              <a:rPr lang="ru-RU" altLang="en-US"/>
              <a:pPr lvl="0">
                <a:defRPr/>
              </a:pPr>
              <a:t>18-01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Вертикальный заголовок и текст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 idx="0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pPr lvl="0">
              <a:defRPr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>
              <a:defRPr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57F84A3-4F29-4053-ACFD-1BAF2D3F140C}" type="datetime1">
              <a:rPr lang="ru-RU" altLang="en-US"/>
              <a:pPr lvl="0">
                <a:defRPr/>
              </a:pPr>
              <a:t>18-01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Заголовок и объект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4953836A-82A3-4C8B-9D31-CD724F3673ED}" type="datetime1">
              <a:rPr lang="ru-RU" altLang="en-US"/>
              <a:pPr lvl="0">
                <a:defRPr/>
              </a:pPr>
              <a:t>18-01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Пусто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2EBAF6-36D0-4DD8-B695-D4C1B37E35D6}" type="datetime1">
              <a:rPr lang="ru-RU" altLang="en-US"/>
              <a:pPr lvl="0">
                <a:defRPr/>
              </a:pPr>
              <a:t>18-01</a:t>
            </a:fld>
            <a:endParaRPr lang="ru-RU" alt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Заголовок раздела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0"/>
          </p:nvPr>
        </p:nvSpPr>
        <p:spPr>
          <a:xfrm>
            <a:off x="963083" y="4406900"/>
            <a:ext cx="103631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1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60728D28-603B-4EFC-80F8-17E5E9107035}" type="datetime1">
              <a:rPr lang="ru-RU" altLang="en-US"/>
              <a:pPr lvl="0">
                <a:defRPr/>
              </a:pPr>
              <a:t>18-01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Два объекта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27A1F4E-0809-4239-8034-C38E431DAF92}" type="datetime1">
              <a:rPr lang="ru-RU" altLang="en-US"/>
              <a:pPr lvl="0">
                <a:defRPr/>
              </a:pPr>
              <a:t>18-01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Только заголовок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E0DA496-7307-4E8B-88DE-CB97B48BAB6F}" type="datetime1">
              <a:rPr lang="ru-RU" altLang="en-US"/>
              <a:pPr lvl="0">
                <a:defRPr/>
              </a:pPr>
              <a:t>18-01</a:t>
            </a:fld>
            <a:endParaRPr lang="ru-RU" alt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Таблицы" type="tbl" preserve="1">
  <p:cSld name="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>
              <a:defRPr/>
            </a:pPr>
            <a:r>
              <a:rPr lang="ru-RU" altLang="en-US"/>
              <a:t>Вставка таблицы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8721E90-850C-410B-8B89-8394F580CFDA}" type="datetime1">
              <a:rPr lang="ru-RU" altLang="en-US"/>
              <a:pPr lvl="0">
                <a:defRPr/>
              </a:pPr>
              <a:t>18-01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Четыре объекта" type="fourObj" preserve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ACE7E28-9336-4363-8674-B91477D8F243}" type="datetime1">
              <a:rPr lang="ru-RU" altLang="en-US"/>
              <a:pPr lvl="0">
                <a:defRPr/>
              </a:pPr>
              <a:t>18-01</a:t>
            </a:fld>
            <a:endParaRPr lang="ru-RU" alt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Рисунок с подписью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0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r>
              <a:rPr lang="ru-RU" altLang="en-US"/>
              <a:t>Вставка картинки</a:t>
            </a:r>
            <a:endParaRPr lang="ru-RU" alt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  <a:endParaRPr lang="ru-RU" alt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ACE7E28-9336-4363-8674-B91477D8F243}" type="datetime1">
              <a:rPr lang="ru-RU" altLang="en-US"/>
              <a:pPr lvl="0">
                <a:defRPr/>
              </a:pPr>
              <a:t>18-01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Thinkfree Office">
    <p:bg>
      <p:bgPr shadeToTitle="0">
        <a:solidFill>
          <a:srgbClr val="baff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798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D422D86A-5F52-4165-8473-F1B836277586}" type="datetime1">
              <a:rPr lang="ru-RU" altLang="en-US"/>
              <a:pPr lvl="0">
                <a:defRPr/>
              </a:pPr>
              <a:t>18-01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ransition xmlns:mc="http://schemas.openxmlformats.org/markup-compatibility/2006" xmlns:hp="http://schemas.haansoft.com/office/presentation/8.0" mc:Ignorable="hp" hp:hslDur="500"/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.png"  /><Relationship Id="rId3" Type="http://schemas.openxmlformats.org/officeDocument/2006/relationships/image" Target="../media/image20.png"  /><Relationship Id="rId4" Type="http://schemas.openxmlformats.org/officeDocument/2006/relationships/image" Target="../media/image21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.png"  /><Relationship Id="rId3" Type="http://schemas.openxmlformats.org/officeDocument/2006/relationships/image" Target="../media/image22.png"  /><Relationship Id="rId4" Type="http://schemas.openxmlformats.org/officeDocument/2006/relationships/image" Target="../media/image23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.png"  /><Relationship Id="rId3" Type="http://schemas.openxmlformats.org/officeDocument/2006/relationships/image" Target="../media/image24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.png"  /><Relationship Id="rId3" Type="http://schemas.openxmlformats.org/officeDocument/2006/relationships/image" Target="../media/image25.png"  /><Relationship Id="rId4" Type="http://schemas.openxmlformats.org/officeDocument/2006/relationships/image" Target="../media/image26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9.png"  /><Relationship Id="rId3" Type="http://schemas.openxmlformats.org/officeDocument/2006/relationships/image" Target="../media/image27.png"  /><Relationship Id="rId4" Type="http://schemas.openxmlformats.org/officeDocument/2006/relationships/image" Target="../media/image28.png"  /><Relationship Id="rId5" Type="http://schemas.openxmlformats.org/officeDocument/2006/relationships/image" Target="../media/image28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9.png"  /><Relationship Id="rId3" Type="http://schemas.openxmlformats.org/officeDocument/2006/relationships/image" Target="../media/image30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9.png"  /><Relationship Id="rId3" Type="http://schemas.openxmlformats.org/officeDocument/2006/relationships/image" Target="../media/image31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.png"  /><Relationship Id="rId3" Type="http://schemas.openxmlformats.org/officeDocument/2006/relationships/image" Target="../media/image32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Relationship Id="rId4" Type="http://schemas.openxmlformats.org/officeDocument/2006/relationships/image" Target="../media/image5.png"  /><Relationship Id="rId5" Type="http://schemas.openxmlformats.org/officeDocument/2006/relationships/image" Target="../media/image6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.png"  /><Relationship Id="rId3" Type="http://schemas.openxmlformats.org/officeDocument/2006/relationships/image" Target="../media/image7.png"  /><Relationship Id="rId4" Type="http://schemas.openxmlformats.org/officeDocument/2006/relationships/image" Target="../media/image8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9.png"  /><Relationship Id="rId3" Type="http://schemas.openxmlformats.org/officeDocument/2006/relationships/image" Target="../media/image10.png"  /><Relationship Id="rId4" Type="http://schemas.openxmlformats.org/officeDocument/2006/relationships/image" Target="../media/image11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.png"  /><Relationship Id="rId3" Type="http://schemas.openxmlformats.org/officeDocument/2006/relationships/image" Target="../media/image12.png"  /><Relationship Id="rId4" Type="http://schemas.openxmlformats.org/officeDocument/2006/relationships/image" Target="../media/image13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4.png"  /><Relationship Id="rId3" Type="http://schemas.openxmlformats.org/officeDocument/2006/relationships/image" Target="../media/image3.png"  /><Relationship Id="rId4" Type="http://schemas.openxmlformats.org/officeDocument/2006/relationships/image" Target="../media/image15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9.png"  /><Relationship Id="rId3" Type="http://schemas.openxmlformats.org/officeDocument/2006/relationships/image" Target="../media/image16.png"  /><Relationship Id="rId4" Type="http://schemas.openxmlformats.org/officeDocument/2006/relationships/image" Target="../media/image17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.png"  /><Relationship Id="rId3" Type="http://schemas.openxmlformats.org/officeDocument/2006/relationships/image" Target="../media/image18.png"  /><Relationship Id="rId4" Type="http://schemas.openxmlformats.org/officeDocument/2006/relationships/image" Target="../media/image19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 idx="0"/>
          </p:nvPr>
        </p:nvSpPr>
        <p:spPr/>
        <p:txBody>
          <a:bodyPr/>
          <a:lstStyle/>
          <a:p>
            <a:pPr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ru-RU" altLang="en-US"/>
              <a:t/>
            </a:r>
            <a:endParaRPr lang="ru-RU" altLang="en-US"/>
          </a:p>
        </p:txBody>
      </p:sp>
      <p:pic>
        <p:nvPicPr>
          <p:cNvPr id="5" name=""/>
          <p:cNvPicPr>
            <a:picLocks noChangeAspect="1"/>
          </p:cNvPicPr>
          <p:nvPr/>
        </p:nvPicPr>
        <p:blipFill rotWithShape="1">
          <a:blip r:embed="rId2"/>
          <a:srcRect b="9050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"/>
          <p:cNvSpPr txBox="1"/>
          <p:nvPr/>
        </p:nvSpPr>
        <p:spPr>
          <a:xfrm>
            <a:off x="2063495" y="1340738"/>
            <a:ext cx="7704965" cy="2808352"/>
          </a:xfrm>
          <a:prstGeom prst="rect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3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>
              <a:defRPr/>
            </a:pPr>
            <a:endParaRPr lang="ru-RU" altLang="en-US"/>
          </a:p>
        </p:txBody>
      </p:sp>
      <p:sp>
        <p:nvSpPr>
          <p:cNvPr id="7" name=""/>
          <p:cNvSpPr txBox="1"/>
          <p:nvPr/>
        </p:nvSpPr>
        <p:spPr>
          <a:xfrm>
            <a:off x="2351531" y="1628774"/>
            <a:ext cx="1187959" cy="86487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endParaRPr lang="ru-RU" altLang="en-US"/>
          </a:p>
        </p:txBody>
      </p:sp>
      <p:sp>
        <p:nvSpPr>
          <p:cNvPr id="8" name=""/>
          <p:cNvSpPr txBox="1"/>
          <p:nvPr/>
        </p:nvSpPr>
        <p:spPr>
          <a:xfrm>
            <a:off x="2699385" y="2061210"/>
            <a:ext cx="6709029" cy="149923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/>
            </a:pPr>
            <a:r>
              <a:rPr lang="ru-RU" altLang="en-US" sz="3100" b="1">
                <a:solidFill>
                  <a:srgbClr val="ff0000"/>
                </a:solidFill>
                <a:latin typeface="Comic Sans MS"/>
              </a:rPr>
              <a:t>КАРТОТЕКА МАТЕМАТИЧЕСКИХ ФИЗКУЛЬТМИНУТОК</a:t>
            </a:r>
            <a:endParaRPr lang="ru-RU" altLang="en-US" sz="3100" b="1">
              <a:solidFill>
                <a:srgbClr val="ff0000"/>
              </a:solidFill>
              <a:latin typeface="Comic Sans MS"/>
            </a:endParaRPr>
          </a:p>
          <a:p>
            <a:pPr algn="ctr">
              <a:defRPr/>
            </a:pPr>
            <a:r>
              <a:rPr lang="ru-RU" altLang="en-US" sz="3100" b="1">
                <a:solidFill>
                  <a:srgbClr val="ff0000"/>
                </a:solidFill>
                <a:latin typeface="Comic Sans MS"/>
              </a:rPr>
              <a:t>ДЛЯ ДОШКОЛЬНИКОВ</a:t>
            </a:r>
            <a:endParaRPr lang="ru-RU" altLang="en-US" sz="3100" b="1">
              <a:solidFill>
                <a:srgbClr val="ff0000"/>
              </a:solidFill>
              <a:latin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hp="http://schemas.haansoft.com/office/presentation/8.0" Requires="hp">
      <p:transition xmlns:mc="http://schemas.openxmlformats.org/markup-compatibility/2006" xmlns:hp="http://schemas.haansoft.com/office/presentation/8.0" spd="med" mc:Ignorable="hp" hp:hslDur="2000">
        <hp:hncExtTransition type="checkerboard" attr="None"/>
      </p:transition>
    </mc:Choice>
    <mc:Fallback>
      <p:transition xmlns:mc="http://schemas.openxmlformats.org/markup-compatibility/2006" xmlns:hp="http://schemas.haansoft.com/office/presentation/8.0" spd="med" mc:Ignorable="hp" hp:hslDur="2000">
        <p:fade/>
      </p:transition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6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452741" y="3429000"/>
            <a:ext cx="3611880" cy="2708910"/>
          </a:xfrm>
          <a:prstGeom prst="roundRect">
            <a:avLst>
              <a:gd name="adj" fmla="val 16667"/>
            </a:avLst>
          </a:prstGeom>
        </p:spPr>
      </p:pic>
      <p:sp>
        <p:nvSpPr>
          <p:cNvPr id="7" name=""/>
          <p:cNvSpPr txBox="1"/>
          <p:nvPr/>
        </p:nvSpPr>
        <p:spPr>
          <a:xfrm>
            <a:off x="1847468" y="1700784"/>
            <a:ext cx="253747" cy="640461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/>
            </a:pPr>
            <a:endParaRPr lang="ru-RU" altLang="en-US"/>
          </a:p>
          <a:p>
            <a:pPr>
              <a:defRPr/>
            </a:pPr>
            <a:endParaRPr lang="ru-RU" altLang="en-US"/>
          </a:p>
        </p:txBody>
      </p:sp>
      <p:pic>
        <p:nvPicPr>
          <p:cNvPr id="8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415415" y="1124712"/>
            <a:ext cx="5124450" cy="4143375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8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83361" y="1980818"/>
            <a:ext cx="4067746" cy="2312289"/>
          </a:xfrm>
          <a:prstGeom prst="snip2DiagRect">
            <a:avLst>
              <a:gd name="adj1" fmla="val 0"/>
              <a:gd name="adj2" fmla="val 16667"/>
            </a:avLst>
          </a:prstGeom>
        </p:spPr>
      </p:pic>
      <p:pic>
        <p:nvPicPr>
          <p:cNvPr id="9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596128" y="836676"/>
            <a:ext cx="5324475" cy="5256657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350">
        <p:strips dir="rd"/>
      </p:transition>
    </mc:Choice>
    <mc:Fallback>
      <p:transition xmlns:mc="http://schemas.openxmlformats.org/markup-compatibility/2006" xmlns:hp="http://schemas.haansoft.com/office/presentation/8.0" spd="med" mc:Ignorable="hp" hp:hslDur="1350">
        <p:fade/>
      </p:transition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"/>
          <p:cNvPicPr>
            <a:picLocks noChangeAspect="1"/>
          </p:cNvPicPr>
          <p:nvPr/>
        </p:nvPicPr>
        <p:blipFill rotWithShape="1">
          <a:blip r:embed="rId3"/>
          <a:srcRect l="47640" t="31100" r="10620" b="20600"/>
          <a:stretch>
            <a:fillRect/>
          </a:stretch>
        </p:blipFill>
        <p:spPr>
          <a:xfrm>
            <a:off x="7176135" y="1600200"/>
            <a:ext cx="3816477" cy="3312414"/>
          </a:xfrm>
          <a:prstGeom prst="hexagon">
            <a:avLst>
              <a:gd name="adj" fmla="val 25000"/>
              <a:gd name="vf" fmla="val 115470"/>
            </a:avLst>
          </a:prstGeom>
        </p:spPr>
      </p:pic>
      <p:pic>
        <p:nvPicPr>
          <p:cNvPr id="6" name=""/>
          <p:cNvPicPr>
            <a:picLocks noChangeAspect="1"/>
          </p:cNvPicPr>
          <p:nvPr/>
        </p:nvPicPr>
        <p:blipFill rotWithShape="1">
          <a:blip r:embed="rId3"/>
          <a:srcRect t="23330" r="50000" b="10670"/>
          <a:stretch>
            <a:fillRect/>
          </a:stretch>
        </p:blipFill>
        <p:spPr>
          <a:xfrm>
            <a:off x="1524000" y="1166018"/>
            <a:ext cx="4572000" cy="4525963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7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65618" y="1700784"/>
            <a:ext cx="4250245" cy="4467225"/>
          </a:xfrm>
          <a:prstGeom prst="ellipse">
            <a:avLst/>
          </a:prstGeom>
        </p:spPr>
      </p:pic>
      <p:pic>
        <p:nvPicPr>
          <p:cNvPr id="8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305616" y="2208576"/>
            <a:ext cx="5759005" cy="2804622"/>
          </a:xfrm>
          <a:prstGeom prst="roundRect">
            <a:avLst>
              <a:gd name="adj" fmla="val 16667"/>
            </a:avLst>
          </a:prstGeom>
        </p:spPr>
      </p:pic>
      <p:sp>
        <p:nvSpPr>
          <p:cNvPr id="9" name=""/>
          <p:cNvSpPr txBox="1"/>
          <p:nvPr/>
        </p:nvSpPr>
        <p:spPr>
          <a:xfrm>
            <a:off x="2981181" y="692658"/>
            <a:ext cx="6229636" cy="72009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endParaRPr lang="ru-RU" altLang="en-US"/>
          </a:p>
        </p:txBody>
      </p:sp>
      <p:sp>
        <p:nvSpPr>
          <p:cNvPr id="10" name=""/>
          <p:cNvSpPr txBox="1"/>
          <p:nvPr/>
        </p:nvSpPr>
        <p:spPr>
          <a:xfrm>
            <a:off x="4799838" y="935736"/>
            <a:ext cx="5904738" cy="767334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ru-RU" altLang="en-US" sz="4400">
                <a:solidFill>
                  <a:srgbClr val="ff0000"/>
                </a:solidFill>
                <a:latin typeface="Comic Sans MS"/>
              </a:rPr>
              <a:t>СТАРШИЙ ВОЗРАСТ</a:t>
            </a:r>
            <a:endParaRPr lang="ru-RU" altLang="en-US" sz="4400">
              <a:solidFill>
                <a:srgbClr val="ff0000"/>
              </a:solidFill>
              <a:latin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211925" y="1041364"/>
            <a:ext cx="5768149" cy="4775271"/>
          </a:xfrm>
          <a:prstGeom prst="roundRect">
            <a:avLst>
              <a:gd name="adj" fmla="val 16667"/>
            </a:avLst>
          </a:prstGeom>
        </p:spPr>
      </p:pic>
      <p:pic>
        <p:nvPicPr>
          <p:cNvPr id="6" name=""/>
          <p:cNvPicPr>
            <a:picLocks noChangeAspect="1"/>
          </p:cNvPicPr>
          <p:nvPr/>
        </p:nvPicPr>
        <p:blipFill rotWithShape="1">
          <a:blip r:embed="rId4"/>
          <a:srcRect l="2990" r="50000"/>
          <a:stretch>
            <a:fillRect/>
          </a:stretch>
        </p:blipFill>
        <p:spPr>
          <a:xfrm>
            <a:off x="1127379" y="1772793"/>
            <a:ext cx="1883787" cy="3683798"/>
          </a:xfrm>
          <a:prstGeom prst="roundRect">
            <a:avLst>
              <a:gd name="adj" fmla="val 16667"/>
            </a:avLst>
          </a:prstGeom>
        </p:spPr>
      </p:pic>
      <p:pic>
        <p:nvPicPr>
          <p:cNvPr id="7" name=""/>
          <p:cNvPicPr>
            <a:picLocks noChangeAspect="1"/>
          </p:cNvPicPr>
          <p:nvPr/>
        </p:nvPicPr>
        <p:blipFill rotWithShape="1">
          <a:blip r:embed="rId5"/>
          <a:srcRect l="50000" r="6800"/>
          <a:stretch>
            <a:fillRect/>
          </a:stretch>
        </p:blipFill>
        <p:spPr>
          <a:xfrm>
            <a:off x="9336405" y="1772793"/>
            <a:ext cx="1766890" cy="3760072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9" name=""/>
          <p:cNvPicPr>
            <a:picLocks noChangeAspect="1"/>
          </p:cNvPicPr>
          <p:nvPr/>
        </p:nvPicPr>
        <p:blipFill rotWithShape="1">
          <a:blip r:embed="rId3"/>
          <a:srcRect l="47770" t="50000" r="8450" b="8000"/>
          <a:stretch>
            <a:fillRect/>
          </a:stretch>
        </p:blipFill>
        <p:spPr>
          <a:xfrm>
            <a:off x="6672071" y="1988820"/>
            <a:ext cx="4248532" cy="2880360"/>
          </a:xfrm>
          <a:prstGeom prst="roundRect">
            <a:avLst>
              <a:gd name="adj" fmla="val 16667"/>
            </a:avLst>
          </a:prstGeom>
        </p:spPr>
      </p:pic>
      <p:sp>
        <p:nvSpPr>
          <p:cNvPr id="10" name="Объект 2"/>
          <p:cNvSpPr>
            <a:spLocks noGrp="1"/>
          </p:cNvSpPr>
          <p:nvPr/>
        </p:nvSpPr>
        <p:spPr>
          <a:xfrm>
            <a:off x="551307" y="847280"/>
            <a:ext cx="5918455" cy="5678107"/>
          </a:xfrm>
          <a:prstGeom prst="rect">
            <a:avLst/>
          </a:prstGeom>
        </p:spPr>
        <p:txBody>
          <a:bodyPr vert="horz" lIns="91440" tIns="45720" rIns="91440" bIns="45720">
            <a:normAutofit fontScale="85000" lnSpcReduction="20000"/>
          </a:bodyPr>
          <a:lstStyle/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Раз, два – выше голова.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Три, четыре – руки шире.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Пять, шесть – тихо сесть.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 – подняться. 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Подтянуться.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Два – согнуться, разогнуться.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Три – в ладоши три хлопка,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Головою три кивка.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четыре – руки шире,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Пять – руками помахать,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Шесть – за стол 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тихонько сядь</a:t>
            </a:r>
            <a:r>
              <a:rPr xmlns:mc="http://schemas.openxmlformats.org/markup-compatibility/2006" xmlns:hp="http://schemas.haansoft.com/office/presentation/8.0" kumimoji="0" lang="en-US" altLang="ru-RU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xmlns:mc="http://schemas.openxmlformats.org/markup-compatibility/2006" xmlns:hp="http://schemas.haansoft.com/office/presentation/8.0" kumimoji="0" lang="en-US" altLang="ru-RU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"/>
          <p:cNvSpPr/>
          <p:nvPr/>
        </p:nvSpPr>
        <p:spPr>
          <a:xfrm>
            <a:off x="2099500" y="656653"/>
            <a:ext cx="7992999" cy="55446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9" name=""/>
          <p:cNvSpPr txBox="1"/>
          <p:nvPr/>
        </p:nvSpPr>
        <p:spPr>
          <a:xfrm>
            <a:off x="3473576" y="1621345"/>
            <a:ext cx="5934838" cy="3615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3300">
                <a:latin typeface="Times New Roman"/>
              </a:rPr>
              <a:t>Пчёлка утречком проснулась</a:t>
            </a:r>
            <a:r>
              <a:rPr lang="en-US" altLang="ru-RU" sz="3300">
                <a:latin typeface="Times New Roman"/>
              </a:rPr>
              <a:t>,</a:t>
            </a:r>
            <a:endParaRPr lang="en-US" altLang="ru-RU" sz="3300">
              <a:latin typeface="Times New Roman"/>
            </a:endParaRPr>
          </a:p>
          <a:p>
            <a:pPr>
              <a:defRPr/>
            </a:pPr>
            <a:r>
              <a:rPr lang="ru-RU" altLang="en-US" sz="3300">
                <a:latin typeface="Times New Roman"/>
              </a:rPr>
              <a:t>Потянулась</a:t>
            </a:r>
            <a:r>
              <a:rPr lang="en-US" altLang="ru-RU" sz="3300">
                <a:latin typeface="Times New Roman"/>
              </a:rPr>
              <a:t>,</a:t>
            </a:r>
            <a:r>
              <a:rPr lang="ru-RU" altLang="en-US" sz="3300">
                <a:latin typeface="Times New Roman"/>
              </a:rPr>
              <a:t> улыбнулась</a:t>
            </a:r>
            <a:r>
              <a:rPr lang="en-US" altLang="ru-RU" sz="3300">
                <a:latin typeface="Times New Roman"/>
              </a:rPr>
              <a:t>.</a:t>
            </a:r>
            <a:endParaRPr lang="en-US" altLang="ru-RU" sz="3300">
              <a:latin typeface="Times New Roman"/>
            </a:endParaRPr>
          </a:p>
          <a:p>
            <a:pPr>
              <a:defRPr/>
            </a:pPr>
            <a:r>
              <a:rPr lang="ru-RU" altLang="en-US" sz="3300">
                <a:latin typeface="Times New Roman"/>
              </a:rPr>
              <a:t>Раз </a:t>
            </a:r>
            <a:r>
              <a:rPr lang="en-US" altLang="ru-RU" sz="3300">
                <a:latin typeface="Times New Roman"/>
              </a:rPr>
              <a:t>-</a:t>
            </a:r>
            <a:r>
              <a:rPr lang="ru-RU" altLang="en-US" sz="3300">
                <a:latin typeface="Times New Roman"/>
              </a:rPr>
              <a:t> росой умылась</a:t>
            </a:r>
            <a:r>
              <a:rPr lang="en-US" altLang="ru-RU" sz="3300">
                <a:latin typeface="Times New Roman"/>
              </a:rPr>
              <a:t>,</a:t>
            </a:r>
            <a:endParaRPr lang="en-US" altLang="ru-RU" sz="3300">
              <a:latin typeface="Times New Roman"/>
            </a:endParaRPr>
          </a:p>
          <a:p>
            <a:pPr>
              <a:defRPr/>
            </a:pPr>
            <a:r>
              <a:rPr lang="ru-RU" altLang="en-US" sz="3300">
                <a:latin typeface="Times New Roman"/>
              </a:rPr>
              <a:t>Два </a:t>
            </a:r>
            <a:r>
              <a:rPr lang="en-US" altLang="ru-RU" sz="3300">
                <a:latin typeface="Times New Roman"/>
              </a:rPr>
              <a:t>-</a:t>
            </a:r>
            <a:r>
              <a:rPr lang="ru-RU" altLang="en-US" sz="3300">
                <a:latin typeface="Times New Roman"/>
              </a:rPr>
              <a:t> изящно покружилась</a:t>
            </a:r>
            <a:r>
              <a:rPr lang="en-US" altLang="ru-RU" sz="3300">
                <a:latin typeface="Times New Roman"/>
              </a:rPr>
              <a:t>,</a:t>
            </a:r>
            <a:endParaRPr lang="en-US" altLang="ru-RU" sz="3300">
              <a:latin typeface="Times New Roman"/>
            </a:endParaRPr>
          </a:p>
          <a:p>
            <a:pPr>
              <a:defRPr/>
            </a:pPr>
            <a:r>
              <a:rPr lang="ru-RU" altLang="en-US" sz="3300">
                <a:latin typeface="Times New Roman"/>
              </a:rPr>
              <a:t>Три </a:t>
            </a:r>
            <a:r>
              <a:rPr lang="en-US" altLang="ru-RU" sz="3300">
                <a:latin typeface="Times New Roman"/>
              </a:rPr>
              <a:t>-</a:t>
            </a:r>
            <a:r>
              <a:rPr lang="ru-RU" altLang="en-US" sz="3300">
                <a:latin typeface="Times New Roman"/>
              </a:rPr>
              <a:t> нагнулась и присела</a:t>
            </a:r>
            <a:r>
              <a:rPr lang="en-US" altLang="ru-RU" sz="3300">
                <a:latin typeface="Times New Roman"/>
              </a:rPr>
              <a:t>,</a:t>
            </a:r>
            <a:endParaRPr lang="en-US" altLang="ru-RU" sz="3300">
              <a:latin typeface="Times New Roman"/>
            </a:endParaRPr>
          </a:p>
          <a:p>
            <a:pPr>
              <a:defRPr/>
            </a:pPr>
            <a:r>
              <a:rPr lang="ru-RU" altLang="en-US" sz="3300">
                <a:latin typeface="Times New Roman"/>
              </a:rPr>
              <a:t>На четыре </a:t>
            </a:r>
            <a:r>
              <a:rPr lang="en-US" altLang="ru-RU" sz="3300">
                <a:latin typeface="Times New Roman"/>
              </a:rPr>
              <a:t>-</a:t>
            </a:r>
            <a:r>
              <a:rPr lang="ru-RU" altLang="en-US" sz="3300">
                <a:latin typeface="Times New Roman"/>
              </a:rPr>
              <a:t> полетела</a:t>
            </a:r>
            <a:r>
              <a:rPr lang="en-US" altLang="ru-RU" sz="3300">
                <a:latin typeface="Times New Roman"/>
              </a:rPr>
              <a:t>,</a:t>
            </a:r>
            <a:endParaRPr lang="en-US" altLang="ru-RU" sz="3300">
              <a:latin typeface="Times New Roman"/>
            </a:endParaRPr>
          </a:p>
          <a:p>
            <a:pPr>
              <a:defRPr/>
            </a:pPr>
            <a:r>
              <a:rPr lang="ru-RU" altLang="en-US" sz="3300">
                <a:latin typeface="Times New Roman"/>
              </a:rPr>
              <a:t>И на стул тихонько села</a:t>
            </a:r>
            <a:r>
              <a:rPr lang="en-US" altLang="ru-RU" sz="3300">
                <a:latin typeface="Times New Roman"/>
              </a:rPr>
              <a:t>.</a:t>
            </a:r>
            <a:endParaRPr lang="en-US" altLang="ru-RU" sz="3300">
              <a:latin typeface="Times New Roman"/>
            </a:endParaRPr>
          </a:p>
        </p:txBody>
      </p:sp>
      <p:pic>
        <p:nvPicPr>
          <p:cNvPr id="10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flipH="1">
            <a:off x="623316" y="332613"/>
            <a:ext cx="2196085" cy="2196085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</p:spPr>
      </p:pic>
      <p:pic>
        <p:nvPicPr>
          <p:cNvPr id="11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573577" y="623791"/>
            <a:ext cx="1995106" cy="1995106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350">
        <p:strips dir="rd"/>
      </p:transition>
    </mc:Choice>
    <mc:Fallback>
      <p:transition xmlns:mc="http://schemas.openxmlformats.org/markup-compatibility/2006" xmlns:hp="http://schemas.haansoft.com/office/presentation/8.0" spd="med" mc:Ignorable="hp" hp:hslDur="1350">
        <p:fade/>
      </p:transition>
    </mc:Fallback>
  </mc:AlternateContent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28054" y="1304734"/>
            <a:ext cx="4827877" cy="4248531"/>
          </a:xfrm>
          <a:prstGeom prst="hexagon">
            <a:avLst>
              <a:gd name="adj" fmla="val 25000"/>
              <a:gd name="vf" fmla="val 115470"/>
            </a:avLst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95325" y="1166018"/>
            <a:ext cx="6062473" cy="4525963"/>
          </a:xfrm>
        </p:spPr>
        <p:txBody>
          <a:bodyPr vert="horz" lIns="91440" tIns="45720" rIns="91440" bIns="45720">
            <a:normAutofit fontScale="70000" lnSpcReduction="20000"/>
          </a:bodyPr>
          <a:lstStyle/>
          <a:p>
            <a:pPr>
              <a:defRPr/>
            </a:pPr>
            <a:r>
              <a:rPr lang="ru-RU" altLang="en-US"/>
              <a:t>Нарисуй глазами треугольник.</a:t>
            </a:r>
            <a:endParaRPr lang="ru-RU" altLang="en-US"/>
          </a:p>
          <a:p>
            <a:pPr>
              <a:defRPr/>
            </a:pPr>
            <a:r>
              <a:rPr lang="ru-RU" altLang="en-US"/>
              <a:t>Теперь его переверни вершиной вниз.</a:t>
            </a:r>
            <a:endParaRPr lang="ru-RU" altLang="en-US"/>
          </a:p>
          <a:p>
            <a:pPr>
              <a:defRPr/>
            </a:pPr>
            <a:r>
              <a:rPr lang="ru-RU" altLang="en-US"/>
              <a:t>И вновь глазами ты по периметру веди.</a:t>
            </a:r>
            <a:endParaRPr lang="ru-RU" altLang="en-US"/>
          </a:p>
          <a:p>
            <a:pPr>
              <a:defRPr/>
            </a:pPr>
            <a:r>
              <a:rPr lang="ru-RU" altLang="en-US"/>
              <a:t>Рисуй восьмерку вертикально.</a:t>
            </a:r>
            <a:endParaRPr lang="ru-RU" altLang="en-US"/>
          </a:p>
          <a:p>
            <a:pPr>
              <a:defRPr/>
            </a:pPr>
            <a:r>
              <a:rPr lang="ru-RU" altLang="en-US"/>
              <a:t>Ты головою не крути,</a:t>
            </a:r>
            <a:endParaRPr lang="ru-RU" altLang="en-US"/>
          </a:p>
          <a:p>
            <a:pPr>
              <a:defRPr/>
            </a:pPr>
            <a:r>
              <a:rPr lang="ru-RU" altLang="en-US"/>
              <a:t>А лишь глазами осторожно</a:t>
            </a:r>
            <a:endParaRPr lang="ru-RU" altLang="en-US"/>
          </a:p>
          <a:p>
            <a:pPr>
              <a:defRPr/>
            </a:pPr>
            <a:r>
              <a:rPr lang="ru-RU" altLang="en-US"/>
              <a:t>Ты вдоль по линиям води.</a:t>
            </a:r>
            <a:endParaRPr lang="ru-RU" altLang="en-US"/>
          </a:p>
          <a:p>
            <a:pPr>
              <a:defRPr/>
            </a:pPr>
            <a:r>
              <a:rPr lang="ru-RU" altLang="en-US"/>
              <a:t>И на бочок ее клади.</a:t>
            </a:r>
            <a:endParaRPr lang="ru-RU" altLang="en-US"/>
          </a:p>
          <a:p>
            <a:pPr>
              <a:defRPr/>
            </a:pPr>
            <a:r>
              <a:rPr lang="ru-RU" altLang="en-US"/>
              <a:t>Теперь следи горизонтально,</a:t>
            </a:r>
            <a:endParaRPr lang="ru-RU" altLang="en-US"/>
          </a:p>
          <a:p>
            <a:pPr>
              <a:defRPr/>
            </a:pPr>
            <a:r>
              <a:rPr lang="ru-RU" altLang="en-US"/>
              <a:t>И в центре ты остановись.</a:t>
            </a:r>
            <a:endParaRPr lang="ru-RU" altLang="en-US"/>
          </a:p>
          <a:p>
            <a:pPr>
              <a:defRPr/>
            </a:pPr>
            <a:r>
              <a:rPr lang="ru-RU" altLang="en-US"/>
              <a:t>Зажмурься крепко, не ленись.</a:t>
            </a:r>
            <a:endParaRPr lang="ru-RU" altLang="en-US"/>
          </a:p>
          <a:p>
            <a:pPr>
              <a:defRPr/>
            </a:pPr>
            <a:r>
              <a:rPr lang="ru-RU" altLang="en-US"/>
              <a:t>Глаза открываем мы, наконец.</a:t>
            </a:r>
            <a:endParaRPr lang="ru-RU" altLang="en-US"/>
          </a:p>
          <a:p>
            <a:pPr>
              <a:defRPr/>
            </a:pPr>
            <a:r>
              <a:rPr lang="ru-RU" altLang="en-US"/>
              <a:t>Зарядка окончилась. Ты – молодец!</a:t>
            </a: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 idx="0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endParaRPr lang="ru-RU" altLang="en-US"/>
          </a:p>
          <a:p>
            <a:pPr>
              <a:defRPr/>
            </a:pPr>
            <a:endParaRPr lang="ru-RU" altLang="en-US"/>
          </a:p>
          <a:p>
            <a:pPr>
              <a:defRPr/>
            </a:pPr>
            <a:endParaRPr lang="ru-RU" altLang="en-US"/>
          </a:p>
          <a:p>
            <a:pPr>
              <a:defRPr/>
            </a:pPr>
            <a:endParaRPr lang="ru-RU" altLang="en-US"/>
          </a:p>
          <a:p>
            <a:pPr>
              <a:defRPr/>
            </a:pPr>
            <a:endParaRPr lang="ru-RU" altLang="en-US"/>
          </a:p>
        </p:txBody>
      </p:sp>
      <p:sp>
        <p:nvSpPr>
          <p:cNvPr id="7" name=""/>
          <p:cNvSpPr txBox="1"/>
          <p:nvPr/>
        </p:nvSpPr>
        <p:spPr>
          <a:xfrm>
            <a:off x="2351531" y="1628774"/>
            <a:ext cx="1187959" cy="86487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endParaRPr lang="ru-RU" altLang="en-US"/>
          </a:p>
        </p:txBody>
      </p:sp>
      <p:pic>
        <p:nvPicPr>
          <p:cNvPr id="10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2" name=""/>
          <p:cNvSpPr/>
          <p:nvPr/>
        </p:nvSpPr>
        <p:spPr>
          <a:xfrm>
            <a:off x="914399" y="274638"/>
            <a:ext cx="10363198" cy="6178740"/>
          </a:xfrm>
          <a:prstGeom prst="diamond">
            <a:avLst/>
          </a:prstGeom>
          <a:solidFill>
            <a:srgbClr val="27ffff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232257" rtl="0" eaLnBrk="1" latinLnBrk="1" hangingPunct="1">
              <a:spcBef>
                <a:spcPct val="0"/>
              </a:spcBef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2600" b="1" i="0" u="sng" strike="noStrike" kern="1200" cap="none" normalizeH="0" baseline="0" mc:Ignorable="hp" hp:hslEmbossed="0">
              <a:solidFill>
                <a:schemeClr val="tx1"/>
              </a:solidFill>
              <a:latin typeface="HCR Dotum"/>
              <a:ea typeface="Times New Roman"/>
              <a:cs typeface="Times New Roman"/>
            </a:endParaRPr>
          </a:p>
          <a:p>
            <a:pPr marL="0" algn="ctr" defTabSz="232257" rtl="0" eaLnBrk="1" latinLnBrk="1" hangingPunct="1">
              <a:spcBef>
                <a:spcPct val="0"/>
              </a:spcBef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600" b="1" i="0" u="sng" strike="noStrike" kern="1200" cap="none" normalizeH="0" baseline="0" mc:Ignorable="hp" hp:hslEmbossed="0">
                <a:solidFill>
                  <a:schemeClr val="tx1"/>
                </a:solidFill>
                <a:latin typeface="HCR Dotum"/>
                <a:ea typeface="Times New Roman"/>
                <a:cs typeface="Times New Roman"/>
              </a:rPr>
              <a:t>Цель</a:t>
            </a:r>
            <a:r>
              <a: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  <a:solidFill>
                  <a:schemeClr val="tx1"/>
                </a:solidFill>
                <a:latin typeface="HCR Dotum"/>
                <a:ea typeface="Times New Roman"/>
                <a:cs typeface="Times New Roman"/>
              </a:rPr>
              <a:t> физкультминутки </a:t>
            </a:r>
            <a:endPara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<a:solidFill>
                <a:schemeClr val="tx1"/>
              </a:solidFill>
              <a:latin typeface="HCR Dotum"/>
              <a:ea typeface="Times New Roman"/>
              <a:cs typeface="Times New Roman"/>
            </a:endParaRPr>
          </a:p>
          <a:p>
            <a:pPr marL="0" algn="ctr" defTabSz="232257" rtl="0" eaLnBrk="1" latinLnBrk="1" hangingPunct="1">
              <a:spcBef>
                <a:spcPct val="0"/>
              </a:spcBef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  <a:solidFill>
                  <a:schemeClr val="tx1"/>
                </a:solidFill>
                <a:latin typeface="HCR Dotum"/>
                <a:ea typeface="Times New Roman"/>
                <a:cs typeface="Times New Roman"/>
              </a:rPr>
              <a:t>по математике: </a:t>
            </a:r>
            <a:endPara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<a:solidFill>
                <a:schemeClr val="tx1"/>
              </a:solidFill>
              <a:latin typeface="HCR Dotum"/>
              <a:ea typeface="Times New Roman"/>
              <a:cs typeface="Times New Roman"/>
            </a:endParaRPr>
          </a:p>
          <a:p>
            <a:pPr marL="0" algn="ctr" defTabSz="232257" rtl="0" eaLnBrk="1" latinLnBrk="1" hangingPunct="1">
              <a:spcBef>
                <a:spcPct val="0"/>
              </a:spcBef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  <a:solidFill>
                  <a:schemeClr val="tx1"/>
                </a:solidFill>
                <a:latin typeface="HCR Dotum"/>
                <a:ea typeface="Times New Roman"/>
                <a:cs typeface="Times New Roman"/>
              </a:rPr>
              <a:t>снятие утомляемости глаз, </a:t>
            </a:r>
            <a:endPara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<a:solidFill>
                <a:schemeClr val="tx1"/>
              </a:solidFill>
              <a:latin typeface="HCR Dotum"/>
              <a:ea typeface="Times New Roman"/>
              <a:cs typeface="Times New Roman"/>
            </a:endParaRPr>
          </a:p>
          <a:p>
            <a:pPr marL="0" algn="ctr" defTabSz="232257" rtl="0" eaLnBrk="1" latinLnBrk="1" hangingPunct="1">
              <a:spcBef>
                <a:spcPct val="0"/>
              </a:spcBef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  <a:solidFill>
                  <a:schemeClr val="tx1"/>
                </a:solidFill>
                <a:latin typeface="HCR Dotum"/>
                <a:ea typeface="Times New Roman"/>
                <a:cs typeface="Times New Roman"/>
              </a:rPr>
              <a:t>преодоление усталости </a:t>
            </a:r>
            <a:endPara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<a:solidFill>
                <a:schemeClr val="tx1"/>
              </a:solidFill>
              <a:latin typeface="HCR Dotum"/>
              <a:ea typeface="Times New Roman"/>
              <a:cs typeface="Times New Roman"/>
            </a:endParaRPr>
          </a:p>
          <a:p>
            <a:pPr marL="0" algn="ctr" defTabSz="232257" rtl="0" eaLnBrk="1" latinLnBrk="1" hangingPunct="1">
              <a:spcBef>
                <a:spcPct val="0"/>
              </a:spcBef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  <a:solidFill>
                  <a:schemeClr val="tx1"/>
                </a:solidFill>
                <a:latin typeface="HCR Dotum"/>
                <a:ea typeface="Times New Roman"/>
                <a:cs typeface="Times New Roman"/>
              </a:rPr>
              <a:t>детей, </a:t>
            </a:r>
            <a:endPara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<a:solidFill>
                <a:schemeClr val="tx1"/>
              </a:solidFill>
              <a:latin typeface="HCR Dotum"/>
              <a:ea typeface="Times New Roman"/>
              <a:cs typeface="Times New Roman"/>
            </a:endParaRPr>
          </a:p>
          <a:p>
            <a:pPr marL="0" algn="ctr" defTabSz="232257" rtl="0" eaLnBrk="1" latinLnBrk="1" hangingPunct="1">
              <a:spcBef>
                <a:spcPct val="0"/>
              </a:spcBef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  <a:solidFill>
                  <a:schemeClr val="tx1"/>
                </a:solidFill>
                <a:latin typeface="HCR Dotum"/>
                <a:ea typeface="Times New Roman"/>
                <a:cs typeface="Times New Roman"/>
              </a:rPr>
              <a:t>восстановление физических сил дошкольников, </a:t>
            </a:r>
            <a:endPara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<a:solidFill>
                <a:schemeClr val="tx1"/>
              </a:solidFill>
              <a:latin typeface="HCR Dotum"/>
              <a:ea typeface="Times New Roman"/>
              <a:cs typeface="Times New Roman"/>
            </a:endParaRPr>
          </a:p>
          <a:p>
            <a:pPr marL="0" algn="ctr" defTabSz="232257" rtl="0" eaLnBrk="1" latinLnBrk="1" hangingPunct="1">
              <a:spcBef>
                <a:spcPct val="0"/>
              </a:spcBef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  <a:solidFill>
                  <a:schemeClr val="tx1"/>
                </a:solidFill>
                <a:latin typeface="HCR Dotum"/>
                <a:ea typeface="Times New Roman"/>
                <a:cs typeface="Times New Roman"/>
              </a:rPr>
              <a:t>тренировка скоростных </a:t>
            </a:r>
            <a:endPara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<a:solidFill>
                <a:schemeClr val="tx1"/>
              </a:solidFill>
              <a:latin typeface="HCR Dotum"/>
              <a:ea typeface="Times New Roman"/>
              <a:cs typeface="Times New Roman"/>
            </a:endParaRPr>
          </a:p>
          <a:p>
            <a:pPr marL="0" algn="ctr" defTabSz="232257" rtl="0" eaLnBrk="1" latinLnBrk="1" hangingPunct="1">
              <a:spcBef>
                <a:spcPct val="0"/>
              </a:spcBef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  <a:solidFill>
                  <a:schemeClr val="tx1"/>
                </a:solidFill>
                <a:latin typeface="HCR Dotum"/>
                <a:ea typeface="Times New Roman"/>
                <a:cs typeface="Times New Roman"/>
              </a:rPr>
              <a:t>навыков </a:t>
            </a:r>
            <a:endPara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<a:solidFill>
                <a:schemeClr val="tx1"/>
              </a:solidFill>
              <a:latin typeface="HCR Dotum"/>
              <a:ea typeface="Times New Roman"/>
              <a:cs typeface="Times New Roman"/>
            </a:endParaRPr>
          </a:p>
          <a:p>
            <a:pPr marL="0" algn="ctr" defTabSz="232257" rtl="0" eaLnBrk="1" latinLnBrk="1" hangingPunct="1">
              <a:spcBef>
                <a:spcPct val="0"/>
              </a:spcBef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  <a:solidFill>
                  <a:schemeClr val="tx1"/>
                </a:solidFill>
                <a:latin typeface="HCR Dotum"/>
                <a:ea typeface="Times New Roman"/>
                <a:cs typeface="Times New Roman"/>
              </a:rPr>
              <a:t>выполнения мыслительных </a:t>
            </a:r>
            <a:endPara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<a:solidFill>
                <a:schemeClr val="tx1"/>
              </a:solidFill>
              <a:latin typeface="HCR Dotum"/>
              <a:ea typeface="Times New Roman"/>
              <a:cs typeface="Times New Roman"/>
            </a:endParaRPr>
          </a:p>
          <a:p>
            <a:pPr marL="0" algn="ctr" defTabSz="232257" rtl="0" eaLnBrk="1" latinLnBrk="1" hangingPunct="1">
              <a:spcBef>
                <a:spcPct val="0"/>
              </a:spcBef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  <a:solidFill>
                  <a:schemeClr val="tx1"/>
                </a:solidFill>
                <a:latin typeface="HCR Dotum"/>
                <a:ea typeface="Times New Roman"/>
                <a:cs typeface="Times New Roman"/>
              </a:rPr>
              <a:t>операций.</a:t>
            </a:r>
            <a:endParaRPr xmlns:mc="http://schemas.openxmlformats.org/markup-compatibility/2006" xmlns:hp="http://schemas.haansoft.com/office/presentation/8.0" kumimoji="0" lang="ru-RU" altLang="en-US" sz="2600" b="0" i="0" u="none" strike="noStrike" kern="1200" cap="none" normalizeH="0" baseline="0" mc:Ignorable="hp" hp:hslEmbossed="0">
              <a:solidFill>
                <a:schemeClr val="tx1"/>
              </a:solidFill>
              <a:latin typeface="HCR Dotum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350">
        <p:strips dir="rd"/>
      </p:transition>
    </mc:Choice>
    <mc:Fallback>
      <p:transition xmlns:mc="http://schemas.openxmlformats.org/markup-compatibility/2006" xmlns:hp="http://schemas.haansoft.com/office/presentation/8.0" spd="med" mc:Ignorable="hp" hp:hslDur="1350">
        <p:fade/>
      </p:transition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6" name=""/>
          <p:cNvPicPr>
            <a:picLocks noChangeAspect="1"/>
          </p:cNvPicPr>
          <p:nvPr/>
        </p:nvPicPr>
        <p:blipFill rotWithShape="1">
          <a:blip r:embed="rId3"/>
          <a:srcRect l="5310" t="6950" r="64640" b="74150"/>
          <a:stretch>
            <a:fillRect/>
          </a:stretch>
        </p:blipFill>
        <p:spPr>
          <a:xfrm>
            <a:off x="4367783" y="1916811"/>
            <a:ext cx="2808351" cy="1296162"/>
          </a:xfrm>
          <a:prstGeom prst="roundRect">
            <a:avLst>
              <a:gd name="adj" fmla="val 16667"/>
            </a:avLst>
          </a:prstGeom>
        </p:spPr>
      </p:pic>
      <p:sp>
        <p:nvSpPr>
          <p:cNvPr id="7" name="Название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1143000"/>
          </a:xfrm>
        </p:spPr>
        <p:txBody>
          <a:bodyPr vert="horz" lIns="91440" tIns="45720" rIns="91440" bIns="45720" anchor="ctr">
            <a:normAutofit fontScale="90000"/>
          </a:bodyPr>
          <a:lstStyle/>
          <a:p>
            <a:pPr>
              <a:defRPr/>
            </a:pPr>
            <a:endParaRPr lang="ru-RU" altLang="en-US">
              <a:solidFill>
                <a:srgbClr val="ff0000"/>
              </a:solidFill>
              <a:latin typeface="Comic Sans MS"/>
            </a:endParaRPr>
          </a:p>
          <a:p>
            <a:pPr>
              <a:defRPr/>
            </a:pPr>
            <a:r>
              <a:rPr lang="ru-RU" altLang="en-US" sz="4888">
                <a:solidFill>
                  <a:srgbClr val="ff0000"/>
                </a:solidFill>
                <a:latin typeface="Comic Sans MS"/>
              </a:rPr>
              <a:t>МЛАДШИЙ ВОЗРАСТ</a:t>
            </a:r>
            <a:endParaRPr lang="ru-RU" altLang="en-US" sz="4888">
              <a:solidFill>
                <a:srgbClr val="ff0000"/>
              </a:solidFill>
              <a:latin typeface="Comic Sans MS"/>
            </a:endParaRPr>
          </a:p>
        </p:txBody>
      </p:sp>
      <p:pic>
        <p:nvPicPr>
          <p:cNvPr id="8" name=""/>
          <p:cNvPicPr>
            <a:picLocks noChangeAspect="1"/>
          </p:cNvPicPr>
          <p:nvPr/>
        </p:nvPicPr>
        <p:blipFill rotWithShape="1">
          <a:blip r:embed="rId4"/>
          <a:srcRect l="10620" t="37400" r="54730"/>
          <a:stretch>
            <a:fillRect/>
          </a:stretch>
        </p:blipFill>
        <p:spPr>
          <a:xfrm>
            <a:off x="911352" y="1916811"/>
            <a:ext cx="3168396" cy="4293108"/>
          </a:xfrm>
          <a:prstGeom prst="roundRect">
            <a:avLst>
              <a:gd name="adj" fmla="val 16667"/>
            </a:avLst>
          </a:prstGeom>
        </p:spPr>
      </p:pic>
      <p:pic>
        <p:nvPicPr>
          <p:cNvPr id="9" name=""/>
          <p:cNvPicPr>
            <a:picLocks noChangeAspect="1"/>
          </p:cNvPicPr>
          <p:nvPr/>
        </p:nvPicPr>
        <p:blipFill rotWithShape="1">
          <a:blip r:embed="rId5"/>
          <a:srcRect l="35930" t="31350"/>
          <a:stretch>
            <a:fillRect/>
          </a:stretch>
        </p:blipFill>
        <p:spPr>
          <a:xfrm>
            <a:off x="7176134" y="1716409"/>
            <a:ext cx="4344162" cy="430491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350">
        <p:strips dir="rd"/>
      </p:transition>
    </mc:Choice>
    <mc:Fallback>
      <p:transition xmlns:mc="http://schemas.openxmlformats.org/markup-compatibility/2006" xmlns:hp="http://schemas.haansoft.com/office/presentation/8.0" spd="med" mc:Ignorable="hp" hp:hslDur="1350">
        <p:fade/>
      </p:transition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1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968234" y="554285"/>
            <a:ext cx="3038090" cy="2298642"/>
          </a:xfrm>
          <a:prstGeom prst="snip2DiagRect">
            <a:avLst>
              <a:gd name="adj1" fmla="val 0"/>
              <a:gd name="adj2" fmla="val 16667"/>
            </a:avLst>
          </a:prstGeom>
        </p:spPr>
      </p:pic>
      <p:pic>
        <p:nvPicPr>
          <p:cNvPr id="12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968234" y="3557562"/>
            <a:ext cx="3220125" cy="2274213"/>
          </a:xfrm>
          <a:prstGeom prst="snip2DiagRect">
            <a:avLst>
              <a:gd name="adj1" fmla="val 0"/>
              <a:gd name="adj2" fmla="val 16667"/>
            </a:avLst>
          </a:prstGeom>
        </p:spPr>
      </p:pic>
      <p:sp>
        <p:nvSpPr>
          <p:cNvPr id="13" name=""/>
          <p:cNvSpPr/>
          <p:nvPr/>
        </p:nvSpPr>
        <p:spPr>
          <a:xfrm>
            <a:off x="911352" y="1184513"/>
            <a:ext cx="6801793" cy="44904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xmlns:mc="http://schemas.openxmlformats.org/markup-compatibility/2006" xmlns:hp="http://schemas.haansoft.com/office/presentation/8.0" sz="4100" b="1" i="0" strike="noStrike" mc:Ignorable="hp" hp:hslEmbossed="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</a:rPr>
              <a:t>Приседаем столько раз</a:t>
            </a:r>
            <a:endParaRPr xmlns:mc="http://schemas.openxmlformats.org/markup-compatibility/2006" xmlns:hp="http://schemas.haansoft.com/office/presentation/8.0" sz="4100" b="1" i="0" strike="noStrike" mc:Ignorable="hp" hp:hslEmbossed="0">
              <a:solidFill>
                <a:srgbClr val="222222">
                  <a:alpha val="100000"/>
                </a:srgbClr>
              </a:solidFill>
              <a:latin typeface="Arial"/>
              <a:ea typeface="arial"/>
            </a:endParaRPr>
          </a:p>
          <a:p>
            <a:pPr algn="l">
              <a:defRPr/>
            </a:pPr>
            <a:r>
              <a:rPr xmlns:mc="http://schemas.openxmlformats.org/markup-compatibility/2006" xmlns:hp="http://schemas.haansoft.com/office/presentation/8.0" sz="4100" b="1" i="0" strike="noStrike" mc:Ignorable="hp" hp:hslEmbossed="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</a:rPr>
              <a:t>Сколько рыбок здесь</a:t>
            </a:r>
            <a:endParaRPr xmlns:mc="http://schemas.openxmlformats.org/markup-compatibility/2006" xmlns:hp="http://schemas.haansoft.com/office/presentation/8.0" sz="4100" b="1" i="0" strike="noStrike" mc:Ignorable="hp" hp:hslEmbossed="0">
              <a:solidFill>
                <a:srgbClr val="222222">
                  <a:alpha val="100000"/>
                </a:srgbClr>
              </a:solidFill>
              <a:latin typeface="arial"/>
              <a:ea typeface="arial"/>
            </a:endParaRPr>
          </a:p>
          <a:p>
            <a:pPr algn="l">
              <a:defRPr/>
            </a:pPr>
            <a:r>
              <a:rPr xmlns:mc="http://schemas.openxmlformats.org/markup-compatibility/2006" xmlns:hp="http://schemas.haansoft.com/office/presentation/8.0" sz="4100" b="1" i="0" strike="noStrike" mc:Ignorable="hp" hp:hslEmbossed="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</a:rPr>
              <a:t>у нас.</a:t>
            </a:r>
            <a:endParaRPr xmlns:mc="http://schemas.openxmlformats.org/markup-compatibility/2006" xmlns:hp="http://schemas.haansoft.com/office/presentation/8.0" sz="4100" b="1" i="0" strike="noStrike" mc:Ignorable="hp" hp:hslEmbossed="0">
              <a:solidFill>
                <a:srgbClr val="222222">
                  <a:alpha val="100000"/>
                </a:srgbClr>
              </a:solidFill>
              <a:latin typeface="arial"/>
              <a:ea typeface="arial"/>
            </a:endParaRPr>
          </a:p>
          <a:p>
            <a:pPr algn="l">
              <a:defRPr/>
            </a:pPr>
            <a:r>
              <a:rPr xmlns:mc="http://schemas.openxmlformats.org/markup-compatibility/2006" xmlns:hp="http://schemas.haansoft.com/office/presentation/8.0" sz="4100" b="1" i="0" strike="noStrike" mc:Ignorable="hp" hp:hslEmbossed="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</a:rPr>
              <a:t>Сколько </a:t>
            </a:r>
            <a:r>
              <a:rPr xmlns:mc="http://schemas.openxmlformats.org/markup-compatibility/2006" xmlns:hp="http://schemas.haansoft.com/office/presentation/8.0" lang="ru-RU" altLang="en-US" sz="4100" b="1" i="0" strike="noStrike" mc:Ignorable="hp" hp:hslEmbossed="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</a:rPr>
              <a:t>птичек</a:t>
            </a:r>
            <a:r>
              <a:rPr xmlns:mc="http://schemas.openxmlformats.org/markup-compatibility/2006" xmlns:hp="http://schemas.haansoft.com/office/presentation/8.0" sz="4100" b="1" i="0" strike="noStrike" mc:Ignorable="hp" hp:hslEmbossed="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</a:rPr>
              <a:t> </a:t>
            </a:r>
            <a:r>
              <a:rPr xmlns:mc="http://schemas.openxmlformats.org/markup-compatibility/2006" xmlns:hp="http://schemas.haansoft.com/office/presentation/8.0" lang="ru-RU" altLang="en-US" sz="4100" b="1" i="0" strike="noStrike" mc:Ignorable="hp" hp:hslEmbossed="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</a:rPr>
              <a:t> здесь</a:t>
            </a:r>
            <a:endParaRPr xmlns:mc="http://schemas.openxmlformats.org/markup-compatibility/2006" xmlns:hp="http://schemas.haansoft.com/office/presentation/8.0" lang="ru-RU" altLang="en-US" sz="4100" b="1" i="0" strike="noStrike" mc:Ignorable="hp" hp:hslEmbossed="0">
              <a:solidFill>
                <a:srgbClr val="222222">
                  <a:alpha val="100000"/>
                </a:srgbClr>
              </a:solidFill>
              <a:latin typeface="arial"/>
              <a:ea typeface="arial"/>
            </a:endParaRPr>
          </a:p>
          <a:p>
            <a:pPr algn="l">
              <a:defRPr/>
            </a:pPr>
            <a:r>
              <a:rPr xmlns:mc="http://schemas.openxmlformats.org/markup-compatibility/2006" xmlns:hp="http://schemas.haansoft.com/office/presentation/8.0" sz="4100" b="1" i="0" strike="noStrike" mc:Ignorable="hp" hp:hslEmbossed="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</a:rPr>
              <a:t>у нас</a:t>
            </a:r>
            <a:r>
              <a:rPr xmlns:mc="http://schemas.openxmlformats.org/markup-compatibility/2006" xmlns:hp="http://schemas.haansoft.com/office/presentation/8.0" lang="en-US" altLang="ru-RU" sz="4100" b="1" i="0" strike="noStrike" mc:Ignorable="hp" hp:hslEmbossed="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</a:rPr>
              <a:t>,</a:t>
            </a:r>
            <a:endParaRPr xmlns:mc="http://schemas.openxmlformats.org/markup-compatibility/2006" xmlns:hp="http://schemas.haansoft.com/office/presentation/8.0" lang="en-US" altLang="ru-RU" sz="4100" b="1" i="0" strike="noStrike" mc:Ignorable="hp" hp:hslEmbossed="0">
              <a:solidFill>
                <a:srgbClr val="222222">
                  <a:alpha val="100000"/>
                </a:srgbClr>
              </a:solidFill>
              <a:latin typeface="arial"/>
              <a:ea typeface="arial"/>
            </a:endParaRPr>
          </a:p>
          <a:p>
            <a:pPr algn="l">
              <a:defRPr/>
            </a:pPr>
            <a:r>
              <a:rPr xmlns:mc="http://schemas.openxmlformats.org/markup-compatibility/2006" xmlns:hp="http://schemas.haansoft.com/office/presentation/8.0" sz="4100" b="1" i="0" strike="noStrike" mc:Ignorable="hp" hp:hslEmbossed="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</a:rPr>
              <a:t>Столько мы подпрыгнем раз.</a:t>
            </a:r>
            <a:endParaRPr xmlns:mc="http://schemas.openxmlformats.org/markup-compatibility/2006" xmlns:hp="http://schemas.haansoft.com/office/presentation/8.0" sz="4100" b="1" i="0" strike="noStrike" mc:Ignorable="hp" hp:hslEmbossed="0">
              <a:solidFill>
                <a:srgbClr val="222222">
                  <a:alpha val="100000"/>
                </a:srgbClr>
              </a:solidFill>
              <a:latin typeface="arial"/>
              <a:ea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350">
        <p:strips dir="rd"/>
      </p:transition>
    </mc:Choice>
    <mc:Fallback>
      <p:transition xmlns:mc="http://schemas.openxmlformats.org/markup-compatibility/2006" xmlns:hp="http://schemas.haansoft.com/office/presentation/8.0" spd="med" mc:Ignorable="hp" hp:hslDur="1350">
        <p:fade/>
      </p:transition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8" name=""/>
          <p:cNvPicPr>
            <a:picLocks noChangeAspect="1"/>
          </p:cNvPicPr>
          <p:nvPr/>
        </p:nvPicPr>
        <p:blipFill rotWithShape="1">
          <a:blip r:embed="rId3"/>
          <a:srcRect l="10720" r="43960"/>
          <a:stretch>
            <a:fillRect/>
          </a:stretch>
        </p:blipFill>
        <p:spPr>
          <a:xfrm>
            <a:off x="9192386" y="836774"/>
            <a:ext cx="2232279" cy="4320441"/>
          </a:xfrm>
          <a:prstGeom prst="parallelogram">
            <a:avLst>
              <a:gd name="adj" fmla="val 25000"/>
            </a:avLst>
          </a:prstGeom>
          <a:ln>
            <a:solidFill>
              <a:srgbClr val="ffffff"/>
            </a:solidFill>
          </a:ln>
        </p:spPr>
      </p:pic>
      <p:pic>
        <p:nvPicPr>
          <p:cNvPr id="9" name=""/>
          <p:cNvPicPr>
            <a:picLocks noChangeAspect="1"/>
          </p:cNvPicPr>
          <p:nvPr/>
        </p:nvPicPr>
        <p:blipFill rotWithShape="1">
          <a:blip r:embed="rId4"/>
          <a:srcRect l="57930" t="41820" r="12610" b="19550"/>
          <a:stretch>
            <a:fillRect/>
          </a:stretch>
        </p:blipFill>
        <p:spPr>
          <a:xfrm>
            <a:off x="6528054" y="3429000"/>
            <a:ext cx="1659890" cy="2348865"/>
          </a:xfrm>
          <a:prstGeom prst="parallelogram">
            <a:avLst>
              <a:gd name="adj" fmla="val 25000"/>
            </a:avLst>
          </a:prstGeom>
        </p:spPr>
      </p:pic>
      <p:sp>
        <p:nvSpPr>
          <p:cNvPr id="10" name=""/>
          <p:cNvSpPr txBox="1"/>
          <p:nvPr/>
        </p:nvSpPr>
        <p:spPr>
          <a:xfrm>
            <a:off x="1075814" y="836774"/>
            <a:ext cx="7286626" cy="2900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3100"/>
              <a:t>Сначала буду маленьким, (присесть)</a:t>
            </a:r>
            <a:endParaRPr lang="ru-RU" altLang="en-US" sz="3100"/>
          </a:p>
          <a:p>
            <a:pPr>
              <a:defRPr/>
            </a:pPr>
            <a:r>
              <a:rPr lang="ru-RU" altLang="en-US" sz="3100"/>
              <a:t>К коленочкам прижмусь. </a:t>
            </a:r>
            <a:endParaRPr lang="ru-RU" altLang="en-US" sz="3100"/>
          </a:p>
          <a:p>
            <a:pPr>
              <a:defRPr/>
            </a:pPr>
            <a:r>
              <a:rPr lang="ru-RU" altLang="en-US" sz="3100"/>
              <a:t>(обнять колени руками)</a:t>
            </a:r>
            <a:endParaRPr lang="ru-RU" altLang="en-US" sz="3100"/>
          </a:p>
          <a:p>
            <a:pPr>
              <a:defRPr/>
            </a:pPr>
            <a:r>
              <a:rPr lang="ru-RU" altLang="en-US" sz="3100"/>
              <a:t>Потом я вырасту большим, (встать)</a:t>
            </a:r>
            <a:endParaRPr lang="ru-RU" altLang="en-US" sz="3100"/>
          </a:p>
          <a:p>
            <a:pPr>
              <a:defRPr/>
            </a:pPr>
            <a:r>
              <a:rPr lang="ru-RU" altLang="en-US" sz="3100"/>
              <a:t>До неба дотянусь. (поднять руки</a:t>
            </a:r>
            <a:endParaRPr lang="ru-RU" altLang="en-US" sz="3100"/>
          </a:p>
          <a:p>
            <a:pPr>
              <a:defRPr/>
            </a:pPr>
            <a:r>
              <a:rPr lang="ru-RU" altLang="en-US" sz="3100"/>
              <a:t> вверх, встать на носочки)</a:t>
            </a:r>
            <a:endParaRPr lang="ru-RU" altLang="en-US" sz="3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350">
        <p:strips dir="rd"/>
      </p:transition>
    </mc:Choice>
    <mc:Fallback>
      <p:transition xmlns:mc="http://schemas.openxmlformats.org/markup-compatibility/2006" xmlns:hp="http://schemas.haansoft.com/office/presentation/8.0" spd="med" mc:Ignorable="hp" hp:hslDur="1350">
        <p:fade/>
      </p:transition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altLang="en-US" sz="4000">
              <a:latin typeface="Times New Roman"/>
            </a:endParaRPr>
          </a:p>
          <a:p>
            <a:pPr>
              <a:defRPr/>
            </a:pPr>
            <a:endParaRPr lang="ru-RU" altLang="en-US"/>
          </a:p>
        </p:txBody>
      </p:sp>
      <p:pic>
        <p:nvPicPr>
          <p:cNvPr id="10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1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090413" y="2068546"/>
            <a:ext cx="4118226" cy="3088669"/>
          </a:xfrm>
          <a:prstGeom prst="roundRect">
            <a:avLst>
              <a:gd name="adj" fmla="val 16667"/>
            </a:avLst>
          </a:prstGeom>
        </p:spPr>
      </p:pic>
      <p:pic>
        <p:nvPicPr>
          <p:cNvPr id="12" name=""/>
          <p:cNvPicPr>
            <a:picLocks noChangeAspect="1"/>
          </p:cNvPicPr>
          <p:nvPr/>
        </p:nvPicPr>
        <p:blipFill rotWithShape="1">
          <a:blip r:embed="rId4"/>
          <a:srcRect t="40430"/>
          <a:stretch>
            <a:fillRect/>
          </a:stretch>
        </p:blipFill>
        <p:spPr>
          <a:xfrm>
            <a:off x="1236345" y="4254507"/>
            <a:ext cx="5291708" cy="1871656"/>
          </a:xfrm>
          <a:prstGeom prst="roundRect">
            <a:avLst>
              <a:gd name="adj" fmla="val 16667"/>
            </a:avLst>
          </a:prstGeom>
        </p:spPr>
      </p:pic>
      <p:sp>
        <p:nvSpPr>
          <p:cNvPr id="13" name="Объект 2"/>
          <p:cNvSpPr>
            <a:spLocks noGrp="1"/>
          </p:cNvSpPr>
          <p:nvPr/>
        </p:nvSpPr>
        <p:spPr>
          <a:xfrm>
            <a:off x="609599" y="846138"/>
            <a:ext cx="6206491" cy="32309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2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>
            <a:normAutofit/>
          </a:bodyPr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Сколько елочек зеленых,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Столько выполним наклонов,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Сколько здесь у нас кружков,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 defTabSz="914400" rtl="0" eaLnBrk="1" latinLnBrk="1" hangingPunct="1">
              <a:spcBef>
                <a:spcPct val="20000"/>
              </a:spcBef>
              <a:buFont typeface="Arial"/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Столько сделаем прыжков.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350">
        <p:strips dir="rd"/>
      </p:transition>
    </mc:Choice>
    <mc:Fallback>
      <p:transition xmlns:mc="http://schemas.openxmlformats.org/markup-compatibility/2006" xmlns:hp="http://schemas.haansoft.com/office/presentation/8.0" spd="med" mc:Ignorable="hp" hp:hslDur="1350">
        <p:fade/>
      </p:transition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8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243637" y="3576637"/>
            <a:ext cx="9525" cy="9525"/>
          </a:xfrm>
          <a:prstGeom prst="rect">
            <a:avLst/>
          </a:prstGeom>
        </p:spPr>
      </p:pic>
      <p:pic>
        <p:nvPicPr>
          <p:cNvPr id="11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2" name=""/>
          <p:cNvPicPr>
            <a:picLocks noChangeAspect="1"/>
          </p:cNvPicPr>
          <p:nvPr/>
        </p:nvPicPr>
        <p:blipFill rotWithShape="1">
          <a:blip r:embed="rId4"/>
          <a:srcRect r="5370"/>
          <a:stretch>
            <a:fillRect/>
          </a:stretch>
        </p:blipFill>
        <p:spPr>
          <a:xfrm>
            <a:off x="609599" y="4509135"/>
            <a:ext cx="10972798" cy="1770523"/>
          </a:xfrm>
          <a:prstGeom prst="roundRect">
            <a:avLst>
              <a:gd name="adj" fmla="val 16667"/>
            </a:avLst>
          </a:prstGeom>
        </p:spPr>
      </p:pic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2639568" y="1417638"/>
            <a:ext cx="7416927" cy="2659443"/>
          </a:xfrm>
        </p:spPr>
        <p:txBody>
          <a:bodyPr vert="horz" lIns="91440" tIns="45720" rIns="91440" bIns="45720">
            <a:normAutofit/>
          </a:bodyPr>
          <a:lstStyle/>
          <a:p>
            <a:pPr marL="342900" indent="-342900" algn="l" defTabSz="232257" rtl="0" eaLnBrk="1" latin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rgbClr val="000000"/>
                </a:solidFill>
                <a:latin typeface="HCR Dotum"/>
                <a:ea typeface="Times New Roman"/>
                <a:cs typeface="Times New Roman"/>
              </a:rPr>
              <a:t>Мы считали и устали,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rgbClr val="000000"/>
              </a:solidFill>
              <a:latin typeface="HCR Dotum"/>
              <a:ea typeface="Times New Roman"/>
              <a:cs typeface="Times New Roman"/>
            </a:endParaRPr>
          </a:p>
          <a:p>
            <a:pPr marL="342900" indent="-342900" algn="l" defTabSz="232257" rtl="0" eaLnBrk="1" latin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rgbClr val="000000"/>
                </a:solidFill>
                <a:latin typeface="HCR Dotum"/>
                <a:ea typeface="Times New Roman"/>
                <a:cs typeface="Times New Roman"/>
              </a:rPr>
              <a:t>Дружно все мы тихо встали.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rgbClr val="000000"/>
              </a:solidFill>
              <a:latin typeface="HCR Dotum"/>
              <a:ea typeface="Times New Roman"/>
              <a:cs typeface="Times New Roman"/>
            </a:endParaRPr>
          </a:p>
          <a:p>
            <a:pPr marL="342900" indent="-342900" algn="l" defTabSz="232257" rtl="0" eaLnBrk="1" latin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rgbClr val="000000"/>
                </a:solidFill>
                <a:latin typeface="HCR Dotum"/>
                <a:ea typeface="Times New Roman"/>
                <a:cs typeface="Times New Roman"/>
              </a:rPr>
              <a:t>Ручками похлопали, раз, два, три.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rgbClr val="000000"/>
              </a:solidFill>
              <a:latin typeface="HCR Dotum"/>
              <a:ea typeface="Times New Roman"/>
              <a:cs typeface="Times New Roman"/>
            </a:endParaRPr>
          </a:p>
          <a:p>
            <a:pPr marL="342900" indent="-342900" algn="l" defTabSz="232257" rtl="0" eaLnBrk="1" latin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  <a:solidFill>
                  <a:srgbClr val="000000"/>
                </a:solidFill>
                <a:latin typeface="HCR Dotum"/>
                <a:ea typeface="Times New Roman"/>
                <a:cs typeface="Times New Roman"/>
              </a:rPr>
              <a:t>Ножками потопали, раз, два, три.</a:t>
            </a:r>
            <a:endParaRPr xmlns:mc="http://schemas.openxmlformats.org/markup-compatibility/2006" xmlns:hp="http://schemas.haansoft.com/office/presentation/8.0" kumimoji="0" lang="ru-RU" altLang="en-US" sz="3200" b="0" i="0" u="none" strike="noStrike" kern="1200" cap="none" normalizeH="0" baseline="0" mc:Ignorable="hp" hp:hslEmbossed="0">
              <a:solidFill>
                <a:srgbClr val="000000"/>
              </a:solidFill>
              <a:latin typeface="HCR Dotum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350">
        <p:strips dir="rd"/>
      </p:transition>
    </mc:Choice>
    <mc:Fallback>
      <p:transition xmlns:mc="http://schemas.openxmlformats.org/markup-compatibility/2006" xmlns:hp="http://schemas.haansoft.com/office/presentation/8.0" spd="med" mc:Ignorable="hp" hp:hslDur="1350">
        <p:fade/>
      </p:transition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Название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1143000"/>
          </a:xfrm>
        </p:spPr>
        <p:txBody>
          <a:bodyPr vert="horz" lIns="91440" tIns="45720" rIns="91440" bIns="45720" anchor="ctr">
            <a:normAutofit/>
          </a:bodyPr>
          <a:lstStyle/>
          <a:p>
            <a:pPr>
              <a:defRPr/>
            </a:pPr>
            <a:r>
              <a:rPr lang="ru-RU" altLang="en-US">
                <a:solidFill>
                  <a:srgbClr val="ff0000"/>
                </a:solidFill>
                <a:latin typeface="Comic Sans MS"/>
              </a:rPr>
              <a:t>СРЕДНИЙ ВОЗРАСТ</a:t>
            </a:r>
            <a:endParaRPr lang="ru-RU" altLang="en-US">
              <a:solidFill>
                <a:srgbClr val="ff0000"/>
              </a:solidFill>
              <a:latin typeface="Comic Sans MS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3"/>
          <a:srcRect t="40980" r="74260"/>
          <a:stretch>
            <a:fillRect/>
          </a:stretch>
        </p:blipFill>
        <p:spPr>
          <a:xfrm>
            <a:off x="983361" y="1600200"/>
            <a:ext cx="3470147" cy="4550572"/>
          </a:xfrm>
          <a:prstGeom prst="roundRect">
            <a:avLst>
              <a:gd name="adj" fmla="val 16667"/>
            </a:avLst>
          </a:prstGeom>
        </p:spPr>
      </p:pic>
      <p:pic>
        <p:nvPicPr>
          <p:cNvPr id="5" name=""/>
          <p:cNvPicPr>
            <a:picLocks noChangeAspect="1"/>
          </p:cNvPicPr>
          <p:nvPr/>
        </p:nvPicPr>
        <p:blipFill rotWithShape="1">
          <a:blip r:embed="rId4"/>
          <a:srcRect l="5110" t="6950" r="4320" b="49480"/>
          <a:stretch>
            <a:fillRect/>
          </a:stretch>
        </p:blipFill>
        <p:spPr>
          <a:xfrm>
            <a:off x="5250111" y="2060829"/>
            <a:ext cx="5094420" cy="2736342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350">
        <p:strips dir="rd"/>
      </p:transition>
    </mc:Choice>
    <mc:Fallback>
      <p:transition xmlns:mc="http://schemas.openxmlformats.org/markup-compatibility/2006" xmlns:hp="http://schemas.haansoft.com/office/presentation/8.0" spd="med" mc:Ignorable="hp" hp:hslDur="1350">
        <p:fade/>
      </p:transition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6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95325" y="1875234"/>
            <a:ext cx="4054626" cy="3400139"/>
          </a:xfrm>
          <a:prstGeom prst="ellipse">
            <a:avLst/>
          </a:prstGeom>
        </p:spPr>
      </p:pic>
      <p:sp>
        <p:nvSpPr>
          <p:cNvPr id="8" name=""/>
          <p:cNvSpPr txBox="1"/>
          <p:nvPr/>
        </p:nvSpPr>
        <p:spPr>
          <a:xfrm>
            <a:off x="1415415" y="1052703"/>
            <a:ext cx="5256657" cy="364617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endParaRPr lang="ru-RU" altLang="en-US"/>
          </a:p>
        </p:txBody>
      </p:sp>
      <p:sp>
        <p:nvSpPr>
          <p:cNvPr id="9" name=""/>
          <p:cNvSpPr txBox="1"/>
          <p:nvPr/>
        </p:nvSpPr>
        <p:spPr>
          <a:xfrm>
            <a:off x="1631442" y="1417320"/>
            <a:ext cx="5040630" cy="4315968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endParaRPr lang="ru-RU" altLang="en-US"/>
          </a:p>
        </p:txBody>
      </p:sp>
      <p:pic>
        <p:nvPicPr>
          <p:cNvPr id="11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087874" y="1253585"/>
            <a:ext cx="6070626" cy="4350829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Thinkfree Office">
  <a:themeElements>
    <a:clrScheme name="Thinkfree Office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Thinkfree Office">
      <a:majorFont>
        <a:latin typeface="HCR Dotum"/>
        <a:ea typeface=""/>
        <a:cs typeface="Times New Roman"/>
        <a:font script="Jpan" typeface="MS PGothic"/>
        <a:font script="Hang" typeface="HCR Dotum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HCR Dotum"/>
        <a:ea typeface=""/>
        <a:cs typeface="Times New Roman"/>
        <a:font script="Jpan" typeface="MS PGothic"/>
        <a:font script="Hang" typeface="HCR Dotum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inkfre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HP Inc.</ep:Company>
  <ep:Words>409</ep:Words>
  <ep:PresentationFormat>Экран (4:3)</ep:PresentationFormat>
  <ep:Paragraphs>131</ep:Paragraphs>
  <ep:Slides>17</ep:Slides>
  <ep:Notes>0</ep:Notes>
  <ep:TotalTime>0</ep:TotalTime>
  <ep:HiddenSlides>0</ep:HiddenSlides>
  <ep:MMClips>0</ep:MMClips>
  <ep:HeadingPairs>
    <vt:vector size="4" baseType="variant">
      <vt:variant>
        <vt:lpstr>Тема</vt:lpstr>
      </vt:variant>
      <vt:variant>
        <vt:i4>1</vt:i4>
      </vt:variant>
      <vt:variant>
        <vt:lpstr>Заголовок слайда</vt:lpstr>
      </vt:variant>
      <vt:variant>
        <vt:i4>17</vt:i4>
      </vt:variant>
    </vt:vector>
  </ep:HeadingPairs>
  <ep:TitlesOfParts>
    <vt:vector size="18" baseType="lpstr">
      <vt:lpstr>Thinkfree Office</vt:lpstr>
      <vt:lpstr>Слайд 1</vt:lpstr>
      <vt:lpstr>Слайд 2</vt:lpstr>
      <vt:lpstr>МЛАДШИЙ ВОЗРАСТ</vt:lpstr>
      <vt:lpstr>Слайд 4</vt:lpstr>
      <vt:lpstr>Слайд 5</vt:lpstr>
      <vt:lpstr>Слайд 6</vt:lpstr>
      <vt:lpstr>Слайд 7</vt:lpstr>
      <vt:lpstr>СРЕДНИЙ ВОЗРАСТ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2020-12-13T19:27:18.401</dcterms:created>
  <dc:creator>Hp</dc:creator>
  <cp:lastModifiedBy>Hp</cp:lastModifiedBy>
  <dcterms:modified xsi:type="dcterms:W3CDTF">2022-02-06T20:51:57.001</dcterms:modified>
  <cp:revision>50</cp:revision>
  <cp:version>0906.0100.01</cp:version>
</cp:coreProperties>
</file>