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4" r:id="rId1"/>
    <p:sldMasterId id="2147483912" r:id="rId2"/>
    <p:sldMasterId id="2147483930" r:id="rId3"/>
  </p:sldMasterIdLst>
  <p:notesMasterIdLst>
    <p:notesMasterId r:id="rId41"/>
  </p:notesMasterIdLst>
  <p:sldIdLst>
    <p:sldId id="278" r:id="rId4"/>
    <p:sldId id="310" r:id="rId5"/>
    <p:sldId id="256" r:id="rId6"/>
    <p:sldId id="260" r:id="rId7"/>
    <p:sldId id="312" r:id="rId8"/>
    <p:sldId id="280" r:id="rId9"/>
    <p:sldId id="329" r:id="rId10"/>
    <p:sldId id="281" r:id="rId11"/>
    <p:sldId id="313" r:id="rId12"/>
    <p:sldId id="282" r:id="rId13"/>
    <p:sldId id="322" r:id="rId14"/>
    <p:sldId id="316" r:id="rId15"/>
    <p:sldId id="323" r:id="rId16"/>
    <p:sldId id="330" r:id="rId17"/>
    <p:sldId id="317" r:id="rId18"/>
    <p:sldId id="331" r:id="rId19"/>
    <p:sldId id="332" r:id="rId20"/>
    <p:sldId id="273" r:id="rId21"/>
    <p:sldId id="275" r:id="rId22"/>
    <p:sldId id="276" r:id="rId23"/>
    <p:sldId id="294" r:id="rId24"/>
    <p:sldId id="291" r:id="rId25"/>
    <p:sldId id="292" r:id="rId26"/>
    <p:sldId id="295" r:id="rId27"/>
    <p:sldId id="336" r:id="rId28"/>
    <p:sldId id="293" r:id="rId29"/>
    <p:sldId id="337" r:id="rId30"/>
    <p:sldId id="338" r:id="rId31"/>
    <p:sldId id="339" r:id="rId32"/>
    <p:sldId id="297" r:id="rId33"/>
    <p:sldId id="334" r:id="rId34"/>
    <p:sldId id="285" r:id="rId35"/>
    <p:sldId id="318" r:id="rId36"/>
    <p:sldId id="328" r:id="rId37"/>
    <p:sldId id="287" r:id="rId38"/>
    <p:sldId id="333" r:id="rId39"/>
    <p:sldId id="341" r:id="rId40"/>
  </p:sldIdLst>
  <p:sldSz cx="9144000" cy="6858000" type="screen4x3"/>
  <p:notesSz cx="6742113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FE55D-C6EA-4707-865C-8C2E496E1F6B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484F5-1283-40AE-8D8F-2175D29C0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806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0" y="2226503"/>
            <a:ext cx="5917679" cy="255087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0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8080" y="1828800"/>
            <a:ext cx="990599" cy="22865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208" y="3264408"/>
            <a:ext cx="3859795" cy="228660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678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Rectangle 15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4961454"/>
            <a:ext cx="642200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5528192"/>
            <a:ext cx="6422004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123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2005" cy="1692720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488023"/>
            <a:ext cx="6422005" cy="253685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157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0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3" name="TextBox 22"/>
          <p:cNvSpPr txBox="1"/>
          <p:nvPr/>
        </p:nvSpPr>
        <p:spPr bwMode="gray">
          <a:xfrm>
            <a:off x="647430" y="651690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 bwMode="gray">
          <a:xfrm>
            <a:off x="7069418" y="2900292"/>
            <a:ext cx="619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60" y="927099"/>
            <a:ext cx="6160385" cy="2882179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8" y="3809278"/>
            <a:ext cx="5646143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6"/>
            <a:ext cx="6343673" cy="101061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861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2057400"/>
            <a:ext cx="6422005" cy="20955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024908"/>
            <a:ext cx="6422004" cy="994891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143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3593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4"/>
            <a:ext cx="2313432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5614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1" y="3147164"/>
            <a:ext cx="2318918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0935" y="3147164"/>
            <a:ext cx="2316625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501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345260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4179596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9055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439" y="4837558"/>
            <a:ext cx="2313432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11125" y="4179595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53189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11125" y="484820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4179596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08641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58642" y="483755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1732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1301" y="6387910"/>
            <a:ext cx="990599" cy="228659"/>
          </a:xfrm>
        </p:spPr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6133" y="6387910"/>
            <a:ext cx="3859795" cy="2286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647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20420" cy="6860798"/>
            <a:chOff x="-1588" y="0"/>
            <a:chExt cx="9120420" cy="6860798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17" name="Rectangle 16"/>
          <p:cNvSpPr/>
          <p:nvPr/>
        </p:nvSpPr>
        <p:spPr>
          <a:xfrm>
            <a:off x="414867" y="402165"/>
            <a:ext cx="46105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 bwMode="gray">
          <a:xfrm rot="5400000">
            <a:off x="1299309" y="1765596"/>
            <a:ext cx="5995993" cy="3326809"/>
          </a:xfrm>
          <a:custGeom>
            <a:avLst/>
            <a:gdLst/>
            <a:ahLst/>
            <a:cxnLst/>
            <a:rect l="0" t="0" r="r" b="b"/>
            <a:pathLst>
              <a:path w="4960" h="2752">
                <a:moveTo>
                  <a:pt x="0" y="0"/>
                </a:moveTo>
                <a:lnTo>
                  <a:pt x="0" y="324"/>
                </a:lnTo>
                <a:lnTo>
                  <a:pt x="0" y="1992"/>
                </a:lnTo>
                <a:lnTo>
                  <a:pt x="0" y="2752"/>
                </a:lnTo>
                <a:lnTo>
                  <a:pt x="4960" y="2752"/>
                </a:lnTo>
                <a:lnTo>
                  <a:pt x="4960" y="1992"/>
                </a:lnTo>
                <a:lnTo>
                  <a:pt x="4960" y="324"/>
                </a:lnTo>
                <a:lnTo>
                  <a:pt x="4960" y="0"/>
                </a:lnTo>
                <a:lnTo>
                  <a:pt x="4960" y="0"/>
                </a:lnTo>
                <a:lnTo>
                  <a:pt x="4734" y="34"/>
                </a:lnTo>
                <a:lnTo>
                  <a:pt x="4510" y="64"/>
                </a:lnTo>
                <a:lnTo>
                  <a:pt x="4284" y="90"/>
                </a:lnTo>
                <a:lnTo>
                  <a:pt x="4060" y="114"/>
                </a:lnTo>
                <a:lnTo>
                  <a:pt x="3836" y="132"/>
                </a:lnTo>
                <a:lnTo>
                  <a:pt x="3614" y="146"/>
                </a:lnTo>
                <a:lnTo>
                  <a:pt x="3392" y="158"/>
                </a:lnTo>
                <a:lnTo>
                  <a:pt x="3174" y="166"/>
                </a:lnTo>
                <a:lnTo>
                  <a:pt x="2960" y="172"/>
                </a:lnTo>
                <a:lnTo>
                  <a:pt x="2748" y="174"/>
                </a:lnTo>
                <a:lnTo>
                  <a:pt x="2542" y="174"/>
                </a:lnTo>
                <a:lnTo>
                  <a:pt x="2338" y="174"/>
                </a:lnTo>
                <a:lnTo>
                  <a:pt x="2140" y="170"/>
                </a:lnTo>
                <a:lnTo>
                  <a:pt x="1948" y="164"/>
                </a:lnTo>
                <a:lnTo>
                  <a:pt x="1762" y="156"/>
                </a:lnTo>
                <a:lnTo>
                  <a:pt x="1582" y="148"/>
                </a:lnTo>
                <a:lnTo>
                  <a:pt x="1410" y="138"/>
                </a:lnTo>
                <a:lnTo>
                  <a:pt x="1244" y="128"/>
                </a:lnTo>
                <a:lnTo>
                  <a:pt x="1088" y="116"/>
                </a:lnTo>
                <a:lnTo>
                  <a:pt x="938" y="104"/>
                </a:lnTo>
                <a:lnTo>
                  <a:pt x="668" y="78"/>
                </a:lnTo>
                <a:lnTo>
                  <a:pt x="438" y="54"/>
                </a:lnTo>
                <a:lnTo>
                  <a:pt x="254" y="34"/>
                </a:lnTo>
                <a:lnTo>
                  <a:pt x="116" y="1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8" name="Freeform 5"/>
          <p:cNvSpPr>
            <a:spLocks noEditPoints="1"/>
          </p:cNvSpPr>
          <p:nvPr/>
        </p:nvSpPr>
        <p:spPr bwMode="gray">
          <a:xfrm>
            <a:off x="0" y="0"/>
            <a:ext cx="9144000" cy="6858000"/>
          </a:xfrm>
          <a:custGeom>
            <a:avLst/>
            <a:gdLst/>
            <a:ahLst/>
            <a:cxnLst/>
            <a:rect l="0" t="0" r="r" b="b"/>
            <a:pathLst>
              <a:path w="5760" h="4320">
                <a:moveTo>
                  <a:pt x="0" y="0"/>
                </a:move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444" y="4004"/>
                </a:moveTo>
                <a:lnTo>
                  <a:pt x="324" y="4004"/>
                </a:lnTo>
                <a:lnTo>
                  <a:pt x="324" y="324"/>
                </a:lnTo>
                <a:lnTo>
                  <a:pt x="5444" y="324"/>
                </a:lnTo>
                <a:lnTo>
                  <a:pt x="5444" y="40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74928" y="1447799"/>
            <a:ext cx="1113516" cy="4572001"/>
          </a:xfrm>
        </p:spPr>
        <p:txBody>
          <a:bodyPr vert="eaVert" anchor="ctr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738" y="1447799"/>
            <a:ext cx="4416936" cy="45720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546" y="6365498"/>
            <a:ext cx="3859795" cy="228660"/>
          </a:xfrm>
        </p:spPr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3094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0" y="2226503"/>
            <a:ext cx="5917679" cy="255087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0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8080" y="1828800"/>
            <a:ext cx="990599" cy="22865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208" y="3264408"/>
            <a:ext cx="3859795" cy="228660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089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6343672" cy="70986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670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6343672" cy="70986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6019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34" y="2257588"/>
            <a:ext cx="3090672" cy="3020344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8"/>
            <a:ext cx="3082516" cy="302034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7240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200"/>
            <a:ext cx="3636980" cy="35306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1" y="2489203"/>
            <a:ext cx="3636980" cy="35306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727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918" y="2489200"/>
            <a:ext cx="3633502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40" y="3248490"/>
            <a:ext cx="3636980" cy="277131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79" cy="75663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5835"/>
            <a:ext cx="3636980" cy="27739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2119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0822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0484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90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47800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1" y="3086845"/>
            <a:ext cx="2712589" cy="2933701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4123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381390"/>
            <a:ext cx="2987089" cy="157480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086100"/>
            <a:ext cx="2987089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0712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Rectangle 15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4961454"/>
            <a:ext cx="642200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5528192"/>
            <a:ext cx="6422004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4064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2005" cy="1692720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488023"/>
            <a:ext cx="6422005" cy="253685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7913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0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3" name="TextBox 22"/>
          <p:cNvSpPr txBox="1"/>
          <p:nvPr/>
        </p:nvSpPr>
        <p:spPr bwMode="gray">
          <a:xfrm>
            <a:off x="647430" y="651690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 bwMode="gray">
          <a:xfrm>
            <a:off x="7069418" y="2900292"/>
            <a:ext cx="619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60" y="927099"/>
            <a:ext cx="6160385" cy="2882179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8" y="3809278"/>
            <a:ext cx="5646143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6"/>
            <a:ext cx="6343673" cy="101061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491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34" y="2257588"/>
            <a:ext cx="3090672" cy="3020344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8"/>
            <a:ext cx="3082516" cy="302034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1432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2057400"/>
            <a:ext cx="6422005" cy="20955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024908"/>
            <a:ext cx="6422004" cy="994891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0994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3593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4"/>
            <a:ext cx="2313432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5614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1" y="3147164"/>
            <a:ext cx="2318918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0935" y="3147164"/>
            <a:ext cx="2316625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4521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345260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4179596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9055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439" y="4837558"/>
            <a:ext cx="2313432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11125" y="4179595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53189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11125" y="484820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4179596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08641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58642" y="483755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9854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1301" y="6387910"/>
            <a:ext cx="990599" cy="228659"/>
          </a:xfrm>
        </p:spPr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6133" y="6387910"/>
            <a:ext cx="3859795" cy="2286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528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20420" cy="6860798"/>
            <a:chOff x="-1588" y="0"/>
            <a:chExt cx="9120420" cy="6860798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17" name="Rectangle 16"/>
          <p:cNvSpPr/>
          <p:nvPr/>
        </p:nvSpPr>
        <p:spPr>
          <a:xfrm>
            <a:off x="414867" y="402165"/>
            <a:ext cx="46105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 bwMode="gray">
          <a:xfrm rot="5400000">
            <a:off x="1299309" y="1765596"/>
            <a:ext cx="5995993" cy="3326809"/>
          </a:xfrm>
          <a:custGeom>
            <a:avLst/>
            <a:gdLst/>
            <a:ahLst/>
            <a:cxnLst/>
            <a:rect l="0" t="0" r="r" b="b"/>
            <a:pathLst>
              <a:path w="4960" h="2752">
                <a:moveTo>
                  <a:pt x="0" y="0"/>
                </a:moveTo>
                <a:lnTo>
                  <a:pt x="0" y="324"/>
                </a:lnTo>
                <a:lnTo>
                  <a:pt x="0" y="1992"/>
                </a:lnTo>
                <a:lnTo>
                  <a:pt x="0" y="2752"/>
                </a:lnTo>
                <a:lnTo>
                  <a:pt x="4960" y="2752"/>
                </a:lnTo>
                <a:lnTo>
                  <a:pt x="4960" y="1992"/>
                </a:lnTo>
                <a:lnTo>
                  <a:pt x="4960" y="324"/>
                </a:lnTo>
                <a:lnTo>
                  <a:pt x="4960" y="0"/>
                </a:lnTo>
                <a:lnTo>
                  <a:pt x="4960" y="0"/>
                </a:lnTo>
                <a:lnTo>
                  <a:pt x="4734" y="34"/>
                </a:lnTo>
                <a:lnTo>
                  <a:pt x="4510" y="64"/>
                </a:lnTo>
                <a:lnTo>
                  <a:pt x="4284" y="90"/>
                </a:lnTo>
                <a:lnTo>
                  <a:pt x="4060" y="114"/>
                </a:lnTo>
                <a:lnTo>
                  <a:pt x="3836" y="132"/>
                </a:lnTo>
                <a:lnTo>
                  <a:pt x="3614" y="146"/>
                </a:lnTo>
                <a:lnTo>
                  <a:pt x="3392" y="158"/>
                </a:lnTo>
                <a:lnTo>
                  <a:pt x="3174" y="166"/>
                </a:lnTo>
                <a:lnTo>
                  <a:pt x="2960" y="172"/>
                </a:lnTo>
                <a:lnTo>
                  <a:pt x="2748" y="174"/>
                </a:lnTo>
                <a:lnTo>
                  <a:pt x="2542" y="174"/>
                </a:lnTo>
                <a:lnTo>
                  <a:pt x="2338" y="174"/>
                </a:lnTo>
                <a:lnTo>
                  <a:pt x="2140" y="170"/>
                </a:lnTo>
                <a:lnTo>
                  <a:pt x="1948" y="164"/>
                </a:lnTo>
                <a:lnTo>
                  <a:pt x="1762" y="156"/>
                </a:lnTo>
                <a:lnTo>
                  <a:pt x="1582" y="148"/>
                </a:lnTo>
                <a:lnTo>
                  <a:pt x="1410" y="138"/>
                </a:lnTo>
                <a:lnTo>
                  <a:pt x="1244" y="128"/>
                </a:lnTo>
                <a:lnTo>
                  <a:pt x="1088" y="116"/>
                </a:lnTo>
                <a:lnTo>
                  <a:pt x="938" y="104"/>
                </a:lnTo>
                <a:lnTo>
                  <a:pt x="668" y="78"/>
                </a:lnTo>
                <a:lnTo>
                  <a:pt x="438" y="54"/>
                </a:lnTo>
                <a:lnTo>
                  <a:pt x="254" y="34"/>
                </a:lnTo>
                <a:lnTo>
                  <a:pt x="116" y="1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8" name="Freeform 5"/>
          <p:cNvSpPr>
            <a:spLocks noEditPoints="1"/>
          </p:cNvSpPr>
          <p:nvPr/>
        </p:nvSpPr>
        <p:spPr bwMode="gray">
          <a:xfrm>
            <a:off x="0" y="0"/>
            <a:ext cx="9144000" cy="6858000"/>
          </a:xfrm>
          <a:custGeom>
            <a:avLst/>
            <a:gdLst/>
            <a:ahLst/>
            <a:cxnLst/>
            <a:rect l="0" t="0" r="r" b="b"/>
            <a:pathLst>
              <a:path w="5760" h="4320">
                <a:moveTo>
                  <a:pt x="0" y="0"/>
                </a:move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444" y="4004"/>
                </a:moveTo>
                <a:lnTo>
                  <a:pt x="324" y="4004"/>
                </a:lnTo>
                <a:lnTo>
                  <a:pt x="324" y="324"/>
                </a:lnTo>
                <a:lnTo>
                  <a:pt x="5444" y="324"/>
                </a:lnTo>
                <a:lnTo>
                  <a:pt x="5444" y="40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74928" y="1447799"/>
            <a:ext cx="1113516" cy="4572001"/>
          </a:xfrm>
        </p:spPr>
        <p:txBody>
          <a:bodyPr vert="eaVert" anchor="ctr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738" y="1447799"/>
            <a:ext cx="4416936" cy="45720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546" y="6365498"/>
            <a:ext cx="3859795" cy="228660"/>
          </a:xfrm>
        </p:spPr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236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0" y="2226503"/>
            <a:ext cx="5917679" cy="255087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0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8080" y="1828800"/>
            <a:ext cx="990599" cy="22865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208" y="3264408"/>
            <a:ext cx="3859795" cy="228660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9132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6343672" cy="70986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6667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34" y="2257588"/>
            <a:ext cx="3090672" cy="3020344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8"/>
            <a:ext cx="3082516" cy="302034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3853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200"/>
            <a:ext cx="3636980" cy="35306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1" y="2489203"/>
            <a:ext cx="3636980" cy="35306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0622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918" y="2489200"/>
            <a:ext cx="3633502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40" y="3248490"/>
            <a:ext cx="3636980" cy="277131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79" cy="75663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5835"/>
            <a:ext cx="3636980" cy="27739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551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200"/>
            <a:ext cx="3636980" cy="35306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1" y="2489203"/>
            <a:ext cx="3636980" cy="35306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9862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0258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0997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90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47800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1" y="3086845"/>
            <a:ext cx="2712589" cy="2933701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7236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381390"/>
            <a:ext cx="2987089" cy="157480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086100"/>
            <a:ext cx="2987089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7505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Rectangle 15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4961454"/>
            <a:ext cx="642200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5528192"/>
            <a:ext cx="6422004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7448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2005" cy="1692720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488023"/>
            <a:ext cx="6422005" cy="253685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5385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0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3" name="TextBox 22"/>
          <p:cNvSpPr txBox="1"/>
          <p:nvPr/>
        </p:nvSpPr>
        <p:spPr bwMode="gray">
          <a:xfrm>
            <a:off x="647430" y="651690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 bwMode="gray">
          <a:xfrm>
            <a:off x="7069418" y="2900292"/>
            <a:ext cx="619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60" y="927099"/>
            <a:ext cx="6160385" cy="2882179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8" y="3809278"/>
            <a:ext cx="5646143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6"/>
            <a:ext cx="6343673" cy="101061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7221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2057400"/>
            <a:ext cx="6422005" cy="20955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024908"/>
            <a:ext cx="6422004" cy="994891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920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3593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4"/>
            <a:ext cx="2313432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5614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1" y="3147164"/>
            <a:ext cx="2318918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0935" y="3147164"/>
            <a:ext cx="2316625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7582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345260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4179596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9055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439" y="4837558"/>
            <a:ext cx="2313432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11125" y="4179595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53189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11125" y="484820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4179596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08641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58642" y="483755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89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918" y="2489200"/>
            <a:ext cx="3633502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40" y="3248490"/>
            <a:ext cx="3636980" cy="277131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79" cy="75663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5835"/>
            <a:ext cx="3636980" cy="27739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0925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1301" y="6387910"/>
            <a:ext cx="990599" cy="228659"/>
          </a:xfrm>
        </p:spPr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6133" y="6387910"/>
            <a:ext cx="3859795" cy="2286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8599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20420" cy="6860798"/>
            <a:chOff x="-1588" y="0"/>
            <a:chExt cx="9120420" cy="6860798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17" name="Rectangle 16"/>
          <p:cNvSpPr/>
          <p:nvPr/>
        </p:nvSpPr>
        <p:spPr>
          <a:xfrm>
            <a:off x="414867" y="402165"/>
            <a:ext cx="46105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 bwMode="gray">
          <a:xfrm rot="5400000">
            <a:off x="1299309" y="1765596"/>
            <a:ext cx="5995993" cy="3326809"/>
          </a:xfrm>
          <a:custGeom>
            <a:avLst/>
            <a:gdLst/>
            <a:ahLst/>
            <a:cxnLst/>
            <a:rect l="0" t="0" r="r" b="b"/>
            <a:pathLst>
              <a:path w="4960" h="2752">
                <a:moveTo>
                  <a:pt x="0" y="0"/>
                </a:moveTo>
                <a:lnTo>
                  <a:pt x="0" y="324"/>
                </a:lnTo>
                <a:lnTo>
                  <a:pt x="0" y="1992"/>
                </a:lnTo>
                <a:lnTo>
                  <a:pt x="0" y="2752"/>
                </a:lnTo>
                <a:lnTo>
                  <a:pt x="4960" y="2752"/>
                </a:lnTo>
                <a:lnTo>
                  <a:pt x="4960" y="1992"/>
                </a:lnTo>
                <a:lnTo>
                  <a:pt x="4960" y="324"/>
                </a:lnTo>
                <a:lnTo>
                  <a:pt x="4960" y="0"/>
                </a:lnTo>
                <a:lnTo>
                  <a:pt x="4960" y="0"/>
                </a:lnTo>
                <a:lnTo>
                  <a:pt x="4734" y="34"/>
                </a:lnTo>
                <a:lnTo>
                  <a:pt x="4510" y="64"/>
                </a:lnTo>
                <a:lnTo>
                  <a:pt x="4284" y="90"/>
                </a:lnTo>
                <a:lnTo>
                  <a:pt x="4060" y="114"/>
                </a:lnTo>
                <a:lnTo>
                  <a:pt x="3836" y="132"/>
                </a:lnTo>
                <a:lnTo>
                  <a:pt x="3614" y="146"/>
                </a:lnTo>
                <a:lnTo>
                  <a:pt x="3392" y="158"/>
                </a:lnTo>
                <a:lnTo>
                  <a:pt x="3174" y="166"/>
                </a:lnTo>
                <a:lnTo>
                  <a:pt x="2960" y="172"/>
                </a:lnTo>
                <a:lnTo>
                  <a:pt x="2748" y="174"/>
                </a:lnTo>
                <a:lnTo>
                  <a:pt x="2542" y="174"/>
                </a:lnTo>
                <a:lnTo>
                  <a:pt x="2338" y="174"/>
                </a:lnTo>
                <a:lnTo>
                  <a:pt x="2140" y="170"/>
                </a:lnTo>
                <a:lnTo>
                  <a:pt x="1948" y="164"/>
                </a:lnTo>
                <a:lnTo>
                  <a:pt x="1762" y="156"/>
                </a:lnTo>
                <a:lnTo>
                  <a:pt x="1582" y="148"/>
                </a:lnTo>
                <a:lnTo>
                  <a:pt x="1410" y="138"/>
                </a:lnTo>
                <a:lnTo>
                  <a:pt x="1244" y="128"/>
                </a:lnTo>
                <a:lnTo>
                  <a:pt x="1088" y="116"/>
                </a:lnTo>
                <a:lnTo>
                  <a:pt x="938" y="104"/>
                </a:lnTo>
                <a:lnTo>
                  <a:pt x="668" y="78"/>
                </a:lnTo>
                <a:lnTo>
                  <a:pt x="438" y="54"/>
                </a:lnTo>
                <a:lnTo>
                  <a:pt x="254" y="34"/>
                </a:lnTo>
                <a:lnTo>
                  <a:pt x="116" y="1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8" name="Freeform 5"/>
          <p:cNvSpPr>
            <a:spLocks noEditPoints="1"/>
          </p:cNvSpPr>
          <p:nvPr/>
        </p:nvSpPr>
        <p:spPr bwMode="gray">
          <a:xfrm>
            <a:off x="0" y="0"/>
            <a:ext cx="9144000" cy="6858000"/>
          </a:xfrm>
          <a:custGeom>
            <a:avLst/>
            <a:gdLst/>
            <a:ahLst/>
            <a:cxnLst/>
            <a:rect l="0" t="0" r="r" b="b"/>
            <a:pathLst>
              <a:path w="5760" h="4320">
                <a:moveTo>
                  <a:pt x="0" y="0"/>
                </a:move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444" y="4004"/>
                </a:moveTo>
                <a:lnTo>
                  <a:pt x="324" y="4004"/>
                </a:lnTo>
                <a:lnTo>
                  <a:pt x="324" y="324"/>
                </a:lnTo>
                <a:lnTo>
                  <a:pt x="5444" y="324"/>
                </a:lnTo>
                <a:lnTo>
                  <a:pt x="5444" y="40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74928" y="1447799"/>
            <a:ext cx="1113516" cy="4572001"/>
          </a:xfrm>
        </p:spPr>
        <p:txBody>
          <a:bodyPr vert="eaVert" anchor="ctr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738" y="1447799"/>
            <a:ext cx="4416936" cy="45720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546" y="6365498"/>
            <a:ext cx="3859795" cy="228660"/>
          </a:xfrm>
        </p:spPr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506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324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374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90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47800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1" y="3086845"/>
            <a:ext cx="2712589" cy="2933701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00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381390"/>
            <a:ext cx="2987089" cy="157480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086100"/>
            <a:ext cx="2987089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712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4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0" y="927099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4382" y="2489200"/>
            <a:ext cx="6345260" cy="353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74443" y="6365498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</a:defRPr>
            </a:lvl1pPr>
          </a:lstStyle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3" y="6365497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6" name="Rectangle 25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335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  <p:sldLayoutId id="2147483908" r:id="rId14"/>
    <p:sldLayoutId id="2147483909" r:id="rId15"/>
    <p:sldLayoutId id="2147483910" r:id="rId16"/>
    <p:sldLayoutId id="214748391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4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0" y="927099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4382" y="2489200"/>
            <a:ext cx="6345260" cy="353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74443" y="6365498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</a:defRPr>
            </a:lvl1pPr>
          </a:lstStyle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3" y="6365497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6" name="Rectangle 25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262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  <p:sldLayoutId id="2147483927" r:id="rId15"/>
    <p:sldLayoutId id="2147483928" r:id="rId16"/>
    <p:sldLayoutId id="214748392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4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0" y="927099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4382" y="2489200"/>
            <a:ext cx="6345260" cy="353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74443" y="6365498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</a:defRPr>
            </a:lvl1pPr>
          </a:lstStyle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3" y="6365497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6" name="Rectangle 25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455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  <p:sldLayoutId id="2147483943" r:id="rId13"/>
    <p:sldLayoutId id="2147483944" r:id="rId14"/>
    <p:sldLayoutId id="2147483945" r:id="rId15"/>
    <p:sldLayoutId id="2147483946" r:id="rId16"/>
    <p:sldLayoutId id="214748394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9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9036496" cy="46805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i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700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Министерство </a:t>
            </a:r>
            <a:r>
              <a:rPr lang="ru-RU" sz="2700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образования </a:t>
            </a:r>
            <a:r>
              <a:rPr lang="ru-RU" sz="2700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Республики Мордовия</a:t>
            </a:r>
            <a:r>
              <a:rPr lang="ru-RU" sz="2700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700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700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700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3600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Портфолио</a:t>
            </a:r>
            <a:r>
              <a:rPr lang="ru-RU" sz="2700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 </a:t>
            </a:r>
            <a:r>
              <a:rPr lang="ru-RU" sz="2000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Суродина</a:t>
            </a:r>
            <a:r>
              <a:rPr lang="ru-RU" sz="2000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 Михаила Александровича</a:t>
            </a:r>
            <a:r>
              <a:rPr lang="ru-RU" sz="2000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тренера-преподавателя по </a:t>
            </a:r>
            <a:r>
              <a:rPr lang="ru-RU" sz="2000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вольной борьбе </a:t>
            </a:r>
            <a:br>
              <a:rPr lang="ru-RU" sz="2000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МУДО </a:t>
            </a:r>
            <a:r>
              <a:rPr lang="ru-RU" sz="2000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«СДЮСШ №4» г.о.Саранск</a:t>
            </a:r>
            <a: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315287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676456" cy="1656184"/>
          </a:xfrm>
        </p:spPr>
        <p:txBody>
          <a:bodyPr>
            <a:normAutofit/>
          </a:bodyPr>
          <a:lstStyle/>
          <a:p>
            <a:r>
              <a:rPr lang="ru-RU" sz="2400" dirty="0"/>
              <a:t>4</a:t>
            </a:r>
            <a:r>
              <a:rPr lang="ru-RU" sz="2400" dirty="0" smtClean="0"/>
              <a:t>.Выполнение </a:t>
            </a:r>
            <a:r>
              <a:rPr lang="ru-RU" sz="2400" dirty="0" smtClean="0"/>
              <a:t>воспитанниками требований для присвоения спортивных званий и разрядов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340768"/>
            <a:ext cx="4123966" cy="533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4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7776864" cy="1700808"/>
          </a:xfrm>
        </p:spPr>
        <p:txBody>
          <a:bodyPr>
            <a:normAutofit/>
          </a:bodyPr>
          <a:lstStyle/>
          <a:p>
            <a:r>
              <a:rPr lang="ru-RU" sz="2400" dirty="0"/>
              <a:t>5</a:t>
            </a:r>
            <a:r>
              <a:rPr lang="ru-RU" sz="2400" dirty="0" smtClean="0"/>
              <a:t>.Проведение </a:t>
            </a:r>
            <a:r>
              <a:rPr lang="ru-RU" sz="2400" dirty="0"/>
              <a:t>открытых мастер-классов, открытых занятий, мероприятий (очно)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5457165"/>
              </p:ext>
            </p:extLst>
          </p:nvPr>
        </p:nvGraphicFramePr>
        <p:xfrm>
          <a:off x="539552" y="1251248"/>
          <a:ext cx="7704857" cy="5343537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2983222981"/>
                    </a:ext>
                  </a:extLst>
                </a:gridCol>
                <a:gridCol w="1340281">
                  <a:extLst>
                    <a:ext uri="{9D8B030D-6E8A-4147-A177-3AD203B41FA5}">
                      <a16:colId xmlns:a16="http://schemas.microsoft.com/office/drawing/2014/main" val="3445843425"/>
                    </a:ext>
                  </a:extLst>
                </a:gridCol>
                <a:gridCol w="1363799">
                  <a:extLst>
                    <a:ext uri="{9D8B030D-6E8A-4147-A177-3AD203B41FA5}">
                      <a16:colId xmlns:a16="http://schemas.microsoft.com/office/drawing/2014/main" val="3151208932"/>
                    </a:ext>
                  </a:extLst>
                </a:gridCol>
                <a:gridCol w="1841129">
                  <a:extLst>
                    <a:ext uri="{9D8B030D-6E8A-4147-A177-3AD203B41FA5}">
                      <a16:colId xmlns:a16="http://schemas.microsoft.com/office/drawing/2014/main" val="1853165315"/>
                    </a:ext>
                  </a:extLst>
                </a:gridCol>
                <a:gridCol w="2727600">
                  <a:extLst>
                    <a:ext uri="{9D8B030D-6E8A-4147-A177-3AD203B41FA5}">
                      <a16:colId xmlns:a16="http://schemas.microsoft.com/office/drawing/2014/main" val="2251878637"/>
                    </a:ext>
                  </a:extLst>
                </a:gridCol>
              </a:tblGrid>
              <a:tr h="838613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№</a:t>
                      </a:r>
                    </a:p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п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п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Дата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Место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Тема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Название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292728"/>
                  </a:ext>
                </a:extLst>
              </a:tr>
              <a:tr h="1257919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1.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24.03. 2019 г.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</a:rPr>
                        <a:t>Спортивный зал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</a:rPr>
                        <a:t>МУДО «СДЮСШ № 4»</a:t>
                      </a:r>
                      <a:endParaRPr lang="ru-RU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Восстановительные мероприятия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Организация восстановительных мероприятий в учебно-тренировочных группах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332626"/>
                  </a:ext>
                </a:extLst>
              </a:tr>
              <a:tr h="1062243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2.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11.11. 2020 г.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Борцовский зал</a:t>
                      </a:r>
                    </a:p>
                    <a:p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</a:rPr>
                        <a:t>МУДО «СДЮСШ № 4»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Методика                              Игровой метод</a:t>
                      </a:r>
                    </a:p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обучения                            на занятиях вольной борьбой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5167926"/>
                  </a:ext>
                </a:extLst>
              </a:tr>
              <a:tr h="1899297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3.</a:t>
                      </a:r>
                    </a:p>
                    <a:p>
                      <a:endParaRPr lang="ru-RU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sz="1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25.03.2021 г.</a:t>
                      </a:r>
                      <a:endParaRPr lang="ru-RU" sz="14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sz="14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sz="14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sz="14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sz="1400" b="1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Спортивный зал</a:t>
                      </a:r>
                    </a:p>
                    <a:p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</a:rPr>
                        <a:t>МУДО «СДЮСШ № 4»</a:t>
                      </a:r>
                      <a:endParaRPr lang="ru-RU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</a:rPr>
                        <a:t>Техническая                Особенность организации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</a:rPr>
                        <a:t>Подготовка                   занятий методом круговой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</a:rPr>
                        <a:t>                                       тренировки. Из опыта    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</a:rPr>
                        <a:t>                                       работы</a:t>
                      </a:r>
                    </a:p>
                    <a:p>
                      <a:endParaRPr lang="ru-RU" sz="14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sz="1400" b="1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5985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334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764704"/>
            <a:ext cx="4192050" cy="583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7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78069"/>
            <a:ext cx="8424936" cy="962699"/>
          </a:xfrm>
        </p:spPr>
        <p:txBody>
          <a:bodyPr/>
          <a:lstStyle/>
          <a:p>
            <a:r>
              <a:rPr lang="ru-RU" sz="1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6</a:t>
            </a:r>
            <a:r>
              <a:rPr lang="ru-RU" sz="1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.Выступление </a:t>
            </a:r>
            <a:r>
              <a:rPr lang="ru-RU" sz="1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на заседаниях</a:t>
            </a:r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ru-RU" sz="1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методических</a:t>
            </a:r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1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советов, научно-практических конференциях, педагогических чтениях, семинарах, секциях, форумах, радиопередачах </a:t>
            </a:r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(</a:t>
            </a:r>
            <a:r>
              <a:rPr lang="ru-RU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очно)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025310"/>
              </p:ext>
            </p:extLst>
          </p:nvPr>
        </p:nvGraphicFramePr>
        <p:xfrm>
          <a:off x="395536" y="1578634"/>
          <a:ext cx="8568952" cy="4919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4983">
                  <a:extLst>
                    <a:ext uri="{9D8B030D-6E8A-4147-A177-3AD203B41FA5}">
                      <a16:colId xmlns:a16="http://schemas.microsoft.com/office/drawing/2014/main" val="4009080468"/>
                    </a:ext>
                  </a:extLst>
                </a:gridCol>
                <a:gridCol w="2469020">
                  <a:extLst>
                    <a:ext uri="{9D8B030D-6E8A-4147-A177-3AD203B41FA5}">
                      <a16:colId xmlns:a16="http://schemas.microsoft.com/office/drawing/2014/main" val="1966426606"/>
                    </a:ext>
                  </a:extLst>
                </a:gridCol>
                <a:gridCol w="1742838">
                  <a:extLst>
                    <a:ext uri="{9D8B030D-6E8A-4147-A177-3AD203B41FA5}">
                      <a16:colId xmlns:a16="http://schemas.microsoft.com/office/drawing/2014/main" val="295500783"/>
                    </a:ext>
                  </a:extLst>
                </a:gridCol>
                <a:gridCol w="2832111">
                  <a:extLst>
                    <a:ext uri="{9D8B030D-6E8A-4147-A177-3AD203B41FA5}">
                      <a16:colId xmlns:a16="http://schemas.microsoft.com/office/drawing/2014/main" val="3161493138"/>
                    </a:ext>
                  </a:extLst>
                </a:gridCol>
              </a:tblGrid>
              <a:tr h="504078"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645972"/>
                  </a:ext>
                </a:extLst>
              </a:tr>
              <a:tr h="1407189">
                <a:tc>
                  <a:txBody>
                    <a:bodyPr/>
                    <a:lstStyle/>
                    <a:p>
                      <a:r>
                        <a:rPr lang="ru-RU" dirty="0" smtClean="0"/>
                        <a:t>25.11.2018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МУДО «СДЮСШ №4»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Методика обучения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Особенности проведения занятий по вольной борьбе среди девочек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243019"/>
                  </a:ext>
                </a:extLst>
              </a:tr>
              <a:tr h="930243">
                <a:tc>
                  <a:txBody>
                    <a:bodyPr/>
                    <a:lstStyle/>
                    <a:p>
                      <a:r>
                        <a:rPr lang="ru-RU" dirty="0" smtClean="0"/>
                        <a:t>11.03.2019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МУДО «СДЮСШ №4»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Методика обучения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Игровые</a:t>
                      </a:r>
                      <a:r>
                        <a:rPr lang="ru-RU" baseline="0" dirty="0" smtClean="0"/>
                        <a:t> методы развития ловкости в группах начальной подготовки. Из опыта работы.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1454170"/>
                  </a:ext>
                </a:extLst>
              </a:tr>
              <a:tr h="1545293">
                <a:tc>
                  <a:txBody>
                    <a:bodyPr/>
                    <a:lstStyle/>
                    <a:p>
                      <a:r>
                        <a:rPr lang="ru-RU" dirty="0" smtClean="0"/>
                        <a:t>25.10.2020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МУДО «СДЮСШ №4»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Методика обучения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Опасные ситуации в вольной борьбе. Страховка,</a:t>
                      </a:r>
                      <a:r>
                        <a:rPr kumimoji="0"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самостроховка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9911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215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764704"/>
            <a:ext cx="4184204" cy="584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9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741" y="116632"/>
            <a:ext cx="8712968" cy="151216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7</a:t>
            </a:r>
            <a:r>
              <a:rPr lang="ru-RU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.Результаты </a:t>
            </a:r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участия воспитанников в официальных соревнованиях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340768"/>
            <a:ext cx="4084119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928992" cy="6408712"/>
          </a:xfrm>
        </p:spPr>
        <p:txBody>
          <a:bodyPr/>
          <a:lstStyle/>
          <a:p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 первенство МГУ </a:t>
            </a:r>
            <a:r>
              <a:rPr lang="ru-RU" sz="1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им.Н.П</a:t>
            </a: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Огаревапо</a:t>
            </a: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вольной борьбе среди девочек и мальчиков</a:t>
            </a:r>
            <a:r>
              <a:rPr lang="ru-RU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С</a:t>
            </a: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аранск, 2019 </a:t>
            </a:r>
            <a:r>
              <a:rPr lang="ru-RU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Девятайкин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Артем – 1 место</a:t>
            </a: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Юртайкин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Владислав - 3 место</a:t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Кутузов Михаил- 3 место</a:t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Миндиярова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Диана – 1 место</a:t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Мурлаев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 – 3 место</a:t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Ризайкин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Иван – 2 место</a:t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</a:t>
            </a:r>
            <a:r>
              <a:rPr lang="ru-RU" sz="1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республканский</a:t>
            </a: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турнир по вольной борьбе , посвященный 76 годовщине Победы в Великой Отечественной войне, памяти полного кавалера Орденов Славы Белоус Кирилла Герасимовича, </a:t>
            </a:r>
            <a:r>
              <a:rPr lang="ru-RU" sz="1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р.п</a:t>
            </a: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Комсомольский, 2021 г.</a:t>
            </a: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Дябкина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Ксения - </a:t>
            </a: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место</a:t>
            </a: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Сергачев Ярослав – 3 место</a:t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межрегиональный турнир по вольной борьбе среди юношей, посвященный памяти мастера спорта Международного класса по дзюдо В.П. </a:t>
            </a:r>
            <a:r>
              <a:rPr lang="ru-RU" sz="1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Раздолькина</a:t>
            </a: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р.п</a:t>
            </a: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Атяшево, 2019 г.</a:t>
            </a: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Ризайкин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Иван - 2 место</a:t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Дябкина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Ксения – 2 место</a:t>
            </a: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турнир по вольной </a:t>
            </a: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борьбе, посвященный дню защитника Отечества, с. Б. Елховка, 2019 г.</a:t>
            </a: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Дябкина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Ксения - 1 </a:t>
            </a: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b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Миндиярова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Рената – 1 место</a:t>
            </a: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 Первенство Республики Мордовия по вольной борьбе, с. Рождествено, 2019 г.</a:t>
            </a: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Сорока Александр – 2 место</a:t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-Данилин Александр – 3 место</a:t>
            </a:r>
            <a:endParaRPr lang="ru-RU" sz="1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91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20688"/>
            <a:ext cx="8856984" cy="6120680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республиканский турнир по вольной борьбе, </a:t>
            </a:r>
            <a:r>
              <a:rPr lang="ru-RU" sz="1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р.п</a:t>
            </a: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Комсомольский,  2019 г.</a:t>
            </a: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Дябкина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Ксения – 1 место</a:t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</a:t>
            </a:r>
            <a:r>
              <a:rPr lang="ru-RU" sz="1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турнирпо</a:t>
            </a: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вольной борьбе , посвященный Дню защитника Отечества,</a:t>
            </a: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с. Большая Елховка, 2019 г.</a:t>
            </a:r>
            <a:r>
              <a:rPr lang="ru-RU" sz="14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Баляева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Дарья – 1 место</a:t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Миндиярова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Диана – 1 место</a:t>
            </a: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Дябкина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Ксения – 1 место</a:t>
            </a: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Миндиярова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Рената- 1 место</a:t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ткрытое первенство города Алатыря по вольной борьбе , г. Алатырь, 2019 г.</a:t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Дулкина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Дарья – 2 место</a:t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Мареськин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Андрей – 2 место</a:t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Ризайкин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Иван – 3 место</a:t>
            </a:r>
            <a:r>
              <a:rPr lang="ru-RU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9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8720"/>
            <a:ext cx="3962920" cy="5586441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08719"/>
            <a:ext cx="3970082" cy="5578541"/>
          </a:xfrm>
        </p:spPr>
      </p:pic>
    </p:spTree>
    <p:extLst>
      <p:ext uri="{BB962C8B-B14F-4D97-AF65-F5344CB8AC3E}">
        <p14:creationId xmlns:p14="http://schemas.microsoft.com/office/powerpoint/2010/main" val="10079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69658"/>
            <a:ext cx="4050909" cy="5628769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41666"/>
            <a:ext cx="3935509" cy="5556761"/>
          </a:xfrm>
        </p:spPr>
      </p:pic>
    </p:spTree>
    <p:extLst>
      <p:ext uri="{BB962C8B-B14F-4D97-AF65-F5344CB8AC3E}">
        <p14:creationId xmlns:p14="http://schemas.microsoft.com/office/powerpoint/2010/main" val="212401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692696"/>
            <a:ext cx="770485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>
                <a:solidFill>
                  <a:srgbClr val="92D050"/>
                </a:solidFill>
                <a:latin typeface="Times New Roman" pitchFamily="16" charset="0"/>
                <a:cs typeface="Arial Unicode MS" charset="0"/>
              </a:rPr>
              <a:t>Дата рождения: </a:t>
            </a:r>
            <a:r>
              <a:rPr lang="ru-RU" sz="2000" b="1" dirty="0" smtClean="0">
                <a:solidFill>
                  <a:srgbClr val="92D050"/>
                </a:solidFill>
                <a:latin typeface="Times New Roman" pitchFamily="16" charset="0"/>
                <a:cs typeface="Arial Unicode MS" charset="0"/>
              </a:rPr>
              <a:t>24.05.1954 г.</a:t>
            </a:r>
            <a:endParaRPr lang="ru-RU" sz="2000" b="1" dirty="0">
              <a:solidFill>
                <a:srgbClr val="92D050"/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solidFill>
                <a:srgbClr val="92D050"/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rgbClr val="92D050"/>
                </a:solidFill>
                <a:latin typeface="Times New Roman" pitchFamily="16" charset="0"/>
                <a:cs typeface="Arial Unicode MS" charset="0"/>
              </a:rPr>
              <a:t>Профессиональное </a:t>
            </a:r>
            <a:r>
              <a:rPr lang="ru-RU" sz="2000" b="1" dirty="0">
                <a:solidFill>
                  <a:srgbClr val="92D050"/>
                </a:solidFill>
                <a:latin typeface="Times New Roman" pitchFamily="16" charset="0"/>
                <a:cs typeface="Arial Unicode MS" charset="0"/>
              </a:rPr>
              <a:t>образование: </a:t>
            </a:r>
            <a:r>
              <a:rPr lang="ru-RU" sz="2000" b="1" dirty="0" smtClean="0">
                <a:solidFill>
                  <a:srgbClr val="92D050"/>
                </a:solidFill>
                <a:latin typeface="Times New Roman" pitchFamily="16" charset="0"/>
                <a:cs typeface="Arial Unicode MS" charset="0"/>
              </a:rPr>
              <a:t>педагогическое образование, специальность бакалавр, Мордовский государственный педагогический университет им. М.Е. </a:t>
            </a:r>
            <a:r>
              <a:rPr lang="ru-RU" sz="2000" b="1" dirty="0" err="1" smtClean="0">
                <a:solidFill>
                  <a:srgbClr val="92D050"/>
                </a:solidFill>
                <a:latin typeface="Times New Roman" pitchFamily="16" charset="0"/>
                <a:cs typeface="Arial Unicode MS" charset="0"/>
              </a:rPr>
              <a:t>Евсевьева</a:t>
            </a:r>
            <a:r>
              <a:rPr lang="ru-RU" sz="2000" b="1" dirty="0" smtClean="0">
                <a:solidFill>
                  <a:srgbClr val="92D050"/>
                </a:solidFill>
                <a:latin typeface="Times New Roman" pitchFamily="16" charset="0"/>
                <a:cs typeface="Arial Unicode MS" charset="0"/>
              </a:rPr>
              <a:t>,  </a:t>
            </a:r>
            <a:r>
              <a:rPr lang="ru-RU" sz="2000" b="1" dirty="0">
                <a:solidFill>
                  <a:srgbClr val="92D050"/>
                </a:solidFill>
                <a:latin typeface="Times New Roman" pitchFamily="16" charset="0"/>
                <a:cs typeface="Arial Unicode MS" charset="0"/>
              </a:rPr>
              <a:t>№ диплома </a:t>
            </a:r>
            <a:r>
              <a:rPr lang="ru-RU" sz="2000" b="1" dirty="0" smtClean="0">
                <a:solidFill>
                  <a:srgbClr val="92D050"/>
                </a:solidFill>
                <a:latin typeface="Times New Roman" pitchFamily="16" charset="0"/>
                <a:cs typeface="Arial Unicode MS" charset="0"/>
              </a:rPr>
              <a:t>221241, </a:t>
            </a:r>
            <a:r>
              <a:rPr lang="ru-RU" sz="2000" b="1" dirty="0">
                <a:solidFill>
                  <a:srgbClr val="92D050"/>
                </a:solidFill>
                <a:latin typeface="Times New Roman" pitchFamily="16" charset="0"/>
                <a:cs typeface="Arial Unicode MS" charset="0"/>
              </a:rPr>
              <a:t>дата выдачи </a:t>
            </a:r>
            <a:r>
              <a:rPr lang="ru-RU" sz="2000" b="1" dirty="0" smtClean="0">
                <a:solidFill>
                  <a:srgbClr val="92D050"/>
                </a:solidFill>
                <a:latin typeface="Times New Roman" pitchFamily="16" charset="0"/>
                <a:cs typeface="Arial Unicode MS" charset="0"/>
              </a:rPr>
              <a:t>11 июля 2085 </a:t>
            </a:r>
            <a:r>
              <a:rPr lang="ru-RU" sz="2000" b="1" dirty="0">
                <a:solidFill>
                  <a:srgbClr val="92D050"/>
                </a:solidFill>
                <a:latin typeface="Times New Roman" pitchFamily="16" charset="0"/>
                <a:cs typeface="Arial Unicode MS" charset="0"/>
              </a:rPr>
              <a:t>г.</a:t>
            </a: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solidFill>
                <a:srgbClr val="92D050"/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rgbClr val="92D050"/>
                </a:solidFill>
                <a:latin typeface="Times New Roman" pitchFamily="16" charset="0"/>
                <a:cs typeface="Arial Unicode MS" charset="0"/>
              </a:rPr>
              <a:t>Стаж </a:t>
            </a:r>
            <a:r>
              <a:rPr lang="ru-RU" sz="2000" b="1" dirty="0">
                <a:solidFill>
                  <a:srgbClr val="92D050"/>
                </a:solidFill>
                <a:latin typeface="Times New Roman" pitchFamily="16" charset="0"/>
                <a:cs typeface="Arial Unicode MS" charset="0"/>
              </a:rPr>
              <a:t>педагогической работы (по специальности): </a:t>
            </a:r>
            <a:r>
              <a:rPr lang="ru-RU" sz="2000" b="1" dirty="0" smtClean="0">
                <a:solidFill>
                  <a:srgbClr val="92D050"/>
                </a:solidFill>
                <a:latin typeface="Times New Roman" pitchFamily="16" charset="0"/>
                <a:cs typeface="Arial Unicode MS" charset="0"/>
              </a:rPr>
              <a:t>36 лет</a:t>
            </a:r>
            <a:endParaRPr lang="ru-RU" sz="2000" b="1" dirty="0">
              <a:solidFill>
                <a:srgbClr val="92D050"/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solidFill>
                <a:srgbClr val="92D050"/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rgbClr val="92D050"/>
                </a:solidFill>
                <a:latin typeface="Times New Roman" pitchFamily="16" charset="0"/>
                <a:cs typeface="Arial Unicode MS" charset="0"/>
              </a:rPr>
              <a:t>Общий </a:t>
            </a:r>
            <a:r>
              <a:rPr lang="ru-RU" sz="2000" b="1" dirty="0">
                <a:solidFill>
                  <a:srgbClr val="92D050"/>
                </a:solidFill>
                <a:latin typeface="Times New Roman" pitchFamily="16" charset="0"/>
                <a:cs typeface="Arial Unicode MS" charset="0"/>
              </a:rPr>
              <a:t>трудовой стаж: </a:t>
            </a:r>
            <a:r>
              <a:rPr lang="ru-RU" sz="2000" b="1" dirty="0" smtClean="0">
                <a:solidFill>
                  <a:srgbClr val="92D050"/>
                </a:solidFill>
                <a:latin typeface="Times New Roman" pitchFamily="16" charset="0"/>
                <a:cs typeface="Arial Unicode MS" charset="0"/>
              </a:rPr>
              <a:t>36 лет</a:t>
            </a: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>
              <a:solidFill>
                <a:srgbClr val="92D050"/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rgbClr val="92D050"/>
                </a:solidFill>
                <a:latin typeface="Times New Roman" pitchFamily="16" charset="0"/>
                <a:cs typeface="Arial Unicode MS" charset="0"/>
              </a:rPr>
              <a:t>Повышение квалификации: «Профессиональные аспекты деятельности тренеров-преподавателей ДЮСШ в условиях реализации Федеральных стандартов </a:t>
            </a:r>
            <a:r>
              <a:rPr lang="ru-RU" sz="2000" b="1" dirty="0" smtClean="0">
                <a:solidFill>
                  <a:srgbClr val="92D050"/>
                </a:solidFill>
                <a:latin typeface="Times New Roman" pitchFamily="16" charset="0"/>
                <a:cs typeface="Arial Unicode MS" charset="0"/>
              </a:rPr>
              <a:t>спортивной подготовки</a:t>
            </a:r>
            <a:r>
              <a:rPr lang="ru-RU" sz="2000" b="1" dirty="0" smtClean="0">
                <a:solidFill>
                  <a:srgbClr val="92D050"/>
                </a:solidFill>
                <a:latin typeface="Times New Roman" pitchFamily="16" charset="0"/>
                <a:cs typeface="Arial Unicode MS" charset="0"/>
              </a:rPr>
              <a:t>», 2021 г.</a:t>
            </a:r>
            <a:endParaRPr lang="ru-RU" sz="2000" b="1" dirty="0">
              <a:solidFill>
                <a:srgbClr val="92D050"/>
              </a:solidFill>
              <a:latin typeface="Times New Roman" pitchFamily="16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00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8720"/>
            <a:ext cx="4119998" cy="577990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908720"/>
            <a:ext cx="4028905" cy="5688632"/>
          </a:xfrm>
        </p:spPr>
      </p:pic>
    </p:spTree>
    <p:extLst>
      <p:ext uri="{BB962C8B-B14F-4D97-AF65-F5344CB8AC3E}">
        <p14:creationId xmlns:p14="http://schemas.microsoft.com/office/powerpoint/2010/main" val="36153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64704"/>
            <a:ext cx="4152571" cy="568863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764704"/>
            <a:ext cx="4154413" cy="5691156"/>
          </a:xfrm>
        </p:spPr>
      </p:pic>
    </p:spTree>
    <p:extLst>
      <p:ext uri="{BB962C8B-B14F-4D97-AF65-F5344CB8AC3E}">
        <p14:creationId xmlns:p14="http://schemas.microsoft.com/office/powerpoint/2010/main" val="82011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806" y="2489200"/>
            <a:ext cx="2540900" cy="353060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115" y="2489200"/>
            <a:ext cx="2577257" cy="3530600"/>
          </a:xfrm>
        </p:spPr>
      </p:pic>
    </p:spTree>
    <p:extLst>
      <p:ext uri="{BB962C8B-B14F-4D97-AF65-F5344CB8AC3E}">
        <p14:creationId xmlns:p14="http://schemas.microsoft.com/office/powerpoint/2010/main" val="2586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988" y="0"/>
            <a:ext cx="4912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24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56600"/>
            <a:ext cx="3960440" cy="5425431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856600"/>
            <a:ext cx="3864046" cy="5394850"/>
          </a:xfrm>
        </p:spPr>
      </p:pic>
    </p:spTree>
    <p:extLst>
      <p:ext uri="{BB962C8B-B14F-4D97-AF65-F5344CB8AC3E}">
        <p14:creationId xmlns:p14="http://schemas.microsoft.com/office/powerpoint/2010/main" val="278917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28423"/>
            <a:ext cx="3602317" cy="511108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28423"/>
            <a:ext cx="3683527" cy="5126437"/>
          </a:xfrm>
        </p:spPr>
      </p:pic>
    </p:spTree>
    <p:extLst>
      <p:ext uri="{BB962C8B-B14F-4D97-AF65-F5344CB8AC3E}">
        <p14:creationId xmlns:p14="http://schemas.microsoft.com/office/powerpoint/2010/main" val="1100436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84512"/>
            <a:ext cx="3744416" cy="5227827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021781"/>
            <a:ext cx="3688028" cy="5190558"/>
          </a:xfrm>
        </p:spPr>
      </p:pic>
    </p:spTree>
    <p:extLst>
      <p:ext uri="{BB962C8B-B14F-4D97-AF65-F5344CB8AC3E}">
        <p14:creationId xmlns:p14="http://schemas.microsoft.com/office/powerpoint/2010/main" val="117425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40886"/>
            <a:ext cx="3955706" cy="549648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764704"/>
            <a:ext cx="3941228" cy="5399112"/>
          </a:xfrm>
        </p:spPr>
      </p:pic>
    </p:spTree>
    <p:extLst>
      <p:ext uri="{BB962C8B-B14F-4D97-AF65-F5344CB8AC3E}">
        <p14:creationId xmlns:p14="http://schemas.microsoft.com/office/powerpoint/2010/main" val="2783313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36712"/>
            <a:ext cx="3885630" cy="539911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836712"/>
            <a:ext cx="3724232" cy="5183088"/>
          </a:xfrm>
        </p:spPr>
      </p:pic>
    </p:spTree>
    <p:extLst>
      <p:ext uri="{BB962C8B-B14F-4D97-AF65-F5344CB8AC3E}">
        <p14:creationId xmlns:p14="http://schemas.microsoft.com/office/powerpoint/2010/main" val="15052688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36712"/>
            <a:ext cx="3848202" cy="534710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836712"/>
            <a:ext cx="3775972" cy="5255096"/>
          </a:xfrm>
        </p:spPr>
      </p:pic>
    </p:spTree>
    <p:extLst>
      <p:ext uri="{BB962C8B-B14F-4D97-AF65-F5344CB8AC3E}">
        <p14:creationId xmlns:p14="http://schemas.microsoft.com/office/powerpoint/2010/main" val="788796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260648"/>
            <a:ext cx="7894386" cy="72008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92D050"/>
                </a:solidFill>
              </a:rPr>
              <a:t>ПРЕДСТАВЛЕНИЕ</a:t>
            </a:r>
            <a:endParaRPr lang="ru-RU" sz="2400" dirty="0">
              <a:solidFill>
                <a:srgbClr val="92D05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53" y="1052736"/>
            <a:ext cx="4088939" cy="522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99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908" y="0"/>
            <a:ext cx="50061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2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759" y="600460"/>
            <a:ext cx="4460466" cy="625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248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614"/>
            <a:ext cx="8676456" cy="1610185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8</a:t>
            </a:r>
            <a:r>
              <a:rPr lang="ru-RU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.Система </a:t>
            </a:r>
            <a:r>
              <a:rPr lang="ru-RU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взаимодействия с родителями воспитанников</a:t>
            </a:r>
            <a:endParaRPr lang="ru-RU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484784"/>
            <a:ext cx="7776864" cy="5129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dirty="0" smtClean="0"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Родительские собрания (сентябрь, декабрь, февраль, май)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dirty="0" smtClean="0"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Проведение бесед на различные темы: «Здоровый образ жизни», «Воспитание нравственности и формирование правильной самооценки ребенка в семье», «Психологическая подготовка спортсмена»,  «Специфика семейного воспитания: позитивное и негативное», «Физиологическое взросление и его влияние на формирование личностных качеств спортсмена» (в течение учебного года)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dirty="0" smtClean="0"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Посещение учебно-тренировочных занятий, спортивно-массовых мероприятий (в течение учебного года)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dirty="0" smtClean="0"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Контроль за прохождением медицинского осмотра обучающихся в республиканском врачебно-физкультурном диспансере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979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692696"/>
            <a:ext cx="4392488" cy="601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0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</a:t>
            </a:r>
            <a:r>
              <a:rPr lang="ru-RU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</a:t>
            </a:r>
            <a:endParaRPr lang="ru-RU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ru-RU" sz="2000" b="1" dirty="0" smtClean="0">
                <a:solidFill>
                  <a:srgbClr val="92D050"/>
                </a:solidFill>
              </a:rPr>
              <a:t>Почетная грамота Министерства образования и науки Российской Федерации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solidFill>
                  <a:srgbClr val="92D050"/>
                </a:solidFill>
              </a:rPr>
              <a:t>Благодарность Главы городского округа Саранск</a:t>
            </a:r>
            <a:endParaRPr lang="ru-RU" sz="20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55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692696"/>
            <a:ext cx="4339990" cy="603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134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764704"/>
            <a:ext cx="4231284" cy="579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26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80920" cy="1728192"/>
          </a:xfrm>
        </p:spPr>
        <p:txBody>
          <a:bodyPr>
            <a:normAutofit/>
          </a:bodyPr>
          <a:lstStyle/>
          <a:p>
            <a:r>
              <a:rPr lang="ru-RU" sz="2000" dirty="0" smtClean="0"/>
              <a:t>10. </a:t>
            </a:r>
            <a:r>
              <a:rPr lang="ru-RU" sz="2000" dirty="0" smtClean="0"/>
              <a:t>Общественно-педагогическая активность педагога : участие в комиссиях, педагогических сообществах, в жюри, конкурсов</a:t>
            </a:r>
            <a:endParaRPr lang="ru-RU" sz="2000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5192262"/>
              </p:ext>
            </p:extLst>
          </p:nvPr>
        </p:nvGraphicFramePr>
        <p:xfrm>
          <a:off x="2483768" y="1916832"/>
          <a:ext cx="4629776" cy="5494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Документ" r:id="rId3" imgW="6180664" imgH="7333707" progId="Word.Document.12">
                  <p:embed/>
                </p:oleObj>
              </mc:Choice>
              <mc:Fallback>
                <p:oleObj name="Документ" r:id="rId3" imgW="6180664" imgH="733370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83768" y="1916832"/>
                        <a:ext cx="4629776" cy="54947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854823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363272" cy="1700808"/>
          </a:xfrm>
        </p:spPr>
        <p:txBody>
          <a:bodyPr>
            <a:noAutofit/>
          </a:bodyPr>
          <a:lstStyle/>
          <a:p>
            <a:r>
              <a:rPr lang="ru-RU" sz="2400" dirty="0"/>
              <a:t>1</a:t>
            </a:r>
            <a:r>
              <a:rPr lang="ru-RU" sz="2400" dirty="0" smtClean="0"/>
              <a:t>.Степень </a:t>
            </a:r>
            <a:r>
              <a:rPr lang="ru-RU" sz="2400" dirty="0" smtClean="0"/>
              <a:t>обеспечения повышения уровня подготовленности воспитанников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08221" y="492179"/>
            <a:ext cx="48727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0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764704"/>
            <a:ext cx="4223028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1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80920" cy="1628800"/>
          </a:xfrm>
        </p:spPr>
        <p:txBody>
          <a:bodyPr>
            <a:normAutofit/>
          </a:bodyPr>
          <a:lstStyle/>
          <a:p>
            <a:r>
              <a:rPr lang="ru-RU" sz="2400" dirty="0"/>
              <a:t>2</a:t>
            </a:r>
            <a:r>
              <a:rPr lang="ru-RU" sz="2400" dirty="0" smtClean="0"/>
              <a:t>.Сохранность </a:t>
            </a:r>
            <a:r>
              <a:rPr lang="ru-RU" sz="2400" dirty="0" smtClean="0"/>
              <a:t>контингента воспитанников на этапах спортивной подготовки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4191570"/>
              </p:ext>
            </p:extLst>
          </p:nvPr>
        </p:nvGraphicFramePr>
        <p:xfrm>
          <a:off x="971600" y="1412775"/>
          <a:ext cx="7560840" cy="53976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0210">
                  <a:extLst>
                    <a:ext uri="{9D8B030D-6E8A-4147-A177-3AD203B41FA5}">
                      <a16:colId xmlns:a16="http://schemas.microsoft.com/office/drawing/2014/main" val="2608524045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3154567777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3282084159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542939575"/>
                    </a:ext>
                  </a:extLst>
                </a:gridCol>
              </a:tblGrid>
              <a:tr h="715167">
                <a:tc>
                  <a:txBody>
                    <a:bodyPr/>
                    <a:lstStyle/>
                    <a:p>
                      <a:r>
                        <a:rPr lang="ru-RU" dirty="0" smtClean="0"/>
                        <a:t>КРИТЕРИИ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2018-2019 уч. </a:t>
                      </a:r>
                      <a:r>
                        <a:rPr lang="ru-RU" baseline="0" dirty="0" smtClean="0"/>
                        <a:t>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2019-2020</a:t>
                      </a:r>
                      <a:r>
                        <a:rPr lang="ru-RU" baseline="0" dirty="0" smtClean="0"/>
                        <a:t> уч.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2020-2021</a:t>
                      </a:r>
                      <a:r>
                        <a:rPr lang="ru-RU" baseline="0" dirty="0" smtClean="0"/>
                        <a:t> уч. год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1155289"/>
                  </a:ext>
                </a:extLst>
              </a:tr>
              <a:tr h="1661098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1. По списку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Группа начальной подготовки</a:t>
                      </a:r>
                      <a:r>
                        <a:rPr lang="ru-RU" sz="1600" baseline="0" dirty="0" smtClean="0"/>
                        <a:t>1 </a:t>
                      </a:r>
                      <a:r>
                        <a:rPr lang="ru-RU" sz="1600" baseline="0" dirty="0" err="1" smtClean="0"/>
                        <a:t>г.о</a:t>
                      </a:r>
                      <a:r>
                        <a:rPr lang="ru-RU" sz="1600" baseline="0" dirty="0" smtClean="0"/>
                        <a:t>.</a:t>
                      </a:r>
                    </a:p>
                    <a:p>
                      <a:r>
                        <a:rPr lang="ru-RU" sz="1600" b="1" baseline="0" dirty="0" smtClean="0"/>
                        <a:t>12 чел.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Группа начальной подготовки 2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dirty="0" smtClean="0"/>
                        <a:t> </a:t>
                      </a:r>
                      <a:r>
                        <a:rPr lang="ru-RU" sz="1600" dirty="0" err="1" smtClean="0"/>
                        <a:t>г.о</a:t>
                      </a:r>
                      <a:r>
                        <a:rPr lang="ru-RU" sz="1600" dirty="0" smtClean="0"/>
                        <a:t>.</a:t>
                      </a:r>
                    </a:p>
                    <a:p>
                      <a:r>
                        <a:rPr lang="ru-RU" sz="1600" b="1" baseline="0" dirty="0" smtClean="0"/>
                        <a:t>12 чел.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Группа начальной подготовки3 </a:t>
                      </a:r>
                      <a:r>
                        <a:rPr lang="ru-RU" sz="1600" dirty="0" err="1" smtClean="0"/>
                        <a:t>г.о</a:t>
                      </a:r>
                      <a:r>
                        <a:rPr lang="ru-RU" sz="1600" dirty="0" smtClean="0"/>
                        <a:t>.</a:t>
                      </a:r>
                    </a:p>
                    <a:p>
                      <a:r>
                        <a:rPr lang="ru-RU" sz="1600" b="1" baseline="0" dirty="0" smtClean="0"/>
                        <a:t>12 чел.</a:t>
                      </a:r>
                      <a:endParaRPr lang="ru-RU" sz="1600" b="1" dirty="0" smtClean="0"/>
                    </a:p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0883640"/>
                  </a:ext>
                </a:extLst>
              </a:tr>
              <a:tr h="875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2. Прибыло вновь</a:t>
                      </a:r>
                    </a:p>
                    <a:p>
                      <a:r>
                        <a:rPr lang="ru-RU" sz="1600" dirty="0" smtClean="0"/>
                        <a:t>(переводом)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917832"/>
                  </a:ext>
                </a:extLst>
              </a:tr>
              <a:tr h="715167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3. Выбыло в течении года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119538"/>
                  </a:ext>
                </a:extLst>
              </a:tr>
              <a:tr h="715167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4. Закончило</a:t>
                      </a:r>
                      <a:r>
                        <a:rPr lang="ru-RU" sz="1600" baseline="0" dirty="0" smtClean="0"/>
                        <a:t> учебный год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12 чел.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12 чел.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12 чел.</a:t>
                      </a:r>
                      <a:endParaRPr lang="ru-RU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2923911"/>
                  </a:ext>
                </a:extLst>
              </a:tr>
              <a:tr h="715167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Сохранность</a:t>
                      </a:r>
                    </a:p>
                    <a:p>
                      <a:r>
                        <a:rPr lang="ru-RU" sz="1600" b="1" dirty="0" smtClean="0"/>
                        <a:t>контингента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100%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100%</a:t>
                      </a:r>
                    </a:p>
                    <a:p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100%</a:t>
                      </a:r>
                    </a:p>
                    <a:p>
                      <a:endParaRPr lang="ru-RU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0536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344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764704"/>
            <a:ext cx="4164587" cy="586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2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892480" cy="850106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3</a:t>
            </a:r>
            <a:r>
              <a:rPr lang="ru-RU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.Результаты </a:t>
            </a:r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анализа текущей документации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340768"/>
            <a:ext cx="7704856" cy="4637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Согласно нормативных документов, имеется следующая учебная документация: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Журнал учета работы учебных групп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Личные дела на  обучающихся (заявление, личные карточки)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Протоколы контрольных переводных нормативов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Календарный план спортивно-массовых мероприятий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Протоколы, положения соревнований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Учебные планы и рабочий план конспект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План воспитательной  и культурно-массовой работы с обучающимися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Перспективный план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2649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764704"/>
            <a:ext cx="4192050" cy="583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Совет директоров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Совет директоров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вет директоров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1_Совет директоров">
  <a:themeElements>
    <a:clrScheme name="Совет директоров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Совет директоров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вет директоров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3.xml><?xml version="1.0" encoding="utf-8"?>
<a:theme xmlns:a="http://schemas.openxmlformats.org/drawingml/2006/main" name="2_Совет директоров">
  <a:themeElements>
    <a:clrScheme name="Совет директоров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Совет директоров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вет директоров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961</TotalTime>
  <Words>567</Words>
  <Application>Microsoft Office PowerPoint</Application>
  <PresentationFormat>Экран (4:3)</PresentationFormat>
  <Paragraphs>118</Paragraphs>
  <Slides>37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9" baseType="lpstr">
      <vt:lpstr>Arial</vt:lpstr>
      <vt:lpstr>Arial Unicode MS</vt:lpstr>
      <vt:lpstr>Calibri</vt:lpstr>
      <vt:lpstr>Century Gothic</vt:lpstr>
      <vt:lpstr>Times New Roman</vt:lpstr>
      <vt:lpstr>Verdana</vt:lpstr>
      <vt:lpstr>Wingdings</vt:lpstr>
      <vt:lpstr>Wingdings 3</vt:lpstr>
      <vt:lpstr>Совет директоров</vt:lpstr>
      <vt:lpstr>1_Совет директоров</vt:lpstr>
      <vt:lpstr>2_Совет директоров</vt:lpstr>
      <vt:lpstr>Документ</vt:lpstr>
      <vt:lpstr>   Министерство образования Республики Мордовия  Портфолио      Суродина Михаила Александровича тренера-преподавателя по вольной борьбе  МУДО «СДЮСШ №4» г.о.Саранск  </vt:lpstr>
      <vt:lpstr>Презентация PowerPoint</vt:lpstr>
      <vt:lpstr>ПРЕДСТАВЛЕНИЕ</vt:lpstr>
      <vt:lpstr>1.Степень обеспечения повышения уровня подготовленности воспитанников</vt:lpstr>
      <vt:lpstr>Презентация PowerPoint</vt:lpstr>
      <vt:lpstr>2.Сохранность контингента воспитанников на этапах спортивной подготовки</vt:lpstr>
      <vt:lpstr>Презентация PowerPoint</vt:lpstr>
      <vt:lpstr>3.Результаты анализа текущей документации</vt:lpstr>
      <vt:lpstr>Презентация PowerPoint</vt:lpstr>
      <vt:lpstr>4.Выполнение воспитанниками требований для присвоения спортивных званий и разрядов</vt:lpstr>
      <vt:lpstr>5.Проведение открытых мастер-классов, открытых занятий, мероприятий (очно)</vt:lpstr>
      <vt:lpstr>Презентация PowerPoint</vt:lpstr>
      <vt:lpstr>6.Выступление на заседаниях, методических советов, научно-практических конференциях, педагогических чтениях, семинарах, секциях, форумах, радиопередачах (очно))</vt:lpstr>
      <vt:lpstr>Презентация PowerPoint</vt:lpstr>
      <vt:lpstr>7.Результаты участия воспитанников в официальных соревнованиях</vt:lpstr>
      <vt:lpstr>Открытое первенство МГУ им.Н.П. Огаревапо вольной борьбе среди девочек и мальчиков г. Саранск, 2019 г. - Девятайкин Артем – 1 место - Юртайкин Владислав - 3 место - Кутузов Михаил- 3 место - Миндиярова Диана – 1 место - Мурлаев Александр – 3 место - Ризайкин Иван – 2 место  Открытый республканский турнир по вольной борьбе , посвященный 76 годовщине Победы в Великой Отечественной войне, памяти полного кавалера Орденов Славы Белоус Кирилла Герасимовича, р.п. Комсомольский, 2021 г. - Дябкина Ксения -  1 место - Сергачев Ярослав – 3 место  Открытый межрегиональный турнир по вольной борьбе среди юношей, посвященный памяти мастера спорта Международного класса по дзюдо В.П. Раздолькина, р.п. Атяшево, 2019 г. - Ризайкин Иван - 2 место - Дябкина Ксения – 2 место   Республиканский турнир по вольной борьбе, посвященный дню защитника Отечества, с. Б. Елховка, 2019 г. - Дябкина Ксения - 1 место - Миндиярова Рената – 1 место  Открытое Первенство Республики Мордовия по вольной борьбе, с. Рождествено, 2019 г. - Сорока Александр – 2 место -Данилин Александр – 3 место</vt:lpstr>
      <vt:lpstr>Открытый республиканский турнир по вольной борьбе, р.п. Комсомольский,  2019 г. - Дябкина Ксения – 1 место  Республиканский турнирпо вольной борьбе , посвященный Дню защитника Отечества, с. Большая Елховка, 2019 г. - Баляева Дарья – 1 место -Миндиярова Диана – 1 место -Дябкина Ксения – 1 место - Миндиярова Рената- 1 место  Открытое первенство города Алатыря по вольной борьбе , г. Алатырь, 2019 г. -Дулкина Дарья – 2 место -Мареськин Андрей – 2 место - Ризайкин Иван – 3 место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8.Система взаимодействия с родителями воспитанников</vt:lpstr>
      <vt:lpstr>Презентация PowerPoint</vt:lpstr>
      <vt:lpstr>9. Награды и поощрения</vt:lpstr>
      <vt:lpstr>Презентация PowerPoint</vt:lpstr>
      <vt:lpstr>Презентация PowerPoint</vt:lpstr>
      <vt:lpstr>10. Общественно-педагогическая активность педагога : участие в комиссиях, педагогических сообществах, в жюри, конкурсов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78</cp:revision>
  <cp:lastPrinted>2019-12-04T09:42:59Z</cp:lastPrinted>
  <dcterms:created xsi:type="dcterms:W3CDTF">2017-06-13T20:19:07Z</dcterms:created>
  <dcterms:modified xsi:type="dcterms:W3CDTF">2022-02-28T07:57:17Z</dcterms:modified>
</cp:coreProperties>
</file>