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sldIdLst>
    <p:sldId id="257" r:id="rId2"/>
    <p:sldId id="256" r:id="rId3"/>
    <p:sldId id="289" r:id="rId4"/>
    <p:sldId id="259" r:id="rId5"/>
    <p:sldId id="260" r:id="rId6"/>
    <p:sldId id="263" r:id="rId7"/>
    <p:sldId id="300" r:id="rId8"/>
    <p:sldId id="283" r:id="rId9"/>
    <p:sldId id="265" r:id="rId10"/>
    <p:sldId id="266" r:id="rId11"/>
    <p:sldId id="303" r:id="rId12"/>
    <p:sldId id="287" r:id="rId13"/>
    <p:sldId id="267" r:id="rId14"/>
    <p:sldId id="298" r:id="rId15"/>
    <p:sldId id="268" r:id="rId16"/>
    <p:sldId id="269" r:id="rId17"/>
    <p:sldId id="270" r:id="rId18"/>
    <p:sldId id="304" r:id="rId19"/>
    <p:sldId id="284" r:id="rId20"/>
    <p:sldId id="271" r:id="rId21"/>
    <p:sldId id="296" r:id="rId22"/>
    <p:sldId id="295" r:id="rId23"/>
    <p:sldId id="292" r:id="rId24"/>
    <p:sldId id="305" r:id="rId25"/>
    <p:sldId id="272" r:id="rId26"/>
    <p:sldId id="273" r:id="rId27"/>
    <p:sldId id="274" r:id="rId28"/>
    <p:sldId id="275" r:id="rId29"/>
    <p:sldId id="276" r:id="rId30"/>
    <p:sldId id="277" r:id="rId31"/>
    <p:sldId id="297" r:id="rId32"/>
    <p:sldId id="278" r:id="rId33"/>
    <p:sldId id="279" r:id="rId34"/>
    <p:sldId id="299" r:id="rId35"/>
    <p:sldId id="290" r:id="rId36"/>
    <p:sldId id="291" r:id="rId37"/>
    <p:sldId id="280" r:id="rId38"/>
    <p:sldId id="302" r:id="rId39"/>
    <p:sldId id="282" r:id="rId40"/>
    <p:sldId id="301" r:id="rId41"/>
    <p:sldId id="281" r:id="rId42"/>
    <p:sldId id="286" r:id="rId43"/>
    <p:sldId id="285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55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36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1942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66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3477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80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9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78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9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417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47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00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620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26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56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1A155-C051-4956-BA2C-53DC989522B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1550E3E-99D5-4F54-A01E-54222574D4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51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3sar.schoolrm.ru/sveden/employees/14545/195091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00943" y="413657"/>
            <a:ext cx="7892143" cy="446314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/>
            </a:r>
            <a:br>
              <a:rPr lang="ru-RU" sz="16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</a:b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/>
            </a:r>
            <a:b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</a:br>
            <a:r>
              <a:rPr lang="ru-RU" sz="27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Министерство образования Республики Мордовия</a:t>
            </a: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1" y="1077686"/>
            <a:ext cx="6847113" cy="5334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20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Артамоновой Оксаны Евгеньевны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endParaRPr lang="ru-RU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воспитателя МАДОУ  «Центр развития ребенка – детский сад №13»</a:t>
            </a:r>
            <a:endParaRPr lang="ru-RU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Дата 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рождения:23.10.1990 </a:t>
            </a: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г.  </a:t>
            </a:r>
            <a:endParaRPr lang="ru-RU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Профессиональное образование: высшее, МГПИ им. М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 Е. </a:t>
            </a:r>
            <a:r>
              <a:rPr lang="ru-RU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Евсевьева</a:t>
            </a:r>
            <a:endParaRPr lang="ru-RU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Специальность: Педагогика и психология</a:t>
            </a:r>
            <a:endParaRPr lang="ru-RU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Диплом: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101305 0300923</a:t>
            </a: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Дата </a:t>
            </a: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выдачи: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16.02.2015г</a:t>
            </a: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Профессиональная 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переподготовка по программе «Дошкольное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 образование 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с основами гувернёрского дела»</a:t>
            </a:r>
            <a:endParaRPr lang="ru-RU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Общий трудовой стаж: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 лет</a:t>
            </a:r>
            <a:endParaRPr lang="ru-RU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Стаж педагогической работы (по специальности):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7 </a:t>
            </a: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лет</a:t>
            </a:r>
            <a:endParaRPr lang="ru-RU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квалификационной категории: Первая</a:t>
            </a: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Приказ </a:t>
            </a:r>
            <a:r>
              <a:rPr lang="ru-RU" spc="-1" dirty="0" smtClean="0">
                <a:solidFill>
                  <a:schemeClr val="tx1"/>
                </a:solidFill>
                <a:latin typeface="Times New Roman"/>
                <a:ea typeface="DejaVu Sans"/>
              </a:rPr>
              <a:t>№143 </a:t>
            </a:r>
            <a:r>
              <a:rPr lang="ru-RU" spc="-1" dirty="0">
                <a:solidFill>
                  <a:schemeClr val="tx1"/>
                </a:solidFill>
                <a:latin typeface="Times New Roman"/>
                <a:ea typeface="DejaVu Sans"/>
              </a:rPr>
              <a:t>от </a:t>
            </a:r>
            <a:r>
              <a:rPr lang="ru-RU" spc="-1" dirty="0" smtClean="0">
                <a:solidFill>
                  <a:schemeClr val="tx1"/>
                </a:solidFill>
                <a:latin typeface="Times New Roman"/>
                <a:ea typeface="DejaVu Sans"/>
              </a:rPr>
              <a:t>20.02.2018г</a:t>
            </a:r>
            <a:r>
              <a:rPr lang="ru-RU" spc="-1" dirty="0">
                <a:solidFill>
                  <a:schemeClr val="tx1"/>
                </a:solidFill>
                <a:latin typeface="Times New Roman"/>
                <a:ea typeface="DejaVu Sans"/>
              </a:rPr>
              <a:t>.</a:t>
            </a:r>
            <a:endParaRPr lang="ru-RU" spc="-1" dirty="0">
              <a:solidFill>
                <a:schemeClr val="tx1"/>
              </a:solidFill>
              <a:latin typeface="Arial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07" y="1077686"/>
            <a:ext cx="3168348" cy="47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13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544" y="624109"/>
            <a:ext cx="8458200" cy="5602519"/>
          </a:xfrm>
        </p:spPr>
        <p:txBody>
          <a:bodyPr>
            <a:noAutofit/>
          </a:bodyPr>
          <a:lstStyle/>
          <a:p>
            <a:pPr algn="ctr"/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Результаты участия воспитанников в: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-конкурсах;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-выставках;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-турнирах;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-соревнованиях;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-акциях;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-фестивалях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10387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-326" r="443" b="3582"/>
          <a:stretch/>
        </p:blipFill>
        <p:spPr>
          <a:xfrm>
            <a:off x="3897086" y="152401"/>
            <a:ext cx="4615543" cy="64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04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10" y="203077"/>
            <a:ext cx="4426059" cy="6265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77" y="701401"/>
            <a:ext cx="5694024" cy="502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0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/>
          <p:cNvPicPr/>
          <p:nvPr/>
        </p:nvPicPr>
        <p:blipFill rotWithShape="1">
          <a:blip r:embed="rId2"/>
          <a:srcRect l="870" t="712" b="1152"/>
          <a:stretch/>
        </p:blipFill>
        <p:spPr>
          <a:xfrm rot="5400000">
            <a:off x="711994" y="1280093"/>
            <a:ext cx="4857069" cy="56932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" r="1672" b="3719"/>
          <a:stretch/>
        </p:blipFill>
        <p:spPr>
          <a:xfrm>
            <a:off x="6128658" y="119743"/>
            <a:ext cx="5932714" cy="471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05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31" y="499406"/>
            <a:ext cx="4160038" cy="60424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17" y="499406"/>
            <a:ext cx="4040668" cy="60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16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5114" y="1121228"/>
            <a:ext cx="7707087" cy="18179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авторских программ, методических пособий</a:t>
            </a:r>
            <a:r>
              <a:rPr lang="ru-RU" spc="-1" dirty="0">
                <a:latin typeface="Arial"/>
              </a:rPr>
              <a:t/>
            </a:r>
            <a:br>
              <a:rPr lang="ru-RU" spc="-1" dirty="0">
                <a:latin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328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t="1587" r="2437" b="1906"/>
          <a:stretch/>
        </p:blipFill>
        <p:spPr>
          <a:xfrm>
            <a:off x="3603171" y="195943"/>
            <a:ext cx="4953000" cy="63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90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9687" y="1034142"/>
            <a:ext cx="8958942" cy="3973287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Выступления на заседаниях методических советов, научно-практических конференциях, педагогических </a:t>
            </a:r>
            <a:r>
              <a:rPr lang="ru-RU" sz="4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чтениях, семинарах, секциях, форумах</a:t>
            </a: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, радиопередачах (очно)</a:t>
            </a:r>
            <a:r>
              <a:rPr lang="ru-RU" spc="-1" dirty="0">
                <a:solidFill>
                  <a:prstClr val="black"/>
                </a:solidFill>
                <a:latin typeface="Arial"/>
              </a:rPr>
              <a:t/>
            </a:r>
            <a:br>
              <a:rPr lang="ru-RU" spc="-1" dirty="0">
                <a:solidFill>
                  <a:prstClr val="black"/>
                </a:solidFill>
                <a:latin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258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1429" r="1742" b="3968"/>
          <a:stretch/>
        </p:blipFill>
        <p:spPr>
          <a:xfrm>
            <a:off x="1523999" y="195940"/>
            <a:ext cx="4669973" cy="6487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1429" r="2397" b="4603"/>
          <a:stretch/>
        </p:blipFill>
        <p:spPr>
          <a:xfrm>
            <a:off x="6775105" y="195940"/>
            <a:ext cx="4448067" cy="64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64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1433" r="2437"/>
          <a:stretch/>
        </p:blipFill>
        <p:spPr>
          <a:xfrm>
            <a:off x="7206342" y="169916"/>
            <a:ext cx="4572001" cy="641143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902485"/>
              </p:ext>
            </p:extLst>
          </p:nvPr>
        </p:nvGraphicFramePr>
        <p:xfrm>
          <a:off x="7587343" y="1371600"/>
          <a:ext cx="4136571" cy="555171"/>
        </p:xfrm>
        <a:graphic>
          <a:graphicData uri="http://schemas.openxmlformats.org/drawingml/2006/table">
            <a:tbl>
              <a:tblPr/>
              <a:tblGrid>
                <a:gridCol w="41365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51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829" r="4240" b="1404"/>
          <a:stretch/>
        </p:blipFill>
        <p:spPr>
          <a:xfrm>
            <a:off x="1676400" y="261256"/>
            <a:ext cx="4702628" cy="6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057" y="1338943"/>
            <a:ext cx="10602686" cy="2438400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4000" spc="-1" dirty="0">
                <a:solidFill>
                  <a:srgbClr val="000000"/>
                </a:solidFill>
                <a:latin typeface="Times New Roman"/>
                <a:ea typeface="DejaVu Sans"/>
              </a:rPr>
              <a:t>Представление инновационного </a:t>
            </a:r>
            <a:r>
              <a:rPr lang="ru-RU" sz="40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/>
            </a:r>
            <a:br>
              <a:rPr lang="ru-RU" sz="4000" spc="-1" dirty="0" smtClean="0">
                <a:solidFill>
                  <a:srgbClr val="000000"/>
                </a:solidFill>
                <a:latin typeface="Times New Roman"/>
                <a:ea typeface="DejaVu Sans"/>
              </a:rPr>
            </a:br>
            <a:r>
              <a:rPr lang="ru-RU" sz="40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педагогического </a:t>
            </a:r>
            <a:r>
              <a:rPr lang="ru-RU" sz="4000" spc="-1" dirty="0">
                <a:solidFill>
                  <a:srgbClr val="000000"/>
                </a:solidFill>
                <a:latin typeface="Times New Roman"/>
                <a:ea typeface="DejaVu Sans"/>
              </a:rPr>
              <a:t>опыта </a:t>
            </a:r>
            <a:r>
              <a:rPr lang="ru-RU" sz="40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/>
            </a:r>
            <a:br>
              <a:rPr lang="ru-RU" sz="4000" spc="-1" dirty="0" smtClean="0">
                <a:solidFill>
                  <a:srgbClr val="000000"/>
                </a:solidFill>
                <a:latin typeface="Times New Roman"/>
                <a:ea typeface="DejaVu Sans"/>
              </a:rPr>
            </a:br>
            <a:r>
              <a:rPr lang="ru-RU" sz="40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на </a:t>
            </a:r>
            <a:r>
              <a:rPr lang="ru-RU" sz="4000" spc="-1" dirty="0">
                <a:solidFill>
                  <a:srgbClr val="000000"/>
                </a:solidFill>
                <a:latin typeface="Times New Roman"/>
                <a:ea typeface="DejaVu Sans"/>
              </a:rPr>
              <a:t>сайте МАДОУ </a:t>
            </a:r>
            <a:r>
              <a:rPr lang="ru-RU" sz="40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/>
            </a:r>
            <a:br>
              <a:rPr lang="ru-RU" sz="4000" spc="-1" dirty="0" smtClean="0">
                <a:solidFill>
                  <a:srgbClr val="000000"/>
                </a:solidFill>
                <a:latin typeface="Times New Roman"/>
                <a:ea typeface="DejaVu Sans"/>
              </a:rPr>
            </a:br>
            <a:r>
              <a:rPr lang="ru-RU" sz="40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</a:t>
            </a:r>
            <a:r>
              <a:rPr lang="ru-RU" sz="4000" spc="-1" dirty="0">
                <a:solidFill>
                  <a:srgbClr val="000000"/>
                </a:solidFill>
                <a:latin typeface="Times New Roman"/>
                <a:ea typeface="DejaVu Sans"/>
              </a:rPr>
              <a:t>Центр развития ребёнка-детский сад №13»</a:t>
            </a:r>
            <a:r>
              <a:rPr lang="ru-RU" sz="3200" spc="-1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3200" spc="-1" dirty="0">
                <a:solidFill>
                  <a:prstClr val="black"/>
                </a:solidFill>
                <a:latin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0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3898"/>
          <a:stretch/>
        </p:blipFill>
        <p:spPr>
          <a:xfrm>
            <a:off x="6068736" y="1084118"/>
            <a:ext cx="5753864" cy="44522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14" y="518037"/>
            <a:ext cx="4185631" cy="579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69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36" y="128033"/>
            <a:ext cx="4671331" cy="6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04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3968" r="2898" b="1905"/>
          <a:stretch/>
        </p:blipFill>
        <p:spPr>
          <a:xfrm>
            <a:off x="905924" y="1399918"/>
            <a:ext cx="5732384" cy="40564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1327" r="1885" b="3312"/>
          <a:stretch/>
        </p:blipFill>
        <p:spPr>
          <a:xfrm>
            <a:off x="7232073" y="587481"/>
            <a:ext cx="4572000" cy="597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1587" r="1334" b="2222"/>
          <a:stretch/>
        </p:blipFill>
        <p:spPr>
          <a:xfrm>
            <a:off x="1001486" y="130628"/>
            <a:ext cx="4811486" cy="6596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1746" r="678" b="1429"/>
          <a:stretch/>
        </p:blipFill>
        <p:spPr>
          <a:xfrm>
            <a:off x="6672942" y="130628"/>
            <a:ext cx="4865915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71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3493" r="3052" b="3173"/>
          <a:stretch/>
        </p:blipFill>
        <p:spPr>
          <a:xfrm>
            <a:off x="3842657" y="239485"/>
            <a:ext cx="4593772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2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8286" y="1088571"/>
            <a:ext cx="8392885" cy="1774371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Проведение открытых занятий, мастер-классов, мероприятий</a:t>
            </a:r>
            <a:r>
              <a:rPr lang="ru-RU" sz="4000" spc="-1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4000" spc="-1" dirty="0">
                <a:solidFill>
                  <a:prstClr val="black"/>
                </a:solidFill>
                <a:latin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187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 t="2251" r="2437" b="2510"/>
          <a:stretch/>
        </p:blipFill>
        <p:spPr>
          <a:xfrm>
            <a:off x="3776353" y="154379"/>
            <a:ext cx="4690753" cy="65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82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1045029"/>
            <a:ext cx="9078686" cy="2732313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Общественно-педагогическая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активность: </a:t>
            </a: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участие в комиссиях, педагогических сообществах, в жюри конкурсов</a:t>
            </a:r>
            <a:r>
              <a:rPr lang="ru-RU" spc="-1" dirty="0">
                <a:solidFill>
                  <a:prstClr val="black"/>
                </a:solidFill>
                <a:latin typeface="Arial"/>
              </a:rPr>
              <a:t/>
            </a:r>
            <a:br>
              <a:rPr lang="ru-RU" spc="-1" dirty="0">
                <a:solidFill>
                  <a:prstClr val="black"/>
                </a:solidFill>
                <a:latin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41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382" r="1783" b="4603"/>
          <a:stretch/>
        </p:blipFill>
        <p:spPr>
          <a:xfrm>
            <a:off x="7173686" y="271368"/>
            <a:ext cx="4463143" cy="6375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866" b="-1"/>
          <a:stretch/>
        </p:blipFill>
        <p:spPr>
          <a:xfrm>
            <a:off x="1741714" y="326571"/>
            <a:ext cx="4582886" cy="63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25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543" y="947056"/>
            <a:ext cx="8969827" cy="1567543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Позитивные результаты работы с воспитанниками</a:t>
            </a:r>
            <a:r>
              <a:rPr lang="ru-RU" sz="4000" spc="-1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4000" spc="-1" dirty="0">
                <a:solidFill>
                  <a:prstClr val="black"/>
                </a:solidFill>
                <a:latin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41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3111" y="3105835"/>
            <a:ext cx="103406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2"/>
              </a:rPr>
              <a:t>https://ds13sar.schoolrm.ru/sveden/employees/14545/195091</a:t>
            </a:r>
            <a:r>
              <a:rPr lang="en-US" sz="2400" b="1" dirty="0" smtClean="0">
                <a:hlinkClick r:id="rId2"/>
              </a:rPr>
              <a:t>/</a:t>
            </a:r>
            <a:endParaRPr lang="ru-RU" sz="2400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1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1073" r="1531" b="2412"/>
          <a:stretch/>
        </p:blipFill>
        <p:spPr>
          <a:xfrm>
            <a:off x="1520042" y="249382"/>
            <a:ext cx="4619502" cy="6412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1559" b="3377"/>
          <a:stretch/>
        </p:blipFill>
        <p:spPr>
          <a:xfrm>
            <a:off x="6863938" y="249382"/>
            <a:ext cx="4740968" cy="64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4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387"/>
          <a:stretch/>
        </p:blipFill>
        <p:spPr>
          <a:xfrm>
            <a:off x="1828800" y="380009"/>
            <a:ext cx="4550964" cy="63829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t="1223" r="2562" b="2822"/>
          <a:stretch/>
        </p:blipFill>
        <p:spPr>
          <a:xfrm>
            <a:off x="7042068" y="261257"/>
            <a:ext cx="4465122" cy="62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75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3114" y="1948543"/>
            <a:ext cx="9350829" cy="979714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Взаимодействие с родителями</a:t>
            </a:r>
            <a:r>
              <a:rPr lang="ru-RU" sz="4000" spc="-1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4000" spc="-1" dirty="0">
                <a:solidFill>
                  <a:prstClr val="black"/>
                </a:solidFill>
                <a:latin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192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t="778"/>
          <a:stretch/>
        </p:blipFill>
        <p:spPr>
          <a:xfrm>
            <a:off x="1686296" y="415635"/>
            <a:ext cx="4655127" cy="6059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1207"/>
          <a:stretch/>
        </p:blipFill>
        <p:spPr>
          <a:xfrm>
            <a:off x="7148945" y="439387"/>
            <a:ext cx="4583876" cy="593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08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1223" r="1302"/>
          <a:stretch/>
        </p:blipFill>
        <p:spPr>
          <a:xfrm>
            <a:off x="1733797" y="439387"/>
            <a:ext cx="4417621" cy="60920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974"/>
          <a:stretch/>
        </p:blipFill>
        <p:spPr>
          <a:xfrm>
            <a:off x="7065818" y="498763"/>
            <a:ext cx="4405746" cy="60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05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1926771"/>
            <a:ext cx="8488733" cy="22098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382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1112"/>
          <a:stretch/>
        </p:blipFill>
        <p:spPr>
          <a:xfrm>
            <a:off x="4310742" y="534390"/>
            <a:ext cx="4631377" cy="60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74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57" y="1513113"/>
            <a:ext cx="9871755" cy="1632857"/>
          </a:xfrm>
        </p:spPr>
        <p:txBody>
          <a:bodyPr>
            <a:normAutofit/>
          </a:bodyPr>
          <a:lstStyle/>
          <a:p>
            <a:pPr algn="ctr"/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Участие педагога в профессиональных конкурсах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64638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3333" r="-442" b="4762"/>
          <a:stretch/>
        </p:blipFill>
        <p:spPr>
          <a:xfrm>
            <a:off x="1709057" y="337458"/>
            <a:ext cx="4724400" cy="6302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1270" r="1960" b="3492"/>
          <a:stretch/>
        </p:blipFill>
        <p:spPr>
          <a:xfrm>
            <a:off x="6661239" y="337458"/>
            <a:ext cx="447484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47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1047" r="3092" b="3029"/>
          <a:stretch/>
        </p:blipFill>
        <p:spPr>
          <a:xfrm>
            <a:off x="1676400" y="217714"/>
            <a:ext cx="4724400" cy="65041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63" y="217714"/>
            <a:ext cx="4522003" cy="65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295400"/>
            <a:ext cx="9220200" cy="2220686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Участие в инновационной (экспериментальной) деятельности</a:t>
            </a:r>
            <a:r>
              <a:rPr lang="ru-RU" sz="4000" spc="-1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4000" spc="-1" dirty="0">
                <a:solidFill>
                  <a:prstClr val="black"/>
                </a:solidFill>
                <a:latin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38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415" y="161261"/>
            <a:ext cx="4621169" cy="65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842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1524000"/>
            <a:ext cx="7903029" cy="1077686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Награды и поощрения</a:t>
            </a:r>
            <a:r>
              <a:rPr lang="ru-RU" sz="4000" spc="-1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4000" spc="-1" dirty="0">
                <a:solidFill>
                  <a:prstClr val="black"/>
                </a:solidFill>
                <a:latin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768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9" y="2356758"/>
            <a:ext cx="5712306" cy="4038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29" y="255815"/>
            <a:ext cx="5770936" cy="42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2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794" r="4838" b="2222"/>
          <a:stretch/>
        </p:blipFill>
        <p:spPr>
          <a:xfrm>
            <a:off x="1197428" y="108858"/>
            <a:ext cx="4746172" cy="6542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1905" r="1346" b="2222"/>
          <a:stretch/>
        </p:blipFill>
        <p:spPr>
          <a:xfrm>
            <a:off x="6955974" y="108858"/>
            <a:ext cx="4506684" cy="65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6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974"/>
          <a:stretch/>
        </p:blipFill>
        <p:spPr>
          <a:xfrm>
            <a:off x="7089569" y="439387"/>
            <a:ext cx="4277830" cy="6032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1310" r="1802" b="3038"/>
          <a:stretch/>
        </p:blipFill>
        <p:spPr>
          <a:xfrm>
            <a:off x="1805049" y="403761"/>
            <a:ext cx="4370120" cy="60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91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2970" y="1273628"/>
            <a:ext cx="8523515" cy="1567543"/>
          </a:xfrm>
        </p:spPr>
        <p:txBody>
          <a:bodyPr>
            <a:normAutofit/>
          </a:bodyPr>
          <a:lstStyle/>
          <a:p>
            <a:pPr algn="ctr"/>
            <a:r>
              <a:rPr lang="ru-RU" sz="4400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публикаций</a:t>
            </a:r>
            <a:r>
              <a:rPr lang="ru-RU" spc="-1" dirty="0">
                <a:latin typeface="Arial"/>
              </a:rPr>
              <a:t/>
            </a:r>
            <a:br>
              <a:rPr lang="ru-RU" spc="-1" dirty="0">
                <a:latin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945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64" y="568411"/>
            <a:ext cx="4074264" cy="575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1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6549"/>
          <p:cNvGrpSpPr/>
          <p:nvPr/>
        </p:nvGrpSpPr>
        <p:grpSpPr>
          <a:xfrm>
            <a:off x="1048206" y="631371"/>
            <a:ext cx="4340224" cy="5802086"/>
            <a:chOff x="0" y="0"/>
            <a:chExt cx="5308600" cy="7543800"/>
          </a:xfrm>
        </p:grpSpPr>
        <p:pic>
          <p:nvPicPr>
            <p:cNvPr id="3" name="Picture 41655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308600" cy="7543800"/>
            </a:xfrm>
            <a:prstGeom prst="rect">
              <a:avLst/>
            </a:prstGeom>
          </p:spPr>
        </p:pic>
        <p:sp>
          <p:nvSpPr>
            <p:cNvPr id="4" name="Rectangle 8"/>
            <p:cNvSpPr/>
            <p:nvPr/>
          </p:nvSpPr>
          <p:spPr>
            <a:xfrm>
              <a:off x="719633" y="748538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9"/>
            <p:cNvSpPr/>
            <p:nvPr/>
          </p:nvSpPr>
          <p:spPr>
            <a:xfrm>
              <a:off x="719633" y="1072007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10"/>
            <p:cNvSpPr/>
            <p:nvPr/>
          </p:nvSpPr>
          <p:spPr>
            <a:xfrm>
              <a:off x="719633" y="1395095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11"/>
            <p:cNvSpPr/>
            <p:nvPr/>
          </p:nvSpPr>
          <p:spPr>
            <a:xfrm>
              <a:off x="719633" y="1718183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12"/>
            <p:cNvSpPr/>
            <p:nvPr/>
          </p:nvSpPr>
          <p:spPr>
            <a:xfrm>
              <a:off x="719633" y="2041525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13"/>
            <p:cNvSpPr/>
            <p:nvPr/>
          </p:nvSpPr>
          <p:spPr>
            <a:xfrm>
              <a:off x="719633" y="2364613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14"/>
            <p:cNvSpPr/>
            <p:nvPr/>
          </p:nvSpPr>
          <p:spPr>
            <a:xfrm>
              <a:off x="719633" y="2688082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5"/>
            <p:cNvSpPr/>
            <p:nvPr/>
          </p:nvSpPr>
          <p:spPr>
            <a:xfrm>
              <a:off x="719633" y="3011170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6"/>
            <p:cNvSpPr/>
            <p:nvPr/>
          </p:nvSpPr>
          <p:spPr>
            <a:xfrm>
              <a:off x="719633" y="3334512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7"/>
            <p:cNvSpPr/>
            <p:nvPr/>
          </p:nvSpPr>
          <p:spPr>
            <a:xfrm>
              <a:off x="719633" y="3657600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8"/>
            <p:cNvSpPr/>
            <p:nvPr/>
          </p:nvSpPr>
          <p:spPr>
            <a:xfrm>
              <a:off x="719633" y="3980688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Rectangle 19"/>
            <p:cNvSpPr/>
            <p:nvPr/>
          </p:nvSpPr>
          <p:spPr>
            <a:xfrm>
              <a:off x="719633" y="4304030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Rectangle 20"/>
            <p:cNvSpPr/>
            <p:nvPr/>
          </p:nvSpPr>
          <p:spPr>
            <a:xfrm>
              <a:off x="719633" y="4627118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Rectangle 21"/>
            <p:cNvSpPr/>
            <p:nvPr/>
          </p:nvSpPr>
          <p:spPr>
            <a:xfrm>
              <a:off x="719633" y="4950587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Rectangle 22"/>
            <p:cNvSpPr/>
            <p:nvPr/>
          </p:nvSpPr>
          <p:spPr>
            <a:xfrm>
              <a:off x="719633" y="5273675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Rectangle 23"/>
            <p:cNvSpPr/>
            <p:nvPr/>
          </p:nvSpPr>
          <p:spPr>
            <a:xfrm>
              <a:off x="719633" y="5597018"/>
              <a:ext cx="42144" cy="189936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Rectangle 24"/>
            <p:cNvSpPr/>
            <p:nvPr/>
          </p:nvSpPr>
          <p:spPr>
            <a:xfrm>
              <a:off x="719633" y="5920105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Rectangle 25"/>
            <p:cNvSpPr/>
            <p:nvPr/>
          </p:nvSpPr>
          <p:spPr>
            <a:xfrm>
              <a:off x="719633" y="6243219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Rectangle 26"/>
            <p:cNvSpPr/>
            <p:nvPr/>
          </p:nvSpPr>
          <p:spPr>
            <a:xfrm>
              <a:off x="719633" y="6566612"/>
              <a:ext cx="42144" cy="189936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 indent="353695" algn="l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1648"/>
          <a:stretch/>
        </p:blipFill>
        <p:spPr>
          <a:xfrm>
            <a:off x="6792686" y="642257"/>
            <a:ext cx="4044818" cy="56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2509" r="1447"/>
          <a:stretch/>
        </p:blipFill>
        <p:spPr>
          <a:xfrm>
            <a:off x="4136571" y="631371"/>
            <a:ext cx="4093030" cy="57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2111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267</TotalTime>
  <Words>194</Words>
  <Application>Microsoft Office PowerPoint</Application>
  <PresentationFormat>Широкоэкранный</PresentationFormat>
  <Paragraphs>47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Calibri</vt:lpstr>
      <vt:lpstr>Century Gothic</vt:lpstr>
      <vt:lpstr>DejaVu Sans</vt:lpstr>
      <vt:lpstr>Times New Roman</vt:lpstr>
      <vt:lpstr>Wingdings 3</vt:lpstr>
      <vt:lpstr>Легкий дым</vt:lpstr>
      <vt:lpstr>  Министерство образования Республики Мордовия</vt:lpstr>
      <vt:lpstr>Представление инновационного  педагогического опыта  на сайте МАДОУ  «Центр развития ребёнка-детский сад №13» </vt:lpstr>
      <vt:lpstr>Презентация PowerPoint</vt:lpstr>
      <vt:lpstr>Участие в инновационной (экспериментальной) деятельности </vt:lpstr>
      <vt:lpstr>Презентация PowerPoint</vt:lpstr>
      <vt:lpstr>Наличие публикаций </vt:lpstr>
      <vt:lpstr>Презентация PowerPoint</vt:lpstr>
      <vt:lpstr>Презентация PowerPoint</vt:lpstr>
      <vt:lpstr>Презентация PowerPoint</vt:lpstr>
      <vt:lpstr>Результаты участия воспитанников в: -конкурсах; -выставках; -турнирах; -соревнованиях; -акциях; -фестивалях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 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 </vt:lpstr>
      <vt:lpstr>Презентация PowerPoint</vt:lpstr>
      <vt:lpstr>Общественно-педагогическая активность: участие в комиссиях, педагогических сообществах, в жюри конкурсов </vt:lpstr>
      <vt:lpstr>Презентация PowerPoint</vt:lpstr>
      <vt:lpstr>Позитивные результаты работы с воспитанниками </vt:lpstr>
      <vt:lpstr>Презентация PowerPoint</vt:lpstr>
      <vt:lpstr>Презентация PowerPoint</vt:lpstr>
      <vt:lpstr>Взаимодействие с родителями </vt:lpstr>
      <vt:lpstr>Презентация PowerPoint</vt:lpstr>
      <vt:lpstr>Презентация PowerPoint</vt:lpstr>
      <vt:lpstr>Работа с детьми из социально-неблагополучных семей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Награды и поощрения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группа№6</dc:creator>
  <cp:lastModifiedBy>Методист</cp:lastModifiedBy>
  <cp:revision>44</cp:revision>
  <dcterms:created xsi:type="dcterms:W3CDTF">2022-08-03T09:02:10Z</dcterms:created>
  <dcterms:modified xsi:type="dcterms:W3CDTF">2022-11-23T09:58:03Z</dcterms:modified>
</cp:coreProperties>
</file>