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5" r:id="rId1"/>
  </p:sldMasterIdLst>
  <p:notesMasterIdLst>
    <p:notesMasterId r:id="rId45"/>
  </p:notesMasterIdLst>
  <p:sldIdLst>
    <p:sldId id="319" r:id="rId2"/>
    <p:sldId id="320" r:id="rId3"/>
    <p:sldId id="321" r:id="rId4"/>
    <p:sldId id="259" r:id="rId5"/>
    <p:sldId id="322" r:id="rId6"/>
    <p:sldId id="334" r:id="rId7"/>
    <p:sldId id="260" r:id="rId8"/>
    <p:sldId id="310" r:id="rId9"/>
    <p:sldId id="324" r:id="rId10"/>
    <p:sldId id="267" r:id="rId11"/>
    <p:sldId id="303" r:id="rId12"/>
    <p:sldId id="266" r:id="rId13"/>
    <p:sldId id="311" r:id="rId14"/>
    <p:sldId id="325" r:id="rId15"/>
    <p:sldId id="269" r:id="rId16"/>
    <p:sldId id="318" r:id="rId17"/>
    <p:sldId id="313" r:id="rId18"/>
    <p:sldId id="304" r:id="rId19"/>
    <p:sldId id="326" r:id="rId20"/>
    <p:sldId id="336" r:id="rId21"/>
    <p:sldId id="337" r:id="rId22"/>
    <p:sldId id="327" r:id="rId23"/>
    <p:sldId id="328" r:id="rId24"/>
    <p:sldId id="329" r:id="rId25"/>
    <p:sldId id="314" r:id="rId26"/>
    <p:sldId id="330" r:id="rId27"/>
    <p:sldId id="332" r:id="rId28"/>
    <p:sldId id="339" r:id="rId29"/>
    <p:sldId id="331" r:id="rId30"/>
    <p:sldId id="316" r:id="rId31"/>
    <p:sldId id="287" r:id="rId32"/>
    <p:sldId id="335" r:id="rId33"/>
    <p:sldId id="317" r:id="rId34"/>
    <p:sldId id="340" r:id="rId35"/>
    <p:sldId id="288" r:id="rId36"/>
    <p:sldId id="308" r:id="rId37"/>
    <p:sldId id="333" r:id="rId38"/>
    <p:sldId id="307" r:id="rId39"/>
    <p:sldId id="290" r:id="rId40"/>
    <p:sldId id="309" r:id="rId41"/>
    <p:sldId id="295" r:id="rId42"/>
    <p:sldId id="338" r:id="rId43"/>
    <p:sldId id="302" r:id="rId4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8" autoAdjust="0"/>
    <p:restoredTop sz="94660"/>
  </p:normalViewPr>
  <p:slideViewPr>
    <p:cSldViewPr snapToGrid="0">
      <p:cViewPr varScale="1">
        <p:scale>
          <a:sx n="61" d="100"/>
          <a:sy n="61" d="100"/>
        </p:scale>
        <p:origin x="9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D98AD4-5D73-43E1-96B4-C5595D208E70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A83D98-1502-4109-9AD3-4AD3C5AF58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771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926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596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4381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49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92877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1412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096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1509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392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8765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384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526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6114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448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764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20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157"/>
            <a:ext cx="2356674" cy="6853096"/>
            <a:chOff x="6627813" y="195610"/>
            <a:chExt cx="1952625" cy="5678141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5610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AC911-C991-45EE-A42F-72AD61EC7135}" type="datetimeFigureOut">
              <a:rPr lang="ru-RU" smtClean="0"/>
              <a:t>21.02.2023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0C1ED23-6AF1-4383-A0B0-12E54616CB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222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6" r:id="rId11"/>
    <p:sldLayoutId id="2147483897" r:id="rId12"/>
    <p:sldLayoutId id="2147483898" r:id="rId13"/>
    <p:sldLayoutId id="2147483899" r:id="rId14"/>
    <p:sldLayoutId id="2147483900" r:id="rId15"/>
    <p:sldLayoutId id="214748390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BB1188-73E7-4A62-C1EA-C56E31CB3C4F}"/>
              </a:ext>
            </a:extLst>
          </p:cNvPr>
          <p:cNvSpPr txBox="1"/>
          <p:nvPr/>
        </p:nvSpPr>
        <p:spPr>
          <a:xfrm>
            <a:off x="2221832" y="744279"/>
            <a:ext cx="7908757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altLang="ru-RU" sz="1800" b="1" i="1" dirty="0">
                <a:solidFill>
                  <a:srgbClr val="CC0000"/>
                </a:solidFill>
              </a:rPr>
              <a:t>Министерство образования </a:t>
            </a:r>
            <a:br>
              <a:rPr lang="ru-RU" altLang="ru-RU" sz="1800" b="1" i="1" dirty="0">
                <a:solidFill>
                  <a:srgbClr val="CC0000"/>
                </a:solidFill>
              </a:rPr>
            </a:br>
            <a:r>
              <a:rPr lang="ru-RU" altLang="ru-RU" sz="1800" b="1" i="1" dirty="0">
                <a:solidFill>
                  <a:srgbClr val="CC0000"/>
                </a:solidFill>
              </a:rPr>
              <a:t>Республики Мордовия</a:t>
            </a:r>
            <a:br>
              <a:rPr lang="ru-RU" altLang="ru-RU" sz="1800" i="1" dirty="0">
                <a:solidFill>
                  <a:srgbClr val="CC0000"/>
                </a:solidFill>
              </a:rPr>
            </a:br>
            <a:br>
              <a:rPr lang="ru-RU" altLang="ru-RU" sz="1800" i="1" dirty="0">
                <a:solidFill>
                  <a:srgbClr val="CC0000"/>
                </a:solidFill>
              </a:rPr>
            </a:br>
            <a:br>
              <a:rPr lang="ru-RU" altLang="ru-RU" sz="1800" i="1" dirty="0">
                <a:solidFill>
                  <a:srgbClr val="CC0000"/>
                </a:solidFill>
              </a:rPr>
            </a:br>
            <a:r>
              <a:rPr lang="ru-RU" altLang="ru-RU" sz="1800" b="1" i="1" dirty="0">
                <a:solidFill>
                  <a:srgbClr val="CC0000"/>
                </a:solidFill>
              </a:rPr>
              <a:t>Портфолио</a:t>
            </a:r>
            <a:r>
              <a:rPr lang="ru-RU" altLang="ru-RU" sz="1800" i="1" dirty="0">
                <a:solidFill>
                  <a:srgbClr val="000099"/>
                </a:solidFill>
              </a:rPr>
              <a:t> </a:t>
            </a: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r>
              <a:rPr lang="ru-RU" altLang="ru-RU" sz="1800" i="1" dirty="0">
                <a:solidFill>
                  <a:srgbClr val="000099"/>
                </a:solidFill>
              </a:rPr>
              <a:t>Моисеевой Ирины Николаевны,</a:t>
            </a:r>
            <a:br>
              <a:rPr lang="ru-RU" altLang="ru-RU" sz="1800" i="1" dirty="0">
                <a:solidFill>
                  <a:srgbClr val="000099"/>
                </a:solidFill>
              </a:rPr>
            </a:br>
            <a:r>
              <a:rPr lang="ru-RU" altLang="ru-RU" sz="1800" i="1" dirty="0">
                <a:solidFill>
                  <a:srgbClr val="000099"/>
                </a:solidFill>
              </a:rPr>
              <a:t>воспитателя МАДОУ «Центр развития ребенка - детский сад № 4 » городского округа Саранск</a:t>
            </a: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br>
              <a:rPr lang="ru-RU" altLang="ru-RU" sz="1800" i="1" dirty="0">
                <a:solidFill>
                  <a:srgbClr val="000099"/>
                </a:solidFill>
              </a:rPr>
            </a:br>
            <a:r>
              <a:rPr lang="ru-RU" altLang="ru-RU" sz="1800" i="1" dirty="0">
                <a:solidFill>
                  <a:srgbClr val="000099"/>
                </a:solidFill>
              </a:rPr>
              <a:t>представлен материал за период работы с 2018 по 20</a:t>
            </a:r>
            <a:r>
              <a:rPr lang="en-US" altLang="ru-RU" sz="1800" i="1" dirty="0">
                <a:solidFill>
                  <a:srgbClr val="000099"/>
                </a:solidFill>
              </a:rPr>
              <a:t>2</a:t>
            </a:r>
            <a:r>
              <a:rPr lang="ru-RU" altLang="ru-RU" sz="1800" i="1" dirty="0">
                <a:solidFill>
                  <a:srgbClr val="000099"/>
                </a:solidFill>
              </a:rPr>
              <a:t>2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485691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1C64A5-B494-EA4C-E1B8-4573A402A8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00" y="1036085"/>
            <a:ext cx="3885856" cy="5490839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E13958A-B863-DD60-C03F-2538EFFFC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692" y="1036085"/>
            <a:ext cx="3885857" cy="549517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FFAB477-67A3-91B2-6F0D-675C16E6387F}"/>
              </a:ext>
            </a:extLst>
          </p:cNvPr>
          <p:cNvSpPr txBox="1">
            <a:spLocks/>
          </p:cNvSpPr>
          <p:nvPr/>
        </p:nvSpPr>
        <p:spPr>
          <a:xfrm>
            <a:off x="852692" y="289400"/>
            <a:ext cx="9956800" cy="10715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Материалы, прошедшие экспертизу на сайтах, порталах сети интернет</a:t>
            </a:r>
          </a:p>
        </p:txBody>
      </p:sp>
    </p:spTree>
    <p:extLst>
      <p:ext uri="{BB962C8B-B14F-4D97-AF65-F5344CB8AC3E}">
        <p14:creationId xmlns:p14="http://schemas.microsoft.com/office/powerpoint/2010/main" val="23098588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0ED386-5347-C599-44B8-AAACFCB66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360" y="582994"/>
            <a:ext cx="4170208" cy="590050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8C53265-F322-6BC8-64CD-A4DECB67C5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134" y="577774"/>
            <a:ext cx="4170208" cy="590050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756043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460CFAB-739F-85E1-1D87-B9EC1B2CDD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71" y="1111329"/>
            <a:ext cx="3684226" cy="521436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901448-521D-F49B-CCC8-41C4C6997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782" y="1110574"/>
            <a:ext cx="3736322" cy="528446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56A303E-94B5-8D73-791A-75F77174CC85}"/>
              </a:ext>
            </a:extLst>
          </p:cNvPr>
          <p:cNvSpPr txBox="1">
            <a:spLocks/>
          </p:cNvSpPr>
          <p:nvPr/>
        </p:nvSpPr>
        <p:spPr>
          <a:xfrm>
            <a:off x="940904" y="195125"/>
            <a:ext cx="9956800" cy="58261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solidFill>
                  <a:srgbClr val="C00000"/>
                </a:solidFill>
              </a:rPr>
              <a:t>Республиканский уровень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604C099-7B16-9CAB-B01D-470199B5D6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29" y="1111329"/>
            <a:ext cx="3736321" cy="5283708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73796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FE569D-3715-B587-91A2-71E5FBAAEF20}"/>
              </a:ext>
            </a:extLst>
          </p:cNvPr>
          <p:cNvSpPr txBox="1">
            <a:spLocks/>
          </p:cNvSpPr>
          <p:nvPr/>
        </p:nvSpPr>
        <p:spPr>
          <a:xfrm>
            <a:off x="0" y="1101283"/>
            <a:ext cx="11868669" cy="6763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 воспитанников </a:t>
            </a:r>
          </a:p>
        </p:txBody>
      </p:sp>
      <p:sp>
        <p:nvSpPr>
          <p:cNvPr id="6" name="Содержимое 3">
            <a:extLst>
              <a:ext uri="{FF2B5EF4-FFF2-40B4-BE49-F238E27FC236}">
                <a16:creationId xmlns:a16="http://schemas.microsoft.com/office/drawing/2014/main" id="{A161DE34-2AEE-B65F-D258-BCC6B45AE644}"/>
              </a:ext>
            </a:extLst>
          </p:cNvPr>
          <p:cNvSpPr txBox="1">
            <a:spLocks/>
          </p:cNvSpPr>
          <p:nvPr/>
        </p:nvSpPr>
        <p:spPr>
          <a:xfrm>
            <a:off x="2089703" y="2301216"/>
            <a:ext cx="8229600" cy="331311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выставках;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турнирах;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соревнованиях;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акциях;</a:t>
            </a:r>
          </a:p>
          <a:p>
            <a:pPr algn="ctr">
              <a:buFont typeface="Wingdings" panose="05000000000000000000" pitchFamily="2" charset="2"/>
              <a:buChar char="ü"/>
            </a:pPr>
            <a:r>
              <a:rPr lang="ru-RU" alt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фестивалях</a:t>
            </a:r>
          </a:p>
          <a:p>
            <a:pPr algn="ctr">
              <a:buFont typeface="Wingdings 2" panose="05020102010507070707" pitchFamily="18" charset="2"/>
              <a:buNone/>
            </a:pPr>
            <a:b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altLang="ru-RU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74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B9E8C46-D66F-15F1-DEC9-E9064A99C4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772" y="941758"/>
            <a:ext cx="4024622" cy="569225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65638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C1B66EA-3DE1-763C-FCFD-887AAE37C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041" y="1261546"/>
            <a:ext cx="3852847" cy="519790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890863-A62D-EF93-847E-333874164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499" y="1319889"/>
            <a:ext cx="3854668" cy="5139557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B44891-AEC9-1A9B-8B11-6A7C961FE89F}"/>
              </a:ext>
            </a:extLst>
          </p:cNvPr>
          <p:cNvSpPr txBox="1">
            <a:spLocks/>
          </p:cNvSpPr>
          <p:nvPr/>
        </p:nvSpPr>
        <p:spPr>
          <a:xfrm>
            <a:off x="1089499" y="398554"/>
            <a:ext cx="9956800" cy="79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Победы и призовые места в заочных/дистанционных мероприятиях в сети «Интернет»</a:t>
            </a:r>
          </a:p>
        </p:txBody>
      </p:sp>
    </p:spTree>
    <p:extLst>
      <p:ext uri="{BB962C8B-B14F-4D97-AF65-F5344CB8AC3E}">
        <p14:creationId xmlns:p14="http://schemas.microsoft.com/office/powerpoint/2010/main" val="805260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35B624C-D0D3-E760-CB5D-3AD0A9CB6E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1331096"/>
            <a:ext cx="3578225" cy="5168548"/>
          </a:xfrm>
          <a:prstGeom prst="rect">
            <a:avLst/>
          </a:prstGeom>
          <a:ln w="38100">
            <a:solidFill>
              <a:schemeClr val="tx2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170EFC-3E26-C132-CD20-062ED26AD1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287" y="1262858"/>
            <a:ext cx="3659166" cy="517460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88DBC93-44A8-AFF3-87F4-D146C92587AC}"/>
              </a:ext>
            </a:extLst>
          </p:cNvPr>
          <p:cNvSpPr txBox="1">
            <a:spLocks/>
          </p:cNvSpPr>
          <p:nvPr/>
        </p:nvSpPr>
        <p:spPr>
          <a:xfrm>
            <a:off x="1117600" y="449815"/>
            <a:ext cx="9956800" cy="79692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Победы и призовые места в очных муниципальных мероприятиях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075848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7B4623-B656-B603-BD2C-91D9DF7C4492}"/>
              </a:ext>
            </a:extLst>
          </p:cNvPr>
          <p:cNvSpPr txBox="1">
            <a:spLocks/>
          </p:cNvSpPr>
          <p:nvPr/>
        </p:nvSpPr>
        <p:spPr>
          <a:xfrm>
            <a:off x="785785" y="428604"/>
            <a:ext cx="10943760" cy="382808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b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>
                <a:solidFill>
                  <a:srgbClr val="FF0000"/>
                </a:solidFill>
                <a:latin typeface="Monotype Corsiva" panose="03010101010201010101" pitchFamily="66" charset="0"/>
                <a:cs typeface="Times New Roman" panose="02020603050405020304" pitchFamily="18" charset="0"/>
              </a:rPr>
              <a:t> </a:t>
            </a:r>
            <a:endParaRPr lang="ru-RU" b="1" dirty="0">
              <a:solidFill>
                <a:srgbClr val="FF0000"/>
              </a:solidFill>
              <a:latin typeface="Monotype Corsiva" panose="03010101010201010101" pitchFamily="66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7933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316A4D4-B478-99F3-93C5-47B52E02F3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876" y="427764"/>
            <a:ext cx="4114801" cy="581893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4972548-2B23-607F-9F40-A465C869E2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3845" y="427764"/>
            <a:ext cx="4114801" cy="5818936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50086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DA40E-C591-10B3-999D-0E06E3D732E2}"/>
              </a:ext>
            </a:extLst>
          </p:cNvPr>
          <p:cNvSpPr txBox="1">
            <a:spLocks/>
          </p:cNvSpPr>
          <p:nvPr/>
        </p:nvSpPr>
        <p:spPr>
          <a:xfrm>
            <a:off x="1210492" y="535895"/>
            <a:ext cx="9956800" cy="511175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2C8754-29A0-9F9B-B077-7102556E04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492" y="1047070"/>
            <a:ext cx="4044597" cy="571965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B993C1-FD12-A393-A917-5FB436665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03" y="1047070"/>
            <a:ext cx="4044597" cy="567412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90455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8">
            <a:extLst>
              <a:ext uri="{FF2B5EF4-FFF2-40B4-BE49-F238E27FC236}">
                <a16:creationId xmlns:a16="http://schemas.microsoft.com/office/drawing/2014/main" id="{274906CC-14FE-683B-DFE6-4E27DE91F1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7271" y="2351660"/>
            <a:ext cx="6624636" cy="3905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 рождения: 17.03.1982 г.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образование: высшее,  ГОУВПО «Мордовский государственный педагогический институт им. М.Е. </a:t>
            </a:r>
            <a:r>
              <a:rPr lang="ru-RU" alt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Евсевьева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Специальность: биология, с доп. специальностью химия.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учитель биологии и химии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ВСБ 0450708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27 июня 2005 г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</a:rPr>
              <a:t>Общий трудовой стаж: 18 лет.</a:t>
            </a:r>
            <a:endParaRPr lang="ru-RU" alt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 педагогической работы (по специальности): 8 лет.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квалификационной категории: высшая.</a:t>
            </a:r>
          </a:p>
          <a:p>
            <a:pPr eaLnBrk="1" hangingPunct="1">
              <a:lnSpc>
                <a:spcPct val="80000"/>
              </a:lnSpc>
              <a:spcBef>
                <a:spcPts val="1000"/>
              </a:spcBef>
              <a:buClr>
                <a:srgbClr val="595D63"/>
              </a:buClr>
            </a:pP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последней  аттестации: 14.02.2018 г.</a:t>
            </a:r>
          </a:p>
        </p:txBody>
      </p:sp>
      <p:pic>
        <p:nvPicPr>
          <p:cNvPr id="3" name="Содержимое 8" descr="image12.jpg">
            <a:extLst>
              <a:ext uri="{FF2B5EF4-FFF2-40B4-BE49-F238E27FC236}">
                <a16:creationId xmlns:a16="http://schemas.microsoft.com/office/drawing/2014/main" id="{9C2B8D1B-D622-2530-0C4E-43A6424311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3944" r="9110"/>
          <a:stretch/>
        </p:blipFill>
        <p:spPr>
          <a:xfrm>
            <a:off x="365708" y="2300294"/>
            <a:ext cx="4021167" cy="373545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F5F83B8-228D-BEB9-96F0-7A9EE34A9864}"/>
              </a:ext>
            </a:extLst>
          </p:cNvPr>
          <p:cNvSpPr txBox="1"/>
          <p:nvPr/>
        </p:nvSpPr>
        <p:spPr>
          <a:xfrm>
            <a:off x="552450" y="526432"/>
            <a:ext cx="1096945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0" algn="l"/>
                <a:tab pos="447675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altLang="ru-RU" sz="36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Моисеева Ирина Николаевна</a:t>
            </a:r>
            <a:br>
              <a:rPr lang="ru-RU" altLang="ru-RU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b="1" dirty="0">
                <a:solidFill>
                  <a:srgbClr val="C00000"/>
                </a:solidFill>
                <a:latin typeface="Gill Sans MT" pitchFamily="34" charset="0"/>
              </a:rPr>
              <a:t>воспитателя МАДОУ «Центр развития ребенка - детский сад №4» го Саранск</a:t>
            </a:r>
          </a:p>
        </p:txBody>
      </p:sp>
    </p:spTree>
    <p:extLst>
      <p:ext uri="{BB962C8B-B14F-4D97-AF65-F5344CB8AC3E}">
        <p14:creationId xmlns:p14="http://schemas.microsoft.com/office/powerpoint/2010/main" val="12950214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0AF64A1-8CD9-0B0A-2258-7565E285C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122" y="571710"/>
            <a:ext cx="4232528" cy="598541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D550B2-0CE1-49B5-5ED1-FE2AE9A1B8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108" y="571709"/>
            <a:ext cx="4365879" cy="598084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5551409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3E92AD-0419-36BF-77A7-F8C07173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733" y="360836"/>
            <a:ext cx="4494215" cy="635548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C87AFC9-5428-F9CC-2488-3EECE2435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828" y="360836"/>
            <a:ext cx="4597640" cy="6298334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7035774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2EBE2F-5995-FD80-9D41-1B3E08836B91}"/>
              </a:ext>
            </a:extLst>
          </p:cNvPr>
          <p:cNvSpPr txBox="1">
            <a:spLocks/>
          </p:cNvSpPr>
          <p:nvPr/>
        </p:nvSpPr>
        <p:spPr>
          <a:xfrm>
            <a:off x="1117600" y="335598"/>
            <a:ext cx="9956800" cy="654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Республиканский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06EE6-CC08-789B-6CA8-C4731DC236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" b="1030"/>
          <a:stretch/>
        </p:blipFill>
        <p:spPr>
          <a:xfrm>
            <a:off x="4019462" y="1053737"/>
            <a:ext cx="3855363" cy="534752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564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973F1C-7877-01F3-BE5F-8CBED84829E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9956800" cy="654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Российский 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1D9D626-4F4F-50FB-9BD7-D97C1D709A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2729" y="1243013"/>
            <a:ext cx="4090970" cy="545462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193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C8D57D-075C-A99A-CFB0-BF16977FBDEF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9956800" cy="654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международный уровень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34748A-FBC1-1B77-23A1-47BCCE5AF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455" y="1070180"/>
            <a:ext cx="3898591" cy="551318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20002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9AAA2A-9AA0-5085-F838-D701CDD3C94E}"/>
              </a:ext>
            </a:extLst>
          </p:cNvPr>
          <p:cNvSpPr txBox="1">
            <a:spLocks/>
          </p:cNvSpPr>
          <p:nvPr/>
        </p:nvSpPr>
        <p:spPr>
          <a:xfrm>
            <a:off x="687106" y="1802674"/>
            <a:ext cx="11404146" cy="1626326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открытых занятий, </a:t>
            </a:r>
          </a:p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мастер-классов, мероприятий</a:t>
            </a:r>
          </a:p>
        </p:txBody>
      </p:sp>
    </p:spTree>
    <p:extLst>
      <p:ext uri="{BB962C8B-B14F-4D97-AF65-F5344CB8AC3E}">
        <p14:creationId xmlns:p14="http://schemas.microsoft.com/office/powerpoint/2010/main" val="20169409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14C822-7334-5005-D983-2523B6A6E9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02" y="228573"/>
            <a:ext cx="4526298" cy="640085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911681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DDB4C-932E-89DD-BB91-E1297EED1D12}"/>
              </a:ext>
            </a:extLst>
          </p:cNvPr>
          <p:cNvSpPr txBox="1">
            <a:spLocks/>
          </p:cNvSpPr>
          <p:nvPr/>
        </p:nvSpPr>
        <p:spPr>
          <a:xfrm>
            <a:off x="1117600" y="335598"/>
            <a:ext cx="9956800" cy="100552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Уровень образовательной организации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A76F219-9BBD-94E3-B877-166A064E6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460" y="914399"/>
            <a:ext cx="4066828" cy="575109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5F805C-BDE4-DEB9-9309-CEF06D7B29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882" y="838359"/>
            <a:ext cx="4138946" cy="575109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550425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E76BCB-CA49-41FF-92BD-6BEAC682E5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3" y="398717"/>
            <a:ext cx="4285667" cy="606056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135984E-BEF7-2CE3-AEC3-6FC18F57B9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401779"/>
            <a:ext cx="4438651" cy="608053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5737639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4219B2FE-0A7A-6888-13E3-5508E45F8C63}"/>
              </a:ext>
            </a:extLst>
          </p:cNvPr>
          <p:cNvSpPr txBox="1">
            <a:spLocks/>
          </p:cNvSpPr>
          <p:nvPr/>
        </p:nvSpPr>
        <p:spPr>
          <a:xfrm>
            <a:off x="1117600" y="361723"/>
            <a:ext cx="9956800" cy="65405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891C440-6DF3-2632-A3FB-19EF50E41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34" y="1015773"/>
            <a:ext cx="3893042" cy="5505336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0E2FFE0-ABDE-BC7F-06D0-0B7A58D88F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9735" y="989643"/>
            <a:ext cx="3912437" cy="553276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798520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3EF22F-B5F3-C5E7-3CE4-414E05DA4178}"/>
              </a:ext>
            </a:extLst>
          </p:cNvPr>
          <p:cNvSpPr txBox="1">
            <a:spLocks/>
          </p:cNvSpPr>
          <p:nvPr/>
        </p:nvSpPr>
        <p:spPr>
          <a:xfrm>
            <a:off x="809625" y="545432"/>
            <a:ext cx="10572750" cy="2883568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r>
              <a:rPr lang="ru-RU" sz="3200" b="1" dirty="0">
                <a:solidFill>
                  <a:srgbClr val="C00000"/>
                </a:solidFill>
              </a:rPr>
              <a:t>Собственный педагогический опыт </a:t>
            </a:r>
            <a:br>
              <a:rPr lang="ru-RU" sz="2800" b="1" dirty="0">
                <a:solidFill>
                  <a:srgbClr val="C00000"/>
                </a:solidFill>
              </a:rPr>
            </a:br>
            <a:br>
              <a:rPr lang="ru-RU" sz="2800" b="1" dirty="0">
                <a:solidFill>
                  <a:srgbClr val="C00000"/>
                </a:solidFill>
              </a:rPr>
            </a:b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представлен на сайте </a:t>
            </a:r>
            <a:r>
              <a:rPr lang="ru-RU" sz="2800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МаДОУ</a:t>
            </a: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«Центр развития</a:t>
            </a:r>
          </a:p>
          <a:p>
            <a:pPr>
              <a:defRPr/>
            </a:pP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ребенка - Детский сад № 4»:</a:t>
            </a: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400" dirty="0">
                <a:solidFill>
                  <a:srgbClr val="C00000"/>
                </a:solidFill>
              </a:rPr>
            </a:br>
            <a:r>
              <a:rPr lang="en-US" sz="2400" dirty="0">
                <a:solidFill>
                  <a:srgbClr val="C00000"/>
                </a:solidFill>
              </a:rPr>
              <a:t>https://ds4sar.schoolrm.ru/sveden/employees/9984/181445/</a:t>
            </a: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br>
              <a:rPr lang="ru-RU" sz="2800" dirty="0">
                <a:solidFill>
                  <a:srgbClr val="C00000"/>
                </a:solidFill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9173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F49DFD-A0B2-DD49-CBED-92DD384DDDC9}"/>
              </a:ext>
            </a:extLst>
          </p:cNvPr>
          <p:cNvSpPr txBox="1">
            <a:spLocks/>
          </p:cNvSpPr>
          <p:nvPr/>
        </p:nvSpPr>
        <p:spPr>
          <a:xfrm>
            <a:off x="676966" y="1371438"/>
            <a:ext cx="10838068" cy="2163524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Позитивные результаты работы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воспитанниками</a:t>
            </a:r>
            <a:b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831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8B4C268-F0A4-66EE-EF43-AAE402D9FF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069" y="306880"/>
            <a:ext cx="4508938" cy="637630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75820-B0B3-59C7-699B-92C714DE2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3700" y="306879"/>
            <a:ext cx="4508938" cy="637630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780960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6CB6A0-7821-B05E-D0AF-60B6994677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43" y="240215"/>
            <a:ext cx="4562536" cy="6349772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6219018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3D793-D947-FE2F-1C05-6ADAA9DF7D88}"/>
              </a:ext>
            </a:extLst>
          </p:cNvPr>
          <p:cNvSpPr txBox="1">
            <a:spLocks/>
          </p:cNvSpPr>
          <p:nvPr/>
        </p:nvSpPr>
        <p:spPr>
          <a:xfrm>
            <a:off x="425459" y="1388861"/>
            <a:ext cx="11341082" cy="177019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взаимодействия с родителями</a:t>
            </a:r>
          </a:p>
        </p:txBody>
      </p:sp>
      <p:sp>
        <p:nvSpPr>
          <p:cNvPr id="3" name="Прямоугольник 1">
            <a:extLst>
              <a:ext uri="{FF2B5EF4-FFF2-40B4-BE49-F238E27FC236}">
                <a16:creationId xmlns:a16="http://schemas.microsoft.com/office/drawing/2014/main" id="{7C95C78E-8969-934D-25B9-2DE5047597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5592" y="3352801"/>
            <a:ext cx="832090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dirty="0">
                <a:solidFill>
                  <a:srgbClr val="C00000"/>
                </a:solidFill>
              </a:rPr>
              <a:t>- </a:t>
            </a: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системы воспитательной работы;</a:t>
            </a:r>
            <a:b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наличие качественной, эстетически-оформленной текущей документации;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организация индивидуального подхода;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снижение простудной заболеваемости воспитанников;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отлаженная система взаимодействия с родителями;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отсутствие жалоб и обращений родителей на неправомерные действия;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реализация здоровье сберегающих технологий в воспитательном процессе;</a:t>
            </a:r>
          </a:p>
          <a:p>
            <a:r>
              <a:rPr lang="ru-RU" altLang="ru-RU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духовно – нравственное воспитание и народные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34750931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DFA228-B909-0512-FFAA-FE5577A278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86" y="520262"/>
            <a:ext cx="4285041" cy="60596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7F414C-CCF2-7CC6-9D6D-D96C11392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375" y="520262"/>
            <a:ext cx="4285041" cy="6059680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3885511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2039607-ACFA-E8CE-F13D-85BF257181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4886" y="588586"/>
            <a:ext cx="4221533" cy="5969871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A5C5794-FEC3-9D49-2016-4E5413E7E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7"/>
          <a:stretch/>
        </p:blipFill>
        <p:spPr>
          <a:xfrm>
            <a:off x="1637984" y="655702"/>
            <a:ext cx="4221533" cy="590275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8668862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20CF66-56E5-4393-B691-EA41DE78E1C1}"/>
              </a:ext>
            </a:extLst>
          </p:cNvPr>
          <p:cNvSpPr txBox="1">
            <a:spLocks/>
          </p:cNvSpPr>
          <p:nvPr/>
        </p:nvSpPr>
        <p:spPr>
          <a:xfrm>
            <a:off x="411636" y="2404177"/>
            <a:ext cx="11142696" cy="1356165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13.Участие педагога в профессиональных конкурсах.</a:t>
            </a:r>
            <a:b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91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89B00C4-F1D5-F874-6C25-B93101C64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8" y="272771"/>
            <a:ext cx="4463790" cy="6312458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27332976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881BDA1-F638-B5BA-3103-C30A2EC8D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2598" y="378592"/>
            <a:ext cx="4741583" cy="632210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679037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63620CD-8ECD-D159-2FA9-5BD005061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463" y="570652"/>
            <a:ext cx="8422105" cy="595560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740768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245956-6073-5D10-8AED-43277D2E7DC0}"/>
              </a:ext>
            </a:extLst>
          </p:cNvPr>
          <p:cNvSpPr txBox="1"/>
          <p:nvPr/>
        </p:nvSpPr>
        <p:spPr>
          <a:xfrm>
            <a:off x="160421" y="2676643"/>
            <a:ext cx="116305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инновационной </a:t>
            </a:r>
          </a:p>
          <a:p>
            <a:pPr algn="ctr"/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(экспериментальной) деятельности</a:t>
            </a:r>
            <a:b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4506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8B726A-2FC6-12C2-0CE9-55B04ED05181}"/>
              </a:ext>
            </a:extLst>
          </p:cNvPr>
          <p:cNvSpPr txBox="1">
            <a:spLocks/>
          </p:cNvSpPr>
          <p:nvPr/>
        </p:nvSpPr>
        <p:spPr>
          <a:xfrm>
            <a:off x="405472" y="1830945"/>
            <a:ext cx="11093377" cy="1956562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14.Награды и поощрения</a:t>
            </a:r>
            <a:b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педагога.</a:t>
            </a:r>
          </a:p>
        </p:txBody>
      </p:sp>
    </p:spTree>
    <p:extLst>
      <p:ext uri="{BB962C8B-B14F-4D97-AF65-F5344CB8AC3E}">
        <p14:creationId xmlns:p14="http://schemas.microsoft.com/office/powerpoint/2010/main" val="3020439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9632A4-5EA0-D775-BD69-0095B01CD2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27" y="505413"/>
            <a:ext cx="4287174" cy="6004793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CC90EB0-DBFA-0B1C-4978-579ADF49E8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163" y="505413"/>
            <a:ext cx="4450942" cy="6004792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67599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35BD29B-B47B-FEE2-C1A1-00849018D6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08439" y="320040"/>
            <a:ext cx="4587561" cy="6293103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A40466-155B-D2B7-821E-1EEBD8974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9" r="2219" b="2623"/>
          <a:stretch/>
        </p:blipFill>
        <p:spPr>
          <a:xfrm>
            <a:off x="6880328" y="354503"/>
            <a:ext cx="4533907" cy="6258639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5222076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AA49B6-3E8C-5496-39DB-A8CF1A9A9E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359" y="1061312"/>
            <a:ext cx="6286579" cy="470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58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AD2001C-2522-C2B7-0FA0-5E585A31CD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1" y="1685770"/>
            <a:ext cx="6156299" cy="4834790"/>
          </a:xfrm>
          <a:prstGeom prst="rect">
            <a:avLst/>
          </a:prstGeom>
          <a:ln>
            <a:solidFill>
              <a:srgbClr val="7030A0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C0E253-2547-8BC9-E991-C705CF1E2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26" y="985808"/>
            <a:ext cx="4243173" cy="568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731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D48756-13C3-2BA8-2DFC-C81E9640CE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277" y="705851"/>
            <a:ext cx="4235657" cy="57470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1CD3A9-EE8A-ADB2-4FA4-02A2C2E37F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028" y="705851"/>
            <a:ext cx="4440930" cy="574708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6345304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12139D-07B5-A73A-2812-7A3F58948B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11" y="340030"/>
            <a:ext cx="3832823" cy="5403043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CA69F5A-2FBA-4B5F-7A75-11C5CC56F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173" y="727478"/>
            <a:ext cx="3871569" cy="5403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793528-B3FB-EF11-CBA7-1DCDAB3C69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481" y="1524000"/>
            <a:ext cx="3567692" cy="5045242"/>
          </a:xfrm>
          <a:prstGeom prst="rect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745014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DCA47-07D7-CE98-B95F-046CA5394EED}"/>
              </a:ext>
            </a:extLst>
          </p:cNvPr>
          <p:cNvSpPr txBox="1">
            <a:spLocks/>
          </p:cNvSpPr>
          <p:nvPr/>
        </p:nvSpPr>
        <p:spPr>
          <a:xfrm>
            <a:off x="1514739" y="2307021"/>
            <a:ext cx="9696599" cy="1363831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 </a:t>
            </a:r>
            <a:r>
              <a:rPr lang="ru-RU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публикаций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0362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79B63D1-51E6-D621-9954-266A321E93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500" y="837857"/>
            <a:ext cx="3708400" cy="52450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31769767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2E5369"/>
      </a:dk2>
      <a:lt2>
        <a:srgbClr val="CFE2E7"/>
      </a:lt2>
      <a:accent1>
        <a:srgbClr val="353535"/>
      </a:accent1>
      <a:accent2>
        <a:srgbClr val="31B4E6"/>
      </a:accent2>
      <a:accent3>
        <a:srgbClr val="265991"/>
      </a:accent3>
      <a:accent4>
        <a:srgbClr val="7E40CC"/>
      </a:accent4>
      <a:accent5>
        <a:srgbClr val="B927E9"/>
      </a:accent5>
      <a:accent6>
        <a:srgbClr val="E833BF"/>
      </a:accent6>
      <a:hlink>
        <a:srgbClr val="2DA0F1"/>
      </a:hlink>
      <a:folHlink>
        <a:srgbClr val="7ED1E6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4F34B87B-9C7A-41AE-A6CB-48536223DFF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TM02892315[[fn=Легкий дым]]</Template>
  <TotalTime>5379</TotalTime>
  <Words>397</Words>
  <Application>Microsoft Office PowerPoint</Application>
  <PresentationFormat>Широкоэкранный</PresentationFormat>
  <Paragraphs>50</Paragraphs>
  <Slides>43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53" baseType="lpstr">
      <vt:lpstr>Arial</vt:lpstr>
      <vt:lpstr>Calibri</vt:lpstr>
      <vt:lpstr>Century Gothic</vt:lpstr>
      <vt:lpstr>Gill Sans MT</vt:lpstr>
      <vt:lpstr>Monotype Corsiva</vt:lpstr>
      <vt:lpstr>Times New Roman</vt:lpstr>
      <vt:lpstr>Wingdings</vt:lpstr>
      <vt:lpstr>Wingdings 2</vt:lpstr>
      <vt:lpstr>Wingdings 3</vt:lpstr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57</cp:revision>
  <dcterms:created xsi:type="dcterms:W3CDTF">2022-03-10T08:56:12Z</dcterms:created>
  <dcterms:modified xsi:type="dcterms:W3CDTF">2023-02-21T11:39:17Z</dcterms:modified>
</cp:coreProperties>
</file>