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</p:sldMasterIdLst>
  <p:notesMasterIdLst>
    <p:notesMasterId r:id="rId54"/>
  </p:notesMasterIdLst>
  <p:sldIdLst>
    <p:sldId id="256" r:id="rId5"/>
    <p:sldId id="333" r:id="rId6"/>
    <p:sldId id="369" r:id="rId7"/>
    <p:sldId id="338" r:id="rId8"/>
    <p:sldId id="260" r:id="rId9"/>
    <p:sldId id="267" r:id="rId10"/>
    <p:sldId id="377" r:id="rId11"/>
    <p:sldId id="385" r:id="rId12"/>
    <p:sldId id="386" r:id="rId13"/>
    <p:sldId id="264" r:id="rId14"/>
    <p:sldId id="340" r:id="rId15"/>
    <p:sldId id="382" r:id="rId16"/>
    <p:sldId id="342" r:id="rId17"/>
    <p:sldId id="383" r:id="rId18"/>
    <p:sldId id="384" r:id="rId19"/>
    <p:sldId id="341" r:id="rId20"/>
    <p:sldId id="370" r:id="rId21"/>
    <p:sldId id="328" r:id="rId22"/>
    <p:sldId id="380" r:id="rId23"/>
    <p:sldId id="396" r:id="rId24"/>
    <p:sldId id="343" r:id="rId25"/>
    <p:sldId id="344" r:id="rId26"/>
    <p:sldId id="387" r:id="rId27"/>
    <p:sldId id="345" r:id="rId28"/>
    <p:sldId id="348" r:id="rId29"/>
    <p:sldId id="347" r:id="rId30"/>
    <p:sldId id="379" r:id="rId31"/>
    <p:sldId id="349" r:id="rId32"/>
    <p:sldId id="351" r:id="rId33"/>
    <p:sldId id="354" r:id="rId34"/>
    <p:sldId id="378" r:id="rId35"/>
    <p:sldId id="388" r:id="rId36"/>
    <p:sldId id="389" r:id="rId37"/>
    <p:sldId id="390" r:id="rId38"/>
    <p:sldId id="356" r:id="rId39"/>
    <p:sldId id="395" r:id="rId40"/>
    <p:sldId id="372" r:id="rId41"/>
    <p:sldId id="358" r:id="rId42"/>
    <p:sldId id="359" r:id="rId43"/>
    <p:sldId id="360" r:id="rId44"/>
    <p:sldId id="361" r:id="rId45"/>
    <p:sldId id="397" r:id="rId46"/>
    <p:sldId id="398" r:id="rId47"/>
    <p:sldId id="365" r:id="rId48"/>
    <p:sldId id="391" r:id="rId49"/>
    <p:sldId id="368" r:id="rId50"/>
    <p:sldId id="392" r:id="rId51"/>
    <p:sldId id="393" r:id="rId52"/>
    <p:sldId id="399" r:id="rId5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80808"/>
    <a:srgbClr val="CC66FF"/>
    <a:srgbClr val="FF0000"/>
    <a:srgbClr val="FFFF00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0" autoAdjust="0"/>
    <p:restoredTop sz="91133" autoAdjust="0"/>
  </p:normalViewPr>
  <p:slideViewPr>
    <p:cSldViewPr>
      <p:cViewPr>
        <p:scale>
          <a:sx n="59" d="100"/>
          <a:sy n="59" d="100"/>
        </p:scale>
        <p:origin x="-1674" y="-24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379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379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379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379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3799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3800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5837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</p:spTree>
    <p:extLst>
      <p:ext uri="{BB962C8B-B14F-4D97-AF65-F5344CB8AC3E}">
        <p14:creationId xmlns:p14="http://schemas.microsoft.com/office/powerpoint/2010/main" xmlns="" val="39190348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4C09E-DA6A-4A50-9530-CE2A4EFD20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EA974-3F2A-4E8D-9042-046B62F955B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6B4FA-6308-407E-AF7A-0FEC46909C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B11B-AB7C-4009-8302-C4F0EB7DD8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A5880-2F39-4194-BA9B-27E5B2417C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DB4DE-4850-427F-8508-9BFE43B844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BC098-460A-42FC-84BD-E15C05A884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F0AFB-0F01-438C-BF87-F0C47B5552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F25FF-D83D-4DD7-A5EF-1F180782C5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991B9-292B-4BE7-B91F-3FD672DFAA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666B8-BF07-48EA-83A7-039949C4A0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655619D-441F-4C83-9BC4-1C48813338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1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MS Gothic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S Gothic" charset="-128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36sar.schoolrm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upload2.schoolrm.ru/iblock/421/421616cb1f391e3fcd06cf1f053db3d3/OPYT_RABOTY_SIDOROVA-_1_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detskiy-sad/muzykalno-ritmicheskoe-zanyatie/2023/02/06/konspekt-muzykalnogo-zanyatiya-volshebnoe" TargetMode="External"/><Relationship Id="rId2" Type="http://schemas.openxmlformats.org/officeDocument/2006/relationships/hyperlink" Target="https://nsportal.ru/detskiy-sad/scenarii-prazdnikov/2022/10/24/stsenariy-dlya-osennego-utrennika-v-detskom-sadu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-1539552"/>
            <a:ext cx="8892480" cy="1080120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i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br>
              <a:rPr lang="ru-RU" altLang="ru-RU" sz="2400" i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i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i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altLang="ru-RU" sz="2400" i="1" dirty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образования Республики </a:t>
            </a:r>
            <a:r>
              <a:rPr lang="ru-RU" altLang="ru-RU" sz="2400" i="1" dirty="0" smtClean="0">
                <a:solidFill>
                  <a:srgbClr val="080808"/>
                </a:solidFill>
                <a:latin typeface="Times New Roman" pitchFamily="18" charset="0"/>
                <a:cs typeface="Times New Roman" pitchFamily="18" charset="0"/>
              </a:rPr>
              <a:t>Мордовия</a:t>
            </a:r>
            <a:r>
              <a:rPr lang="ru-RU" altLang="ru-RU" sz="2800" i="1" dirty="0" smtClean="0">
                <a:solidFill>
                  <a:srgbClr val="000099"/>
                </a:solidFill>
              </a:rPr>
              <a:t/>
            </a:r>
            <a:br>
              <a:rPr lang="ru-RU" altLang="ru-RU" sz="2800" i="1" dirty="0" smtClean="0">
                <a:solidFill>
                  <a:srgbClr val="000099"/>
                </a:solidFill>
              </a:rPr>
            </a:br>
            <a:r>
              <a:rPr lang="ru-RU" altLang="ru-RU" sz="5300" b="1" dirty="0" smtClean="0">
                <a:ln w="24500" cmpd="dbl">
                  <a:solidFill>
                    <a:srgbClr val="3333CC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br>
              <a:rPr lang="ru-RU" altLang="ru-RU" sz="5300" b="1" dirty="0" smtClean="0">
                <a:ln w="24500" cmpd="dbl">
                  <a:solidFill>
                    <a:srgbClr val="3333CC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CC66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Сидоровой Олеси Вячеславовны,</a:t>
            </a:r>
            <a:r>
              <a:rPr lang="ru-RU" altLang="ru-RU" sz="16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600" b="1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музыкального руководителя </a:t>
            </a:r>
            <a:br>
              <a:rPr lang="ru-RU" altLang="ru-RU" sz="18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altLang="ru-RU" sz="18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1800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МАДОУ «Детский сад № 36» </a:t>
            </a:r>
            <a:r>
              <a:rPr lang="ru-RU" altLang="ru-RU" sz="1800" cap="all" dirty="0" err="1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altLang="ru-RU" sz="1800" cap="all" dirty="0" smtClean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2D2DB9">
                    <a:lumMod val="60000"/>
                    <a:lumOff val="4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Саранск</a:t>
            </a:r>
            <a:endParaRPr lang="ru-RU" altLang="ru-RU" sz="1800" i="1" dirty="0" smtClean="0">
              <a:solidFill>
                <a:srgbClr val="000099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555776" y="2276872"/>
            <a:ext cx="6372225" cy="3024187"/>
          </a:xfrm>
        </p:spPr>
        <p:txBody>
          <a:bodyPr lIns="90000" tIns="46800" rIns="90000" bIns="46800"/>
          <a:lstStyle/>
          <a:p>
            <a:pPr marL="0" indent="0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8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>
                <a:srgbClr val="E46C0A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Дата  рождения:19.03.2000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>
                <a:srgbClr val="E46C0A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среднее специальное,    МГУ им. Огарёва</a:t>
            </a:r>
          </a:p>
          <a:p>
            <a:pPr marL="0" indent="0">
              <a:buClr>
                <a:srgbClr val="E46C0A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«Народное художественное творчество (по видам)».</a:t>
            </a:r>
          </a:p>
          <a:p>
            <a:pPr marL="0" indent="0">
              <a:buClr>
                <a:srgbClr val="E46C0A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руководитель творческого коллектива, преподаватель.</a:t>
            </a:r>
          </a:p>
          <a:p>
            <a:pPr marL="0" indent="0">
              <a:buClr>
                <a:srgbClr val="E46C0A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Диплом: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№ 101318 0452882</a:t>
            </a:r>
          </a:p>
          <a:p>
            <a:pPr marL="0" indent="0">
              <a:buClr>
                <a:srgbClr val="E46C0A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02. 07. 2019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>
                <a:srgbClr val="E46C0A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latin typeface="Times New Roman" pitchFamily="18" charset="0"/>
              </a:rPr>
              <a:t>Общий трудовой стаж: </a:t>
            </a:r>
            <a:r>
              <a:rPr lang="ru-RU" sz="1800" dirty="0" smtClean="0">
                <a:latin typeface="Times New Roman" pitchFamily="18" charset="0"/>
              </a:rPr>
              <a:t>5 лет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Clr>
                <a:srgbClr val="E46C0A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 marL="0" indent="0">
              <a:buClr>
                <a:srgbClr val="E46C0A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800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73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800" b="1" dirty="0" smtClean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800" b="1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800" b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026" name="Picture 2" descr="E:\АТТЕСТАЦИЯ\МОЕ ФОТ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572" y="2564904"/>
            <a:ext cx="2517653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5"/>
          <p:cNvSpPr>
            <a:spLocks noChangeArrowheads="1"/>
          </p:cNvSpPr>
          <p:nvPr/>
        </p:nvSpPr>
        <p:spPr bwMode="auto">
          <a:xfrm>
            <a:off x="827088" y="260350"/>
            <a:ext cx="7921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4.1.Победы </a:t>
            </a:r>
            <a:r>
              <a:rPr lang="ru-RU" alt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призовые места в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заочных/дистанционных мероприятиях в сети интернет</a:t>
            </a:r>
          </a:p>
        </p:txBody>
      </p:sp>
      <p:pic>
        <p:nvPicPr>
          <p:cNvPr id="2050" name="Picture 2" descr="E:\АТТЕСТАЦИЯ\папки для аттестации2022\4. Участие воспитанников\сидорова\Жар птиц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08720"/>
            <a:ext cx="4010051" cy="566124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789862" cy="720725"/>
          </a:xfrm>
        </p:spPr>
        <p:txBody>
          <a:bodyPr/>
          <a:lstStyle/>
          <a:p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4.2. Победы и призовые места в очных муниципальных мероприятиях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3074" name="Picture 2" descr="E:\АТТЕСТАЦИЯ\папки для аттестации2022\4. Участие воспитанников\сидорова\ПЕСЕНКА ГОД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4032448" cy="5663256"/>
          </a:xfrm>
          <a:prstGeom prst="rect">
            <a:avLst/>
          </a:prstGeom>
          <a:noFill/>
        </p:spPr>
      </p:pic>
      <p:pic>
        <p:nvPicPr>
          <p:cNvPr id="3075" name="Picture 3" descr="E:\АТТЕСТАЦИЯ\папки для аттестации2022\4. Участие воспитанников\сидорова\Добрая песенка го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3204" y="980728"/>
            <a:ext cx="4113251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183563" cy="1433512"/>
          </a:xfrm>
        </p:spPr>
        <p:txBody>
          <a:bodyPr/>
          <a:lstStyle/>
          <a:p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4.2. Победы и призовые места в очных муниципальных мероприятиях</a:t>
            </a:r>
            <a:endParaRPr lang="ru-RU" sz="2400" dirty="0"/>
          </a:p>
        </p:txBody>
      </p:sp>
      <p:pic>
        <p:nvPicPr>
          <p:cNvPr id="4098" name="Picture 2" descr="E:\АТТЕСТАЦИЯ\папки для аттестации2022\4. Участие воспитанников\сидорова\ТАЛАНТВИЛЬ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062407"/>
            <a:ext cx="3824524" cy="5462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89863" cy="504825"/>
          </a:xfrm>
        </p:spPr>
        <p:txBody>
          <a:bodyPr/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4.3. Победы и призовые места в очных республиканских мероприятиях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5122" name="Picture 2" descr="E:\АТТЕСТАЦИЯ\папки для аттестации2022\4. Участие воспитанников\сидорова\Мгновения вой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7646868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183563" cy="1433512"/>
          </a:xfrm>
        </p:spPr>
        <p:txBody>
          <a:bodyPr/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4.3. Победы и призовые места в очных республиканских мероприятиях</a:t>
            </a:r>
            <a:endParaRPr lang="ru-RU" sz="2800" dirty="0"/>
          </a:p>
        </p:txBody>
      </p:sp>
      <p:pic>
        <p:nvPicPr>
          <p:cNvPr id="6146" name="Picture 2" descr="E:\АТТЕСТАЦИЯ\папки для аттестации2022\4. Участие воспитанников\сидорова\Победа без границ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405555" cy="4824536"/>
          </a:xfrm>
          <a:prstGeom prst="rect">
            <a:avLst/>
          </a:prstGeom>
          <a:noFill/>
        </p:spPr>
      </p:pic>
      <p:pic>
        <p:nvPicPr>
          <p:cNvPr id="6147" name="Picture 3" descr="E:\АТТЕСТАЦИЯ\папки для аттестации2022\4. Участие воспитанников\сидорова\Новогодн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916832"/>
            <a:ext cx="5062183" cy="3568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183563" cy="1433512"/>
          </a:xfrm>
        </p:spPr>
        <p:txBody>
          <a:bodyPr/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4.3. Победы и призовые места в очных республиканских мероприятиях</a:t>
            </a:r>
            <a:endParaRPr lang="ru-RU" sz="2800" dirty="0"/>
          </a:p>
        </p:txBody>
      </p:sp>
      <p:pic>
        <p:nvPicPr>
          <p:cNvPr id="7170" name="Picture 2" descr="E:\АТТЕСТАЦИЯ\папки для аттестации2022\4. Участие воспитанников\сидорова\Кругл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96752"/>
            <a:ext cx="7344816" cy="5301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785225" cy="811213"/>
          </a:xfrm>
        </p:spPr>
        <p:txBody>
          <a:bodyPr/>
          <a:lstStyle/>
          <a:p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4.4. Победы и призовые места в очных российских мероприятиях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30722" name="Picture 2" descr="https://sun9-38.userapi.com/impg/cA91xBWdLHL0TB04UzXVs_0Lju1EOSupkYWJpg/IC5P8_2tu7o.jpg?size=761x1080&amp;quality=95&amp;sign=d7e79f645e3fa98a4f5e857b0d6d8ce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906901" cy="5544616"/>
          </a:xfrm>
          <a:prstGeom prst="rect">
            <a:avLst/>
          </a:prstGeom>
          <a:noFill/>
        </p:spPr>
      </p:pic>
      <p:pic>
        <p:nvPicPr>
          <p:cNvPr id="30721" name="Picture 1" descr="E:\АТТЕСТАЦИЯ\папки для аттестации2022\4. Участие воспитанников\сидорова\ГРАМОТЫ\JfmguDKWJ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052736"/>
            <a:ext cx="3754817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50825" y="476672"/>
            <a:ext cx="8893175" cy="984250"/>
          </a:xfrm>
        </p:spPr>
        <p:txBody>
          <a:bodyPr/>
          <a:lstStyle/>
          <a:p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4.5. Победы и призовые места в очных международных  мероприятиях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9218" name="Picture 2" descr="E:\АТТЕСТАЦИЯ\папки для аттестации2022\4. Участие воспитанников\сидорова\БАКУЛ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960440" cy="5591209"/>
          </a:xfrm>
          <a:prstGeom prst="rect">
            <a:avLst/>
          </a:prstGeom>
          <a:noFill/>
        </p:spPr>
      </p:pic>
      <p:pic>
        <p:nvPicPr>
          <p:cNvPr id="9219" name="Picture 3" descr="E:\АТТЕСТАЦИЯ\папки для аттестации2022\4. Участие воспитанников\сидорова\СЫРЯЕВА и ПУГАЧ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3920914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89862" cy="1268412"/>
          </a:xfrm>
        </p:spPr>
        <p:txBody>
          <a:bodyPr/>
          <a:lstStyle/>
          <a:p>
            <a:r>
              <a:rPr lang="ru-RU" altLang="ru-RU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5. Наличие публикаций</a:t>
            </a:r>
            <a:endParaRPr lang="ru-RU" altLang="ru-RU" sz="4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Прямоугольник 7"/>
          <p:cNvSpPr>
            <a:spLocks noChangeArrowheads="1"/>
          </p:cNvSpPr>
          <p:nvPr/>
        </p:nvSpPr>
        <p:spPr bwMode="auto">
          <a:xfrm>
            <a:off x="323528" y="1340769"/>
            <a:ext cx="8280920" cy="229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Материалы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прошедшие экспертизу на сайтах, порталах сети </a:t>
            </a: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Интернет: публикаций - 2</a:t>
            </a: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ru-RU" alt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endParaRPr lang="ru-RU" altLang="ru-RU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Прямоугольник 8"/>
          <p:cNvSpPr>
            <a:spLocks noChangeArrowheads="1"/>
          </p:cNvSpPr>
          <p:nvPr/>
        </p:nvSpPr>
        <p:spPr bwMode="auto">
          <a:xfrm>
            <a:off x="323850" y="2695575"/>
            <a:ext cx="6534150" cy="133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500"/>
              </a:lnSpc>
              <a:spcBef>
                <a:spcPct val="20000"/>
              </a:spcBef>
            </a:pP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Республиканский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уровень: публикаций – 1</a:t>
            </a: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>
              <a:solidFill>
                <a:srgbClr val="672084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Российский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уровень: публикаций – 1</a:t>
            </a: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un9-51.userapi.com/impg/yJeZlI9e12YUgkehcviE0QpGOi55-BNepEj3bg/QVvj_CxHglI.jpg?size=785x1080&amp;quality=95&amp;sign=de137d7925b2f7321faa912ccd083e9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32656"/>
            <a:ext cx="5400599" cy="7430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0" y="-257175"/>
            <a:ext cx="9144000" cy="514350"/>
          </a:xfrm>
          <a:noFill/>
        </p:spPr>
        <p:txBody>
          <a:bodyPr/>
          <a:lstStyle/>
          <a:p>
            <a:pPr algn="ctr">
              <a:buClrTx/>
              <a:buSzTx/>
              <a:buFontTx/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ctr">
              <a:buClrTx/>
              <a:buSzTx/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 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>
              <a:buClrTx/>
              <a:buSzTx/>
              <a:buFontTx/>
              <a:buNone/>
            </a:pPr>
            <a:endParaRPr lang="ru-RU" sz="2400" b="1" dirty="0" smtClean="0">
              <a:solidFill>
                <a:schemeClr val="tx1"/>
              </a:solidFill>
            </a:endParaRPr>
          </a:p>
          <a:p>
            <a:pPr algn="ctr">
              <a:buClrTx/>
              <a:buSzTx/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altLang="ru-RU" sz="2000" u="sng" dirty="0" smtClean="0">
              <a:cs typeface="Times New Roman" pitchFamily="18" charset="0"/>
            </a:endParaRPr>
          </a:p>
          <a:p>
            <a:pPr algn="ctr">
              <a:buClrTx/>
              <a:buSzTx/>
              <a:buFontTx/>
              <a:buNone/>
            </a:pPr>
            <a:endParaRPr lang="ru-RU" altLang="ru-RU" sz="1000" u="sng" dirty="0" smtClean="0">
              <a:cs typeface="Times New Roman" pitchFamily="18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ru-RU" altLang="ru-RU" u="sng" dirty="0" smtClean="0"/>
              <a:t/>
            </a:r>
            <a:br>
              <a:rPr lang="ru-RU" altLang="ru-RU" u="sng" dirty="0" smtClean="0"/>
            </a:b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8195" name="Прямоугольник 5"/>
          <p:cNvSpPr>
            <a:spLocks noChangeArrowheads="1"/>
          </p:cNvSpPr>
          <p:nvPr/>
        </p:nvSpPr>
        <p:spPr bwMode="auto">
          <a:xfrm>
            <a:off x="468313" y="115888"/>
            <a:ext cx="84248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alt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alt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инновационного </a:t>
            </a:r>
            <a:r>
              <a:rPr lang="ru-RU" alt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педагогического опыта  </a:t>
            </a:r>
          </a:p>
          <a:p>
            <a:pPr algn="ctr"/>
            <a:r>
              <a:rPr lang="ru-RU" alt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сайте </a:t>
            </a:r>
            <a:r>
              <a:rPr lang="en-US" alt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https://ds36sar.schoolrm.ru/</a:t>
            </a:r>
            <a:endParaRPr lang="ru-RU" alt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hlinkClick r:id="rId4"/>
              </a:rPr>
              <a:t>Музыкально - ритмическая деятельность, как средство развития творческих способностей дошкольников</a:t>
            </a:r>
            <a:endParaRPr lang="ru-RU" dirty="0" smtClean="0"/>
          </a:p>
          <a:p>
            <a:pPr algn="ctr"/>
            <a:endParaRPr lang="ru-RU" alt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E:\АТТЕСТАЦИЯ\папки для аттестации2022\опыт работы\ПРАВИЛЬНЫЙ ПЛАГИАТ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988840"/>
            <a:ext cx="8346822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5.1 Материалы, прошедшие экспертизу на сайтах, порталах сети Интернет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196752"/>
            <a:ext cx="7848872" cy="4968552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Образовательная социальная сеть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nsportal.ru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Сценарий для Осеннего утренника в детском саду. Средняя группа.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https://nsportal.ru/detskiy-sad/scenarii-prazdnikov/2022/10/24/stsenariy-dlya-osennego-utrennika-v-detskom-sadu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Конспект музыкального занятия "Волшебное путешествие в весенний лес"</a:t>
            </a:r>
          </a:p>
          <a:p>
            <a:r>
              <a:rPr lang="en-US" sz="2400" dirty="0" smtClean="0">
                <a:hlinkClick r:id="rId3"/>
              </a:rPr>
              <a:t>https://nsportal.ru/detskiy-sad/muzykalno-ritmicheskoe-zanyatie/2023/02/06/konspekt-muzykalnogo-zanyatiya-volshebnoe</a:t>
            </a:r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Прямоугольник 5"/>
          <p:cNvSpPr>
            <a:spLocks noChangeArrowheads="1"/>
          </p:cNvSpPr>
          <p:nvPr/>
        </p:nvSpPr>
        <p:spPr bwMode="auto">
          <a:xfrm>
            <a:off x="900113" y="115888"/>
            <a:ext cx="7920037" cy="7417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alt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5.1 Материалы, прошедшие экспертизу на сайтах, порталах сети Интернет</a:t>
            </a:r>
            <a:b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dirty="0" smtClean="0"/>
          </a:p>
          <a:p>
            <a:pPr algn="ctr"/>
            <a:endParaRPr lang="ru-RU" alt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 descr="E:\АТТЕСТАЦИЯ\папки для аттестации2022\5. Наличие публикаций\svidetelstvo-5937514-2127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196752"/>
            <a:ext cx="3821063" cy="5400600"/>
          </a:xfrm>
          <a:prstGeom prst="rect">
            <a:avLst/>
          </a:prstGeom>
          <a:noFill/>
        </p:spPr>
      </p:pic>
      <p:pic>
        <p:nvPicPr>
          <p:cNvPr id="10243" name="Picture 3" descr="E:\АТТЕСТАЦИЯ\папки для аттестации2022\5. Наличие публикаций\svidetelstvo-5717801-21362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96752"/>
            <a:ext cx="3816424" cy="5394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Прямоугольник 9"/>
          <p:cNvSpPr>
            <a:spLocks noChangeArrowheads="1"/>
          </p:cNvSpPr>
          <p:nvPr/>
        </p:nvSpPr>
        <p:spPr bwMode="auto">
          <a:xfrm>
            <a:off x="1043608" y="260648"/>
            <a:ext cx="71294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5.2. Республиканский </a:t>
            </a:r>
            <a:r>
              <a:rPr lang="ru-RU" alt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267" name="Picture 3" descr="E:\АТТЕСТАЦИЯ\папки для аттестации2022\5. Наличие публикаций\ТИТУЛ ЛУЧШИЕ ПРАКТИКИ РМ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836712"/>
            <a:ext cx="4176464" cy="5804006"/>
          </a:xfrm>
          <a:prstGeom prst="rect">
            <a:avLst/>
          </a:prstGeom>
          <a:noFill/>
        </p:spPr>
      </p:pic>
      <p:pic>
        <p:nvPicPr>
          <p:cNvPr id="11268" name="Picture 4" descr="E:\АТТЕСТАЦИЯ\папки для аттестации2022\5. Наличие публикаций\i2E77Fcuf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4032448" cy="57003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5.2. Республиканский уровень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/>
          </a:p>
        </p:txBody>
      </p:sp>
      <p:pic>
        <p:nvPicPr>
          <p:cNvPr id="12290" name="Picture 2" descr="E:\АТТЕСТАЦИЯ\папки для аттестации2022\5. Наличие публикаций\СТАТЬЯ ЛУЧШИЕ ПРАКТИК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764704"/>
            <a:ext cx="4481719" cy="5890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ольник 5"/>
          <p:cNvSpPr>
            <a:spLocks noChangeArrowheads="1"/>
          </p:cNvSpPr>
          <p:nvPr/>
        </p:nvSpPr>
        <p:spPr bwMode="auto">
          <a:xfrm>
            <a:off x="2852194" y="260350"/>
            <a:ext cx="36253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5.3. Российский 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уровень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676" name="Рисунок 4" descr="2021-216-1 тит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4206304" cy="5950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E:\АТТЕСТАЦИЯ\папки для аттестации2022\5. Наличие публикаций\СБОРНИК РАЗНОЦВЕТНАЯ ОСЕН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6"/>
            <a:ext cx="4248472" cy="6013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31840" y="332656"/>
            <a:ext cx="3384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5.3. Российский  уровень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4338" name="Picture 2" descr="E:\АТТЕСТАЦИЯ\папки для аттестации2022\5. Наличие публикаций\СЕРТИФИКАТ РАЗНОЦВЕТНАЯ ОСЕН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836713"/>
            <a:ext cx="4032448" cy="5707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4"/>
          <p:cNvSpPr>
            <a:spLocks noChangeArrowheads="1"/>
          </p:cNvSpPr>
          <p:nvPr/>
        </p:nvSpPr>
        <p:spPr bwMode="auto">
          <a:xfrm>
            <a:off x="611560" y="260648"/>
            <a:ext cx="81375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6. Выступления на заседаниях, методических советах, научно-практических конференциях, педагогических чтениях, семинарах, секциях, форумах, радиопередачах 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0723" name="Прямоугольник 5"/>
          <p:cNvSpPr>
            <a:spLocks noChangeArrowheads="1"/>
          </p:cNvSpPr>
          <p:nvPr/>
        </p:nvSpPr>
        <p:spPr bwMode="auto">
          <a:xfrm>
            <a:off x="755650" y="1989138"/>
            <a:ext cx="7993063" cy="209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Уровень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образовательной организации: выступлений с докладом – 1  </a:t>
            </a: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sz="24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Российский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уровень: выступлений с докладом – 1</a:t>
            </a: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рон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332656"/>
            <a:ext cx="4176464" cy="62116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E:\9\9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692696"/>
            <a:ext cx="3960440" cy="5714090"/>
          </a:xfrm>
          <a:prstGeom prst="rect">
            <a:avLst/>
          </a:prstGeom>
          <a:noFill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11560" y="188640"/>
            <a:ext cx="705678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6.1. Уровень образовательной организации</a:t>
            </a: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89862" cy="481013"/>
          </a:xfrm>
        </p:spPr>
        <p:txBody>
          <a:bodyPr/>
          <a:lstStyle/>
          <a:p>
            <a: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6.2. Российский уровень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5362" name="Picture 2" descr="E:\АТТЕСТАЦИЯ\папки для аттестации2022\6. Выступления на заседаниях методических советов, научно-практических конференциях\ТИТУЛ ЕВСЕВЬЕ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79940"/>
            <a:ext cx="4176464" cy="5896539"/>
          </a:xfrm>
          <a:prstGeom prst="rect">
            <a:avLst/>
          </a:prstGeom>
          <a:noFill/>
        </p:spPr>
      </p:pic>
      <p:pic>
        <p:nvPicPr>
          <p:cNvPr id="15363" name="Picture 3" descr="E:\АТТЕСТАЦИЯ\папки для аттестации2022\6. Выступления на заседаниях методических советов, научно-практических конференциях\РОССИЯ НУЖ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4155570" cy="58541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sun9-16.userapi.com/impg/hkJoHfCYnlYI3BGDaJGiNFu0Qj60BTK50MgNsg/1H9yI3hSLaE.jpg?size=785x1080&amp;quality=95&amp;sign=45b38553668ceb467dd25f642b17dc29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4553506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251520" y="692696"/>
            <a:ext cx="8569325" cy="576263"/>
          </a:xfrm>
        </p:spPr>
        <p:txBody>
          <a:bodyPr/>
          <a:lstStyle/>
          <a:p>
            <a:r>
              <a:rPr lang="ru-RU" alt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7. Проведение мастер-классов, открытых занятий, мероприятий</a:t>
            </a:r>
            <a:r>
              <a:rPr lang="en-US" alt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37891" name="Прямоугольник 4"/>
          <p:cNvSpPr>
            <a:spLocks noChangeArrowheads="1"/>
          </p:cNvSpPr>
          <p:nvPr/>
        </p:nvSpPr>
        <p:spPr bwMode="auto">
          <a:xfrm>
            <a:off x="611188" y="1916113"/>
            <a:ext cx="7993260" cy="229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Уровень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образовательной организации: </a:t>
            </a: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мастер-класс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1</a:t>
            </a: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sz="24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Республиканский уровень: </a:t>
            </a:r>
            <a:r>
              <a:rPr lang="ru-RU" alt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мастер - класс </a:t>
            </a:r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- 2</a:t>
            </a:r>
            <a:b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alt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b="1" dirty="0">
              <a:solidFill>
                <a:srgbClr val="0000FF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b="1" dirty="0">
              <a:solidFill>
                <a:srgbClr val="672084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sun9-41.userapi.com/impg/yyZhVijbm5YlY6q5ErYDNoYMCIr1U9lRtPCfTg/9nU7j37ND0E.jpg?size=763x1080&amp;quality=95&amp;sign=540baa163fb6e0fc7ca03f5b013c0e7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4417291" cy="6252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sun9-17.userapi.com/impg/RJRv4PVPkJ66CTQ_Cw0SjOyIUN0IMJ1pmHXKrw/CvbgbaZ31xo.jpg?size=763x1080&amp;quality=95&amp;sign=8b8250038d8dc33d620a37781dded07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20688"/>
            <a:ext cx="4292267" cy="607555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15416"/>
            <a:ext cx="892492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183563" cy="1433512"/>
          </a:xfrm>
        </p:spPr>
        <p:txBody>
          <a:bodyPr/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7.2. Республиканский Уровень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 descr="E:\АТТЕСТАЦИЯ\папки для аттестации2022\7. проведение МК ПРОВЕРИТЬ\СправкаОлес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310" y="764704"/>
            <a:ext cx="3911889" cy="5801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183563" cy="1433512"/>
          </a:xfrm>
        </p:spPr>
        <p:txBody>
          <a:bodyPr/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7.2. Республиканский Уровень</a:t>
            </a:r>
            <a:endParaRPr lang="ru-RU" sz="2800" dirty="0"/>
          </a:p>
        </p:txBody>
      </p:sp>
      <p:pic>
        <p:nvPicPr>
          <p:cNvPr id="17410" name="Picture 2" descr="E:\АТТЕСТАЦИЯ\папки для аттестации2022\7. проведение МК ПРОВЕРИТЬ\Сертификат ПЕДАГОГ 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1"/>
            <a:ext cx="4176464" cy="5716833"/>
          </a:xfrm>
          <a:prstGeom prst="rect">
            <a:avLst/>
          </a:prstGeom>
          <a:noFill/>
        </p:spPr>
      </p:pic>
      <p:pic>
        <p:nvPicPr>
          <p:cNvPr id="2050" name="Picture 2" descr="E:\9\9 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812" y="836712"/>
            <a:ext cx="418866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18434" name="Picture 2" descr="E:\АТТЕСТАЦИЯ\папки для аттестации2022\8. Экспертная д ГОТОВО\сидорова\СЕРТИФЕКАТ ЭКСПЕ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4157626" cy="5877272"/>
          </a:xfrm>
          <a:prstGeom prst="rect">
            <a:avLst/>
          </a:prstGeom>
          <a:noFill/>
        </p:spPr>
      </p:pic>
      <p:pic>
        <p:nvPicPr>
          <p:cNvPr id="18435" name="Picture 3" descr="E:\АТТЕСТАЦИЯ\папки для аттестации2022\8. Экспертная д ГОТОВО\сидорова\ВЫПИСКА ИЗ СЕРТИФ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88840"/>
            <a:ext cx="4378365" cy="3256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/>
          <a:lstStyle/>
          <a:p>
            <a:r>
              <a:rPr lang="ru-RU" alt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9. Общественно – педагогическая активность педагога: участие в комиссиях,  педагогических сообществах, в жюри конкурсов.</a:t>
            </a:r>
            <a:endParaRPr lang="ru-RU" sz="1600" dirty="0"/>
          </a:p>
        </p:txBody>
      </p:sp>
      <p:pic>
        <p:nvPicPr>
          <p:cNvPr id="102404" name="Picture 4" descr="https://sun9-58.userapi.com/impg/pOFIfSKKsnWM-Z83b5rRx4cSKyDtWac2Iq-tGQ/Ugo75Ir6bko.jpg?size=726x1080&amp;quality=95&amp;sign=ecf2d0893469f6298a656bd449f6f1b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124744"/>
            <a:ext cx="3672408" cy="5463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9325" cy="1057275"/>
          </a:xfrm>
        </p:spPr>
        <p:txBody>
          <a:bodyPr/>
          <a:lstStyle/>
          <a:p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Общественно – педагогическая активность педагога: участие в комиссиях</a:t>
            </a:r>
            <a:r>
              <a:rPr lang="ru-RU" altLang="ru-RU" sz="2000" dirty="0" smtClean="0">
                <a:solidFill>
                  <a:schemeClr val="tx2"/>
                </a:solidFill>
              </a:rPr>
              <a:t/>
            </a:r>
            <a:br>
              <a:rPr lang="ru-RU" altLang="ru-RU" sz="2000" dirty="0" smtClean="0">
                <a:solidFill>
                  <a:schemeClr val="tx2"/>
                </a:solidFill>
              </a:rPr>
            </a:br>
            <a:endParaRPr lang="ru-RU" sz="2000" dirty="0" smtClean="0"/>
          </a:p>
        </p:txBody>
      </p:sp>
      <p:pic>
        <p:nvPicPr>
          <p:cNvPr id="38916" name="Picture 4" descr="https://sun9-37.userapi.com/impg/wVBupo0C6mZdndX66nQXCb76yWFtiOVLvsILeg/jd2NEuvQZMk.jpg?size=635x883&amp;quality=95&amp;sign=e66458e6fdebc5e29ddd1429bd5e559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888432" cy="5407064"/>
          </a:xfrm>
          <a:prstGeom prst="rect">
            <a:avLst/>
          </a:prstGeom>
          <a:noFill/>
        </p:spPr>
      </p:pic>
      <p:pic>
        <p:nvPicPr>
          <p:cNvPr id="2" name="Picture 2" descr="https://sun9-3.userapi.com/impg/9QDX40w_v1ojBEnm73_59e-TB5nJXbj23uM1HA/71z95iMXF3g.jpg?size=785x1080&amp;quality=95&amp;sign=6c1ee21b909868397eec2149c8752d8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24744"/>
            <a:ext cx="3960439" cy="54487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755576" y="1844824"/>
            <a:ext cx="7789862" cy="792163"/>
          </a:xfrm>
        </p:spPr>
        <p:txBody>
          <a:bodyPr/>
          <a:lstStyle/>
          <a:p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10. Реализация регионального компонента в образовательном процессе</a:t>
            </a:r>
            <a:b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2" name="Picture 2" descr="https://sun9-68.userapi.com/impg/IJwvyar_OD0Jej7-G0r_Z4beTPk1_g789h395g/oGIojOdi2Vo.jpg?size=785x1080&amp;quality=95&amp;sign=da9a2872c836538b01d1f8ce6015012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80728"/>
            <a:ext cx="4082454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7789862" cy="912813"/>
          </a:xfrm>
        </p:spPr>
        <p:txBody>
          <a:bodyPr/>
          <a:lstStyle/>
          <a:p>
            <a:r>
              <a:rPr lang="ru-RU" alt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11. Участие педагога в профессиональных конкурсах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45059" name="Прямоугольник 3"/>
          <p:cNvSpPr>
            <a:spLocks noChangeArrowheads="1"/>
          </p:cNvSpPr>
          <p:nvPr/>
        </p:nvSpPr>
        <p:spPr bwMode="auto">
          <a:xfrm>
            <a:off x="827088" y="1916112"/>
            <a:ext cx="7849368" cy="268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Победы </a:t>
            </a:r>
            <a:r>
              <a:rPr lang="ru-RU" alt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 призовые места в конкурсах на порталах </a:t>
            </a:r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сети Интернет </a:t>
            </a:r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</a:t>
            </a:r>
            <a:r>
              <a:rPr lang="ru-RU" alt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сертификат участника -  </a:t>
            </a:r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Победы и призовые места в городских конкурсах - 1</a:t>
            </a:r>
            <a:endParaRPr lang="ru-RU" alt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Российский </a:t>
            </a:r>
            <a:r>
              <a:rPr lang="ru-RU" alt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уровень: </a:t>
            </a:r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диплом участника – 1</a:t>
            </a: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r>
              <a:rPr lang="ru-RU" alt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Международный уровень: диплом лауреата 2 степени - 1 </a:t>
            </a:r>
            <a:endParaRPr lang="ru-RU" alt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  <a:spcBef>
                <a:spcPct val="20000"/>
              </a:spcBef>
            </a:pPr>
            <a:endParaRPr lang="ru-RU" altLang="ru-RU" sz="2000" b="1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260648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2400" dirty="0"/>
          </a:p>
        </p:txBody>
      </p:sp>
      <p:pic>
        <p:nvPicPr>
          <p:cNvPr id="2051" name="Picture 3" descr="E:\9\9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124744"/>
            <a:ext cx="3979228" cy="5472608"/>
          </a:xfrm>
          <a:prstGeom prst="rect">
            <a:avLst/>
          </a:prstGeom>
          <a:noFill/>
        </p:spPr>
      </p:pic>
      <p:pic>
        <p:nvPicPr>
          <p:cNvPr id="1026" name="Picture 2" descr="C:\Users\Asus\Desktop\рен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4500065" cy="5413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Admin\AppData\Local\Temp\Rar$DIa0.374\6237ec7ecc382c6c6de921d5b69d6bb4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4430016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Содержимое 2"/>
          <p:cNvSpPr>
            <a:spLocks noGrp="1"/>
          </p:cNvSpPr>
          <p:nvPr>
            <p:ph idx="1"/>
          </p:nvPr>
        </p:nvSpPr>
        <p:spPr>
          <a:xfrm>
            <a:off x="395288" y="260350"/>
            <a:ext cx="8437562" cy="936625"/>
          </a:xfrm>
        </p:spPr>
        <p:txBody>
          <a:bodyPr/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11.1. Победы и призовые места в  конкурсах на порталах сети интернет</a:t>
            </a:r>
          </a:p>
        </p:txBody>
      </p:sp>
      <p:pic>
        <p:nvPicPr>
          <p:cNvPr id="33793" name="Picture 1" descr="E:\АТТЕСТАЦИЯ\папки для аттестации2022\11. Участие педагога в профессиональных конкурсах\сидорова сертифика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80728"/>
            <a:ext cx="3778086" cy="534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243408"/>
            <a:ext cx="7772400" cy="1470025"/>
          </a:xfrm>
        </p:spPr>
        <p:txBody>
          <a:bodyPr/>
          <a:lstStyle/>
          <a:p>
            <a:r>
              <a:rPr lang="ru-RU" alt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11.2. Победы и призовые места в городских конкурсах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4450" name="Picture 2" descr="C:\Users\Admin\Downloads\IMG_20230216_1122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4428492" cy="5904656"/>
          </a:xfrm>
          <a:prstGeom prst="rect">
            <a:avLst/>
          </a:prstGeom>
          <a:noFill/>
        </p:spPr>
      </p:pic>
      <p:pic>
        <p:nvPicPr>
          <p:cNvPr id="104451" name="Picture 3" descr="C:\Users\Admin\Downloads\IMG_20230216_112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921900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:\Users\Admin\Downloads\С ПРИКАЗ ЕЛКА 23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2656"/>
            <a:ext cx="4328071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640763" cy="882650"/>
          </a:xfrm>
        </p:spPr>
        <p:txBody>
          <a:bodyPr/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11.3. Победы и призовые места в российских конкурсах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29697" name="Picture 1" descr="E:\АТТЕСТАЦИЯ\папки для аттестации2022\11. Участие педагога в профессиональных конкурсах\Дипл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980728"/>
            <a:ext cx="3816424" cy="5304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183563" cy="1433512"/>
          </a:xfrm>
        </p:spPr>
        <p:txBody>
          <a:bodyPr/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11.4. Победы и призовые места в международных конкурсах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0594" name="Picture 2" descr="E:\АТТЕСТАЦИЯ\папки для аттестации2022\11. Участие педагога в профессиональных конкурсах\Конкурс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052736"/>
            <a:ext cx="3825425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Прямоугольник 3"/>
          <p:cNvSpPr>
            <a:spLocks noChangeArrowheads="1"/>
          </p:cNvSpPr>
          <p:nvPr/>
        </p:nvSpPr>
        <p:spPr bwMode="auto">
          <a:xfrm>
            <a:off x="2268538" y="333375"/>
            <a:ext cx="4700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altLang="ru-RU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13. Поощрения и </a:t>
            </a:r>
            <a:r>
              <a:rPr lang="ru-RU" alt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награды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13.1. Российский уровень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 descr="E:\АТТЕСТАЦИЯ\папки для аттестации2022\13. Награды и поощрения\-Dua0QrUp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888431" cy="5458837"/>
          </a:xfrm>
          <a:prstGeom prst="rect">
            <a:avLst/>
          </a:prstGeom>
          <a:noFill/>
        </p:spPr>
      </p:pic>
      <p:pic>
        <p:nvPicPr>
          <p:cNvPr id="6" name="Picture 3" descr="E:\АТТЕСТАЦИЯ\папки для аттестации2022\13. Награды и поощрения\kyH9ImVaf9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24744"/>
            <a:ext cx="3897822" cy="5517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83563" cy="1433512"/>
          </a:xfrm>
        </p:spPr>
        <p:txBody>
          <a:bodyPr/>
          <a:lstStyle/>
          <a:p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13.1. Российский уровень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6" name="Picture 2" descr="E:\АТТЕСТАЦИЯ\папки для аттестации2022\13. Награды и поощрения\w21Xnfn_fa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692696"/>
            <a:ext cx="4193399" cy="5904656"/>
          </a:xfrm>
          <a:prstGeom prst="rect">
            <a:avLst/>
          </a:prstGeom>
          <a:noFill/>
        </p:spPr>
      </p:pic>
      <p:pic>
        <p:nvPicPr>
          <p:cNvPr id="7" name="Picture 3" descr="E:\АТТЕСТАЦИЯ\папки для аттестации2022\13. Награды и поощрения\JfmguDKWJ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036276" cy="58828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183563" cy="1433512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altLang="ru-RU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13.2. Международный уровень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2643" name="Picture 3" descr="E:\АТТЕСТАЦИЯ\папки для аттестации2022\13. Награды и поощрения\T4IDjz9nd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3988221" cy="5949280"/>
          </a:xfrm>
          <a:prstGeom prst="rect">
            <a:avLst/>
          </a:prstGeom>
          <a:noFill/>
        </p:spPr>
      </p:pic>
      <p:pic>
        <p:nvPicPr>
          <p:cNvPr id="6" name="Picture 1" descr="E:\АТТЕСТАЦИЯ\папки для аттестации2022\13. Награды и поощрения\MneAkZeZaUQ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6"/>
            <a:ext cx="4176464" cy="5942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059" y="1484784"/>
            <a:ext cx="9443392" cy="4502150"/>
          </a:xfrm>
        </p:spPr>
        <p:txBody>
          <a:bodyPr/>
          <a:lstStyle/>
          <a:p>
            <a:r>
              <a:rPr lang="ru-RU" sz="6600" dirty="0" smtClean="0"/>
              <a:t> </a:t>
            </a:r>
            <a:r>
              <a:rPr lang="ru-RU" sz="5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endParaRPr lang="ru-RU" sz="5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3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713788" cy="12731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Организация партнёрского взаимодействия с родителями для решения воспитательных и образовательных задач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2400" i="1" dirty="0" smtClean="0">
              <a:solidFill>
                <a:srgbClr val="C00000"/>
              </a:solidFill>
            </a:endParaRPr>
          </a:p>
        </p:txBody>
      </p:sp>
      <p:pic>
        <p:nvPicPr>
          <p:cNvPr id="44034" name="Picture 2" descr="https://sun9-28.userapi.com/impg/QzWoBoZWDCPHIq_YozfvrEGWrI0IBZC15_tCdw/hcaRsnppWx8.jpg?size=785x1080&amp;quality=95&amp;sign=68de86924b13e28c918654aba49d81e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7" y="908720"/>
            <a:ext cx="4084787" cy="5619834"/>
          </a:xfrm>
          <a:prstGeom prst="rect">
            <a:avLst/>
          </a:prstGeom>
          <a:noFill/>
        </p:spPr>
      </p:pic>
      <p:pic>
        <p:nvPicPr>
          <p:cNvPr id="45058" name="Picture 2" descr="https://sun9-50.userapi.com/impg/WJWaSu1acXGsJS2AVXOYGU7symlxJ7LUAPhRPw/QUzOX-9ehxQ.jpg?size=786x1080&amp;quality=95&amp;sign=4fdb749928e911874bec34a2df8d1d7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836712"/>
            <a:ext cx="4180799" cy="574460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88640"/>
            <a:ext cx="9217967" cy="846137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altLang="ru-RU" sz="16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s://sun9-9.userapi.com/impg/UDAHkQdIE7aIcw2GnlHm92YDirgfdj3TQ12C7g/NiwfZ12of-4.jpg?size=785x1080&amp;quality=95&amp;sign=ca0f6e77d3622451eb925b57204e5e0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620688"/>
            <a:ext cx="4392488" cy="6043169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АТТЕСТАЦИЯ\папки для аттестации2022\3.Участие в инновационной (экспериментальной) деятельности\2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536504" cy="6228352"/>
          </a:xfrm>
          <a:prstGeom prst="rect">
            <a:avLst/>
          </a:prstGeom>
          <a:noFill/>
        </p:spPr>
      </p:pic>
      <p:pic>
        <p:nvPicPr>
          <p:cNvPr id="4099" name="Picture 3" descr="E:\АТТЕСТАЦИЯ\папки для аттестации2022\3.Участие в инновационной (экспериментальной) деятельности\2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844824"/>
            <a:ext cx="4213062" cy="36519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1470025"/>
          </a:xfrm>
        </p:spPr>
        <p:txBody>
          <a:bodyPr/>
          <a:lstStyle/>
          <a:p>
            <a:r>
              <a:rPr lang="ru-RU" alt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4. Результаты участия воспитанников детей конкурсах, выставках, турнирах, соревнованиях, акциях, фестивалях</a:t>
            </a: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2420888"/>
            <a:ext cx="8352928" cy="3528392"/>
          </a:xfrm>
        </p:spPr>
        <p:txBody>
          <a:bodyPr/>
          <a:lstStyle/>
          <a:p>
            <a:pPr algn="l"/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1. Победы и призовые места в заочных/дистанционных мероприятиях в сети интернет – 1</a:t>
            </a:r>
          </a:p>
          <a:p>
            <a:pPr algn="l"/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2. Победы и призовые места в очных муниципальных мероприятиях – 3</a:t>
            </a:r>
          </a:p>
          <a:p>
            <a:pPr algn="l"/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3. Победы и призовые места в очных республиканских мероприятиях – 4 </a:t>
            </a:r>
          </a:p>
          <a:p>
            <a:pPr algn="l"/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4. Победы и призовые места в очных российских мероприятиях – 1</a:t>
            </a:r>
          </a:p>
          <a:p>
            <a:pPr algn="l"/>
            <a:r>
              <a:rPr lang="ru-RU" sz="24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5. Победы и призовые места в очных международных мероприятиях - 2</a:t>
            </a:r>
            <a:endParaRPr lang="ru-RU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конк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332197"/>
            <a:ext cx="4467530" cy="61464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"/>
      </a:majorFont>
      <a:minorFont>
        <a:latin typeface="Arial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6479</TotalTime>
  <Words>619</Words>
  <Application>Microsoft Office PowerPoint</Application>
  <PresentationFormat>Экран (4:3)</PresentationFormat>
  <Paragraphs>109</Paragraphs>
  <Slides>49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49</vt:i4>
      </vt:variant>
    </vt:vector>
  </HeadingPairs>
  <TitlesOfParts>
    <vt:vector size="53" baseType="lpstr">
      <vt:lpstr>Тема Office</vt:lpstr>
      <vt:lpstr>2_Тема Office</vt:lpstr>
      <vt:lpstr>3_Тема Office</vt:lpstr>
      <vt:lpstr>4_Тема Office</vt:lpstr>
      <vt:lpstr>                         Министерство образования Республики Мордовия Портфолио  Сидоровой Олеси Вячеславовны,   музыкального руководителя         МАДОУ «Детский сад № 36» г.о. Саранск</vt:lpstr>
      <vt:lpstr>Слайд 2</vt:lpstr>
      <vt:lpstr>Слайд 3</vt:lpstr>
      <vt:lpstr>Слайд 4</vt:lpstr>
      <vt:lpstr>2. Организация партнёрского взаимодействия с родителями для решения воспитательных и образовательных задач </vt:lpstr>
      <vt:lpstr>3. Участие в инновационной (экспериментальной) деятельности </vt:lpstr>
      <vt:lpstr>Слайд 7</vt:lpstr>
      <vt:lpstr>4. Результаты участия воспитанников детей конкурсах, выставках, турнирах, соревнованиях, акциях, фестивалях </vt:lpstr>
      <vt:lpstr>Слайд 9</vt:lpstr>
      <vt:lpstr>Слайд 10</vt:lpstr>
      <vt:lpstr>4.2. Победы и призовые места в очных муниципальных мероприятиях </vt:lpstr>
      <vt:lpstr>4.2. Победы и призовые места в очных муниципальных мероприятиях</vt:lpstr>
      <vt:lpstr>4.3. Победы и призовые места в очных республиканских мероприятиях </vt:lpstr>
      <vt:lpstr>4.3. Победы и призовые места в очных республиканских мероприятиях</vt:lpstr>
      <vt:lpstr>4.3. Победы и призовые места в очных республиканских мероприятиях</vt:lpstr>
      <vt:lpstr>4.4. Победы и призовые места в очных российских мероприятиях </vt:lpstr>
      <vt:lpstr>4.5. Победы и призовые места в очных международных  мероприятиях </vt:lpstr>
      <vt:lpstr> 5. Наличие публикаций</vt:lpstr>
      <vt:lpstr>Слайд 19</vt:lpstr>
      <vt:lpstr>5.1 Материалы, прошедшие экспертизу на сайтах, порталах сети Интернет</vt:lpstr>
      <vt:lpstr>Слайд 21</vt:lpstr>
      <vt:lpstr>Слайд 22</vt:lpstr>
      <vt:lpstr>5.2. Республиканский уровень </vt:lpstr>
      <vt:lpstr>Слайд 24</vt:lpstr>
      <vt:lpstr>Слайд 25</vt:lpstr>
      <vt:lpstr>Слайд 26</vt:lpstr>
      <vt:lpstr>Слайд 27</vt:lpstr>
      <vt:lpstr>Слайд 28</vt:lpstr>
      <vt:lpstr> 6.2. Российский уровень </vt:lpstr>
      <vt:lpstr>7. Проведение мастер-классов, открытых занятий, мероприятий  </vt:lpstr>
      <vt:lpstr>Слайд 31</vt:lpstr>
      <vt:lpstr>Слайд 32</vt:lpstr>
      <vt:lpstr>7.2. Республиканский Уровень</vt:lpstr>
      <vt:lpstr>7.2. Республиканский Уровень</vt:lpstr>
      <vt:lpstr>8. Экспертная деятельность </vt:lpstr>
      <vt:lpstr>9. Общественно – педагогическая активность педагога: участие в комиссиях,  педагогических сообществах, в жюри конкурсов.</vt:lpstr>
      <vt:lpstr>Общественно – педагогическая активность педагога: участие в комиссиях </vt:lpstr>
      <vt:lpstr>10. Реализация регионального компонента в образовательном процессе         </vt:lpstr>
      <vt:lpstr>11. Участие педагога в профессиональных конкурсах </vt:lpstr>
      <vt:lpstr>Слайд 40</vt:lpstr>
      <vt:lpstr>Слайд 41</vt:lpstr>
      <vt:lpstr>11.2. Победы и призовые места в городских конкурсах</vt:lpstr>
      <vt:lpstr>Слайд 43</vt:lpstr>
      <vt:lpstr>11.3. Победы и призовые места в российских конкурсах </vt:lpstr>
      <vt:lpstr>11.4. Победы и призовые места в международных конкурсах</vt:lpstr>
      <vt:lpstr>Слайд 46</vt:lpstr>
      <vt:lpstr> 13.1. Российский уровень  </vt:lpstr>
      <vt:lpstr>13.2. Международный уровень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Asus</cp:lastModifiedBy>
  <cp:revision>499</cp:revision>
  <cp:lastPrinted>1601-01-01T00:00:00Z</cp:lastPrinted>
  <dcterms:created xsi:type="dcterms:W3CDTF">2010-08-04T11:06:49Z</dcterms:created>
  <dcterms:modified xsi:type="dcterms:W3CDTF">2023-02-17T13:12:05Z</dcterms:modified>
</cp:coreProperties>
</file>