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96"/>
    <a:srgbClr val="3399FF"/>
    <a:srgbClr val="9966FF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660" autoAdjust="0"/>
  </p:normalViewPr>
  <p:slideViewPr>
    <p:cSldViewPr>
      <p:cViewPr>
        <p:scale>
          <a:sx n="69" d="100"/>
          <a:sy n="69" d="100"/>
        </p:scale>
        <p:origin x="-1282" y="-38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18E98-5614-4A90-9189-D8623EBE99E8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CB665-EC11-41E0-888E-5ABF34CFB6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CB665-EC11-41E0-888E-5ABF34CFB6D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CB665-EC11-41E0-888E-5ABF34CFB6D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CB665-EC11-41E0-888E-5ABF34CFB6D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E7645-ACFB-45A8-A017-84793BD47667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3F24-048C-4D04-8CEE-1759DC5DC5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E7645-ACFB-45A8-A017-84793BD47667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3F24-048C-4D04-8CEE-1759DC5DC5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E7645-ACFB-45A8-A017-84793BD47667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3F24-048C-4D04-8CEE-1759DC5DC5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E7645-ACFB-45A8-A017-84793BD47667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3F24-048C-4D04-8CEE-1759DC5DC5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E7645-ACFB-45A8-A017-84793BD47667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3F24-048C-4D04-8CEE-1759DC5DC5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E7645-ACFB-45A8-A017-84793BD47667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3F24-048C-4D04-8CEE-1759DC5DC5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E7645-ACFB-45A8-A017-84793BD47667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3F24-048C-4D04-8CEE-1759DC5DC5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E7645-ACFB-45A8-A017-84793BD47667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3F24-048C-4D04-8CEE-1759DC5DC5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E7645-ACFB-45A8-A017-84793BD47667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3F24-048C-4D04-8CEE-1759DC5DC5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E7645-ACFB-45A8-A017-84793BD47667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3F24-048C-4D04-8CEE-1759DC5DC5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E7645-ACFB-45A8-A017-84793BD47667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3F24-048C-4D04-8CEE-1759DC5DC5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E7645-ACFB-45A8-A017-84793BD47667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13F24-048C-4D04-8CEE-1759DC5DC5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gif"/><Relationship Id="rId3" Type="http://schemas.openxmlformats.org/officeDocument/2006/relationships/image" Target="../media/image50.gif"/><Relationship Id="rId7" Type="http://schemas.openxmlformats.org/officeDocument/2006/relationships/image" Target="../media/image54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gif"/><Relationship Id="rId5" Type="http://schemas.openxmlformats.org/officeDocument/2006/relationships/image" Target="../media/image52.gif"/><Relationship Id="rId4" Type="http://schemas.openxmlformats.org/officeDocument/2006/relationships/image" Target="../media/image5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img.labirint.ru/rcimg/f26e3b4a503980757445a2db8d258b7a/1920x1080/comments_pic/0835/01labvvju1219742437.jpg?12197424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МДОУ «Детский сад №125 комбинированного вида»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5976" y="764704"/>
            <a:ext cx="46440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УРОКИ МАТЕМАТИКИ В «ШКОЛЕ СМЕШАРИКОВ»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51712" y="6027003"/>
            <a:ext cx="2592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Подготовила :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Яськина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С.В.</a:t>
            </a: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630932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г.о. </a:t>
            </a:r>
            <a:r>
              <a:rPr lang="ru-RU" sz="2400" b="1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аранск 2020 г.</a:t>
            </a:r>
            <a:endParaRPr lang="ru-RU" sz="2400" b="1" spc="0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rosmeshariki.ru/kartinki/05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43" r="37949" b="11111"/>
          <a:stretch/>
        </p:blipFill>
        <p:spPr bwMode="auto">
          <a:xfrm rot="5400000">
            <a:off x="1098186" y="-1170730"/>
            <a:ext cx="6875084" cy="921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telegram.org.ru/uploads/posts/2015-11/1447114771_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46996"/>
            <a:ext cx="2311003" cy="231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Время собирать урожай  помогите Копатычу для каждой 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тарелки, подобрать правильно фрукты и ягоды</a:t>
            </a:r>
          </a:p>
          <a:p>
            <a:pPr algn="ctr"/>
            <a:r>
              <a:rPr lang="ru-RU" sz="32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33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 цвет, размер урожая </a:t>
            </a:r>
          </a:p>
          <a:p>
            <a:pPr algn="ctr"/>
            <a:r>
              <a:rPr lang="ru-RU" sz="32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обоснуй свой выбор.</a:t>
            </a:r>
            <a:endParaRPr lang="ru-RU" sz="20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33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6" name="Picture 2" descr="https://srv2.imgonline.com.ua/result_img/imgonline-com-ua-Transparent-backgr-20D9P9F2zTYIBkt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723240"/>
            <a:ext cx="6804248" cy="4134760"/>
          </a:xfrm>
          <a:prstGeom prst="rect">
            <a:avLst/>
          </a:prstGeom>
          <a:noFill/>
        </p:spPr>
      </p:pic>
      <p:pic>
        <p:nvPicPr>
          <p:cNvPr id="9" name="Picture 6" descr="https://ds02.infourok.ru/uploads/ex/0362/00035ec1-fd5c27c4/hello_html_492f934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2996952"/>
            <a:ext cx="2232248" cy="1293364"/>
          </a:xfrm>
          <a:prstGeom prst="rect">
            <a:avLst/>
          </a:prstGeom>
          <a:noFill/>
        </p:spPr>
      </p:pic>
      <p:pic>
        <p:nvPicPr>
          <p:cNvPr id="10" name="Picture 6" descr="https://ds02.infourok.ru/uploads/ex/0362/00035ec1-fd5c27c4/hello_html_492f934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2924944"/>
            <a:ext cx="1641206" cy="1008112"/>
          </a:xfrm>
          <a:prstGeom prst="rect">
            <a:avLst/>
          </a:prstGeom>
          <a:noFill/>
        </p:spPr>
      </p:pic>
      <p:pic>
        <p:nvPicPr>
          <p:cNvPr id="11" name="Picture 6" descr="https://ds02.infourok.ru/uploads/ex/0362/00035ec1-fd5c27c4/hello_html_492f934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2924944"/>
            <a:ext cx="1224136" cy="711696"/>
          </a:xfrm>
          <a:prstGeom prst="rect">
            <a:avLst/>
          </a:prstGeom>
          <a:noFill/>
        </p:spPr>
      </p:pic>
      <p:pic>
        <p:nvPicPr>
          <p:cNvPr id="12" name="Picture 6" descr="https://ds02.infourok.ru/uploads/ex/0362/00035ec1-fd5c27c4/hello_html_492f934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24328" y="2852936"/>
            <a:ext cx="823194" cy="576064"/>
          </a:xfrm>
          <a:prstGeom prst="rect">
            <a:avLst/>
          </a:prstGeom>
          <a:noFill/>
        </p:spPr>
      </p:pic>
      <p:pic>
        <p:nvPicPr>
          <p:cNvPr id="26628" name="Picture 4" descr="https://www.clipartmax.com/png/full/181-1817382_watermelon-png-image-southern-food-at-home-on-the-road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39752" y="2060848"/>
            <a:ext cx="1928608" cy="1946899"/>
          </a:xfrm>
          <a:prstGeom prst="rect">
            <a:avLst/>
          </a:prstGeom>
          <a:noFill/>
        </p:spPr>
      </p:pic>
      <p:pic>
        <p:nvPicPr>
          <p:cNvPr id="26630" name="Picture 6" descr="https://avatars.mds.yandex.net/get-pdb/2147422/90ee9a43-fcfd-4841-8198-46722d2914e4/s1200?webp=fals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4716016" y="2341079"/>
            <a:ext cx="1166850" cy="1293259"/>
          </a:xfrm>
          <a:prstGeom prst="rect">
            <a:avLst/>
          </a:prstGeom>
          <a:noFill/>
        </p:spPr>
      </p:pic>
      <p:pic>
        <p:nvPicPr>
          <p:cNvPr id="26632" name="Picture 8" descr="http://www.pngreal.com/uploads/1/Organic-Apricot-PNG-Download-Image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6516215" y="2629642"/>
            <a:ext cx="681689" cy="750522"/>
          </a:xfrm>
          <a:prstGeom prst="rect">
            <a:avLst/>
          </a:prstGeom>
          <a:noFill/>
        </p:spPr>
      </p:pic>
      <p:pic>
        <p:nvPicPr>
          <p:cNvPr id="26634" name="Picture 10" descr="http://pngimg.com/uploads/cherry/cherry_PNG3083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7524327" y="2618592"/>
            <a:ext cx="542931" cy="612000"/>
          </a:xfrm>
          <a:prstGeom prst="rect">
            <a:avLst/>
          </a:prstGeom>
          <a:noFill/>
        </p:spPr>
      </p:pic>
      <p:pic>
        <p:nvPicPr>
          <p:cNvPr id="17" name="Picture 4" descr="https://www.clipartmax.com/png/full/181-1817382_watermelon-png-image-southern-food-at-home-on-the-road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20272" y="4725144"/>
            <a:ext cx="1928608" cy="1946899"/>
          </a:xfrm>
          <a:prstGeom prst="rect">
            <a:avLst/>
          </a:prstGeom>
          <a:noFill/>
        </p:spPr>
      </p:pic>
      <p:pic>
        <p:nvPicPr>
          <p:cNvPr id="18" name="Picture 6" descr="https://avatars.mds.yandex.net/get-pdb/2147422/90ee9a43-fcfd-4841-8198-46722d2914e4/s1200?webp=fals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5148064" y="5373216"/>
            <a:ext cx="1166850" cy="1293259"/>
          </a:xfrm>
          <a:prstGeom prst="rect">
            <a:avLst/>
          </a:prstGeom>
          <a:noFill/>
        </p:spPr>
      </p:pic>
      <p:pic>
        <p:nvPicPr>
          <p:cNvPr id="19" name="Picture 8" descr="http://www.pngreal.com/uploads/1/Organic-Apricot-PNG-Download-Image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6732240" y="5877272"/>
            <a:ext cx="681689" cy="750522"/>
          </a:xfrm>
          <a:prstGeom prst="rect">
            <a:avLst/>
          </a:prstGeom>
          <a:noFill/>
        </p:spPr>
      </p:pic>
      <p:pic>
        <p:nvPicPr>
          <p:cNvPr id="20" name="Picture 10" descr="http://pngimg.com/uploads/cherry/cherry_PNG3083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6156176" y="5805264"/>
            <a:ext cx="542931" cy="61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9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35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http://prosmeshariki.ru/kartinki/05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43" r="37949" b="11111"/>
          <a:stretch/>
        </p:blipFill>
        <p:spPr bwMode="auto">
          <a:xfrm rot="5400000">
            <a:off x="1170732" y="-1170730"/>
            <a:ext cx="6875084" cy="921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8" descr="http://img-fotki.yandex.ru/get/9748/16969765.1dc/0_8af8e_8c6f9a2a_orig.png"/>
          <p:cNvPicPr>
            <a:picLocks noChangeAspect="1" noChangeArrowheads="1"/>
          </p:cNvPicPr>
          <p:nvPr/>
        </p:nvPicPr>
        <p:blipFill>
          <a:blip r:embed="rId3" cstate="print"/>
          <a:srcRect t="6667"/>
          <a:stretch>
            <a:fillRect/>
          </a:stretch>
        </p:blipFill>
        <p:spPr bwMode="auto">
          <a:xfrm flipH="1">
            <a:off x="6567517" y="4572221"/>
            <a:ext cx="2576483" cy="228577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18864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329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Нужно починить автомобиль Копатыча. </a:t>
            </a:r>
          </a:p>
          <a:p>
            <a:pPr lvl="0" algn="ctr"/>
            <a:r>
              <a:rPr lang="ru-RU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329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 каких частей грузовой автомобиль? Назови.</a:t>
            </a:r>
          </a:p>
          <a:p>
            <a:pPr lvl="0" algn="ctr"/>
            <a:r>
              <a:rPr lang="ru-RU" sz="32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latin typeface="Arial Black" pitchFamily="34" charset="0"/>
              </a:rPr>
              <a:t>Назови фигуры, цвет и размер?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484784"/>
            <a:ext cx="2952328" cy="194421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563888" y="1484784"/>
            <a:ext cx="1656184" cy="288032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364088" y="1556792"/>
            <a:ext cx="1152128" cy="151216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779912" y="1628800"/>
            <a:ext cx="936104" cy="100811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187624" y="4653136"/>
            <a:ext cx="1224136" cy="122413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707904" y="4653136"/>
            <a:ext cx="1224136" cy="122413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650" name="Picture 2" descr="https://www.imgonline.com.ua/result_img/imgonline-com-ua-Transparent-backgr-lRdm5lP6Qf4KI3J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31230"/>
            <a:ext cx="4536504" cy="3326770"/>
          </a:xfrm>
          <a:prstGeom prst="rect">
            <a:avLst/>
          </a:prstGeom>
          <a:noFill/>
        </p:spPr>
      </p:pic>
      <p:sp>
        <p:nvSpPr>
          <p:cNvPr id="15" name="Выноска-облако 14"/>
          <p:cNvSpPr/>
          <p:nvPr/>
        </p:nvSpPr>
        <p:spPr>
          <a:xfrm flipH="1">
            <a:off x="6767736" y="2708920"/>
            <a:ext cx="2376264" cy="1656184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Считаем до пяти!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ОДИН, ДВА, ТРИ…..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nevseoboi.com.ua/uploads/posts/2010-05/1272981420_smeshariki_066.jpg"/>
          <p:cNvPicPr>
            <a:picLocks noChangeAspect="1" noChangeArrowheads="1"/>
          </p:cNvPicPr>
          <p:nvPr/>
        </p:nvPicPr>
        <p:blipFill>
          <a:blip r:embed="rId2" cstate="print"/>
          <a:srcRect l="9188" t="10254" r="14861" b="161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4" name="Picture 2" descr="https://srv2.imgonline.com.ua/result_img/imgonline-com-ua-Transparent-backgr-1p5knoIjcAf.png"/>
          <p:cNvPicPr>
            <a:picLocks noChangeAspect="1" noChangeArrowheads="1"/>
          </p:cNvPicPr>
          <p:nvPr/>
        </p:nvPicPr>
        <p:blipFill>
          <a:blip r:embed="rId3" cstate="print"/>
          <a:srcRect r="1721" b="34086"/>
          <a:stretch>
            <a:fillRect/>
          </a:stretch>
        </p:blipFill>
        <p:spPr bwMode="auto">
          <a:xfrm>
            <a:off x="1655168" y="1484784"/>
            <a:ext cx="7488832" cy="35283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8864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какие геометрические фигуры похожи окружающие нас предметы? </a:t>
            </a:r>
          </a:p>
          <a:p>
            <a:pPr algn="ctr"/>
            <a:r>
              <a:rPr lang="ru-RU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Помоги Пину соотнести предмет и фигуру. </a:t>
            </a:r>
          </a:p>
          <a:p>
            <a:pPr algn="ctr"/>
            <a:r>
              <a:rPr lang="ru-RU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Объясни чем они похожи.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5301208"/>
            <a:ext cx="936104" cy="129614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652120" y="5301208"/>
            <a:ext cx="1224136" cy="122413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7164288" y="5157192"/>
            <a:ext cx="1475656" cy="129614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251520" y="4221088"/>
            <a:ext cx="668519" cy="521208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nevseoboi.com.ua/uploads/posts/2010-05/1272981420_smeshariki_066.jpg"/>
          <p:cNvPicPr>
            <a:picLocks noChangeAspect="1" noChangeArrowheads="1"/>
          </p:cNvPicPr>
          <p:nvPr/>
        </p:nvPicPr>
        <p:blipFill>
          <a:blip r:embed="rId2" cstate="print"/>
          <a:srcRect l="42379" t="10254" r="14861" b="16194"/>
          <a:stretch>
            <a:fillRect/>
          </a:stretch>
        </p:blipFill>
        <p:spPr bwMode="auto">
          <a:xfrm rot="16200000">
            <a:off x="1139958" y="-1146043"/>
            <a:ext cx="6864085" cy="9144000"/>
          </a:xfrm>
          <a:prstGeom prst="rect">
            <a:avLst/>
          </a:prstGeom>
          <a:noFill/>
        </p:spPr>
      </p:pic>
      <p:pic>
        <p:nvPicPr>
          <p:cNvPr id="5" name="Picture 2" descr="http://telegram.org.ru/uploads/posts/2015-11/1447114731_2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13447"/>
            <a:ext cx="2644552" cy="264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9512" y="260648"/>
            <a:ext cx="89644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Пин</a:t>
            </a:r>
            <a:r>
              <a:rPr lang="ru-RU" sz="28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хочет отправиться  в космос. А на чем 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ребята летают в космос? 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Давайте построим ракету из геометрических фигур.</a:t>
            </a:r>
          </a:p>
          <a:p>
            <a:pPr lvl="0" algn="ctr"/>
            <a:r>
              <a:rPr lang="ru-RU" sz="28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latin typeface="Arial Black" pitchFamily="34" charset="0"/>
              </a:rPr>
              <a:t>Назови фигуры, цвет и размер?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4941168"/>
            <a:ext cx="1224136" cy="15121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3861048"/>
            <a:ext cx="1224136" cy="108012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2780928"/>
            <a:ext cx="1224136" cy="108012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4499992" y="1916832"/>
            <a:ext cx="1368152" cy="864096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860032" y="2924944"/>
            <a:ext cx="648072" cy="6480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860032" y="4077072"/>
            <a:ext cx="648072" cy="64807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3563888" y="4725144"/>
            <a:ext cx="936104" cy="1772816"/>
          </a:xfrm>
          <a:prstGeom prst="triangle">
            <a:avLst>
              <a:gd name="adj" fmla="val 98841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 flipH="1">
            <a:off x="5868144" y="4725144"/>
            <a:ext cx="936104" cy="1772816"/>
          </a:xfrm>
          <a:prstGeom prst="triangle">
            <a:avLst>
              <a:gd name="adj" fmla="val 98841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698" name="Picture 2" descr="https://images.chesscomfiles.com/uploads/v1/user/42660212.898c97fb.1200x1200o.cfde10476e0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2492896"/>
            <a:ext cx="4149080" cy="4149080"/>
          </a:xfrm>
          <a:prstGeom prst="rect">
            <a:avLst/>
          </a:prstGeom>
          <a:noFill/>
        </p:spPr>
      </p:pic>
      <p:sp>
        <p:nvSpPr>
          <p:cNvPr id="20" name="Выноска-облако 19"/>
          <p:cNvSpPr/>
          <p:nvPr/>
        </p:nvSpPr>
        <p:spPr>
          <a:xfrm flipH="1">
            <a:off x="6732240" y="2348880"/>
            <a:ext cx="2232248" cy="1944216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Считаем до пяти!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ОДИН, ДВА, ТРИ…..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s3.beelinetv.uz/buz-production/98934804fa65d5ca8921.jpg"/>
          <p:cNvPicPr>
            <a:picLocks noChangeAspect="1" noChangeArrowheads="1"/>
          </p:cNvPicPr>
          <p:nvPr/>
        </p:nvPicPr>
        <p:blipFill>
          <a:blip r:embed="rId2" cstate="print"/>
          <a:srcRect l="9822" r="1117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43608" y="0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ПОЗДРАВЛЯЕМ! 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6" name="Picture 12" descr="https://i.gifer.com/embedded/download/6k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692696"/>
            <a:ext cx="1548264" cy="3406181"/>
          </a:xfrm>
          <a:prstGeom prst="rect">
            <a:avLst/>
          </a:prstGeom>
          <a:noFill/>
        </p:spPr>
      </p:pic>
      <p:pic>
        <p:nvPicPr>
          <p:cNvPr id="1038" name="Picture 14" descr="https://i.gifer.com/origin/7c/7c1be8e3ec12ad63bf2a8d04e578929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477786"/>
            <a:ext cx="1584176" cy="3485188"/>
          </a:xfrm>
          <a:prstGeom prst="rect">
            <a:avLst/>
          </a:prstGeom>
          <a:noFill/>
        </p:spPr>
      </p:pic>
      <p:pic>
        <p:nvPicPr>
          <p:cNvPr id="1042" name="Picture 18" descr="https://i.gifer.com/6js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052736"/>
            <a:ext cx="1548264" cy="3406181"/>
          </a:xfrm>
          <a:prstGeom prst="rect">
            <a:avLst/>
          </a:prstGeom>
          <a:noFill/>
        </p:spPr>
      </p:pic>
      <p:pic>
        <p:nvPicPr>
          <p:cNvPr id="1044" name="Picture 20" descr="https://ne-kurim.ru/forum/attachments/saljut-gif.711561/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836712"/>
            <a:ext cx="2868985" cy="3149082"/>
          </a:xfrm>
          <a:prstGeom prst="rect">
            <a:avLst/>
          </a:prstGeom>
          <a:noFill/>
        </p:spPr>
      </p:pic>
      <p:pic>
        <p:nvPicPr>
          <p:cNvPr id="1046" name="Picture 22" descr="https://ne-kurim.ru/forum/attachments/saljut-gif.711561/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324544" y="2924944"/>
            <a:ext cx="2796977" cy="3070044"/>
          </a:xfrm>
          <a:prstGeom prst="rect">
            <a:avLst/>
          </a:prstGeom>
          <a:noFill/>
        </p:spPr>
      </p:pic>
      <p:pic>
        <p:nvPicPr>
          <p:cNvPr id="1048" name="Picture 24" descr="https://ne-kurim.ru/forum/attachments/saljut-gif.711561/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57148" y="3789040"/>
            <a:ext cx="3286852" cy="3607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2800629/8d0862b6-f562-4ade-ae09-2c3bfd4a6106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2080" y="4221088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0" y="0"/>
            <a:ext cx="3744416" cy="648072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Начинаем </a:t>
            </a:r>
            <a:r>
              <a:rPr lang="ru-RU" sz="3200" b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игру</a:t>
            </a:r>
          </a:p>
          <a:p>
            <a:pPr algn="ctr"/>
            <a:endParaRPr lang="ru-RU" dirty="0"/>
          </a:p>
        </p:txBody>
      </p:sp>
      <p:pic>
        <p:nvPicPr>
          <p:cNvPr id="2052" name="Picture 4" descr="https://avatars.mds.yandex.net/get-pdb/1780055/bf883153-cf95-45df-beb8-b778551d0af8/s1200?webp=fal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212976"/>
            <a:ext cx="1866219" cy="1601838"/>
          </a:xfrm>
          <a:prstGeom prst="rect">
            <a:avLst/>
          </a:prstGeom>
          <a:noFill/>
        </p:spPr>
      </p:pic>
      <p:pic>
        <p:nvPicPr>
          <p:cNvPr id="2054" name="Picture 6" descr="https://avatars.mds.yandex.net/get-pdb/1726346/fb6425ac-9924-4cee-bb8a-b5fafa2f20ae/ori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5013176"/>
            <a:ext cx="1594148" cy="1594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slovnet.ru/wp-content/uploads/2018/08/19-95.jpg"/>
          <p:cNvPicPr>
            <a:picLocks noChangeAspect="1" noChangeArrowheads="1"/>
          </p:cNvPicPr>
          <p:nvPr/>
        </p:nvPicPr>
        <p:blipFill>
          <a:blip r:embed="rId2" cstate="print"/>
          <a:srcRect l="3937" t="-700" r="22461"/>
          <a:stretch>
            <a:fillRect/>
          </a:stretch>
        </p:blipFill>
        <p:spPr bwMode="auto">
          <a:xfrm>
            <a:off x="0" y="-315416"/>
            <a:ext cx="9144000" cy="7173416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 flipH="1">
            <a:off x="1619672" y="692696"/>
            <a:ext cx="3312368" cy="180020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Посчитай моих учеников!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6" name="Picture 4" descr="https://www.clipartmax.com/png/full/280-2808118_njusha-krosh-losyash-ejik-barash-%D0%BD%D0%B0%D1%80%D0%B8%D1%81%D0%BE%D0%B2%D0%B0%D1%82%D1%8C-%D0%BD%D1%8E%D1%88%D1%83-%D0%B8%D0%B7-%D1%81%D0%BC%D0%B5%D1%88%D0%B0%D1%80%D0%B8%D0%BA%D0%BE%D0%B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1133" y="4365104"/>
            <a:ext cx="2380101" cy="2492896"/>
          </a:xfrm>
          <a:prstGeom prst="rect">
            <a:avLst/>
          </a:prstGeom>
          <a:noFill/>
        </p:spPr>
      </p:pic>
      <p:pic>
        <p:nvPicPr>
          <p:cNvPr id="18438" name="Picture 6" descr="https://nsportal.ru/sites/default/files/styles/media_gallery_large/public/gallery/2017/02/08/kartinki-animatsii/molodets_3.gif?itok=2xFKkzQI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27584" y="1281468"/>
            <a:ext cx="2160240" cy="2722992"/>
          </a:xfrm>
          <a:prstGeom prst="rect">
            <a:avLst/>
          </a:prstGeom>
          <a:noFill/>
        </p:spPr>
      </p:pic>
      <p:pic>
        <p:nvPicPr>
          <p:cNvPr id="18440" name="Picture 8" descr="http://raskraski-tut.ru/pages/images_smeshariki/a1_barash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56992"/>
            <a:ext cx="1923330" cy="2573016"/>
          </a:xfrm>
          <a:prstGeom prst="rect">
            <a:avLst/>
          </a:prstGeom>
          <a:noFill/>
        </p:spPr>
      </p:pic>
      <p:pic>
        <p:nvPicPr>
          <p:cNvPr id="18442" name="Picture 10" descr="https://avatars.mds.yandex.net/get-pdb/401063/5df0efb9-7f58-4068-81fd-3d1dcb6fb696/orig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4337719"/>
            <a:ext cx="2520280" cy="2520281"/>
          </a:xfrm>
          <a:prstGeom prst="rect">
            <a:avLst/>
          </a:prstGeom>
          <a:noFill/>
        </p:spPr>
      </p:pic>
      <p:pic>
        <p:nvPicPr>
          <p:cNvPr id="18444" name="Picture 12" descr="https://pbs.twimg.com/media/D1twVxcXQAUDbbW.png:larg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-108392"/>
            <a:ext cx="2042592" cy="2127700"/>
          </a:xfrm>
          <a:prstGeom prst="rect">
            <a:avLst/>
          </a:prstGeom>
          <a:noFill/>
        </p:spPr>
      </p:pic>
      <p:sp>
        <p:nvSpPr>
          <p:cNvPr id="11" name="Выноска-облако 10"/>
          <p:cNvSpPr/>
          <p:nvPr/>
        </p:nvSpPr>
        <p:spPr>
          <a:xfrm flipH="1">
            <a:off x="1772072" y="188640"/>
            <a:ext cx="4528120" cy="2456656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каждым из моих учеников вам предстоит пройти испытание.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самый внимательный? Сколько заданий вам предстоит выполнить?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i.artfile.ru/1024x768_409638_%5bwww.ArtFile.ru%5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088" t="8136" r="12350" b="23506"/>
          <a:stretch/>
        </p:blipFill>
        <p:spPr bwMode="auto">
          <a:xfrm>
            <a:off x="5498" y="0"/>
            <a:ext cx="92912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playing-field.ru/img/2015/051920/09101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170784"/>
            <a:ext cx="2059079" cy="268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70416" y="0"/>
            <a:ext cx="887358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Нюше  надо приготовить вкусный салат,</a:t>
            </a:r>
          </a:p>
          <a:p>
            <a:pPr algn="ctr"/>
            <a:r>
              <a:rPr lang="ru-RU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 она не знает сколько овощей положить.</a:t>
            </a:r>
          </a:p>
          <a:p>
            <a:pPr algn="ctr"/>
            <a:r>
              <a:rPr lang="ru-RU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Посчитаем вместе?</a:t>
            </a:r>
          </a:p>
          <a:p>
            <a:pPr algn="ctr"/>
            <a:endParaRPr lang="ru-RU" sz="3600" b="1" cap="none" spc="0" dirty="0">
              <a:ln w="1270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9458" name="Picture 2" descr="https://srv2.imgonline.com.ua/result_img/imgonline-com-ua-Transparent-backgr-OUOYofhVHpI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221088"/>
            <a:ext cx="3744416" cy="2430126"/>
          </a:xfrm>
          <a:prstGeom prst="rect">
            <a:avLst/>
          </a:prstGeom>
          <a:noFill/>
        </p:spPr>
      </p:pic>
      <p:pic>
        <p:nvPicPr>
          <p:cNvPr id="13" name="Picture 6" descr="https://srv4.imgonline.com.ua/result_img/imgonline-com-ua-Transparent-backgr-3JrvTVTPYboz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3861048"/>
            <a:ext cx="1008112" cy="985710"/>
          </a:xfrm>
          <a:prstGeom prst="rect">
            <a:avLst/>
          </a:prstGeom>
          <a:noFill/>
        </p:spPr>
      </p:pic>
      <p:pic>
        <p:nvPicPr>
          <p:cNvPr id="14" name="Picture 6" descr="https://srv4.imgonline.com.ua/result_img/imgonline-com-ua-Transparent-backgr-3JrvTVTPYboz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5013176"/>
            <a:ext cx="1008112" cy="985710"/>
          </a:xfrm>
          <a:prstGeom prst="rect">
            <a:avLst/>
          </a:prstGeom>
          <a:noFill/>
        </p:spPr>
      </p:pic>
      <p:pic>
        <p:nvPicPr>
          <p:cNvPr id="15" name="Picture 4" descr="https://i.pinimg.com/originals/c0/5a/5d/c05a5db323550c763f1f8088674bbd0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8696565">
            <a:off x="6633022" y="2964414"/>
            <a:ext cx="1731749" cy="1475784"/>
          </a:xfrm>
          <a:prstGeom prst="rect">
            <a:avLst/>
          </a:prstGeom>
          <a:noFill/>
        </p:spPr>
      </p:pic>
      <p:pic>
        <p:nvPicPr>
          <p:cNvPr id="16" name="Picture 4" descr="https://i.pinimg.com/originals/c0/5a/5d/c05a5db323550c763f1f8088674bbd0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8696565">
            <a:off x="7641135" y="3828510"/>
            <a:ext cx="1731749" cy="1475784"/>
          </a:xfrm>
          <a:prstGeom prst="rect">
            <a:avLst/>
          </a:prstGeom>
          <a:noFill/>
        </p:spPr>
      </p:pic>
      <p:pic>
        <p:nvPicPr>
          <p:cNvPr id="19460" name="Picture 4" descr="https://www.imgonline.com.ua/result_img/imgonline-com-ua-Transparent-backgr-V7xUFYNCB1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1916832"/>
            <a:ext cx="3408177" cy="2423593"/>
          </a:xfrm>
          <a:prstGeom prst="rect">
            <a:avLst/>
          </a:prstGeom>
          <a:noFill/>
        </p:spPr>
      </p:pic>
      <p:pic>
        <p:nvPicPr>
          <p:cNvPr id="19" name="Picture 6" descr="https://srv4.imgonline.com.ua/result_img/imgonline-com-ua-Transparent-backgr-3JrvTVTPYboz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3284984"/>
            <a:ext cx="1008112" cy="985710"/>
          </a:xfrm>
          <a:prstGeom prst="rect">
            <a:avLst/>
          </a:prstGeom>
          <a:noFill/>
        </p:spPr>
      </p:pic>
      <p:pic>
        <p:nvPicPr>
          <p:cNvPr id="20" name="Picture 4" descr="https://i.pinimg.com/originals/c0/5a/5d/c05a5db323550c763f1f8088674bbd0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8696565">
            <a:off x="6921054" y="4982707"/>
            <a:ext cx="1731749" cy="1475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i.artfile.ru/1024x768_409638_%5bwww.ArtFile.ru%5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088" t="8136" r="12350" b="23506"/>
          <a:stretch/>
        </p:blipFill>
        <p:spPr bwMode="auto">
          <a:xfrm>
            <a:off x="0" y="0"/>
            <a:ext cx="92912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www.clipartmax.com/png/full/280-2808118_njusha-krosh-losyash-ejik-barash-%D0%BD%D0%B0%D1%80%D0%B8%D1%81%D0%BE%D0%B2%D0%B0%D1%82%D1%8C-%D0%BD%D1%8E%D1%88%D1%83-%D0%B8%D0%B7-%D1%81%D0%BC%D0%B5%D1%88%D0%B0%D1%80%D0%B8%D0%BA%D0%BE%D0%B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026850"/>
            <a:ext cx="2703050" cy="28311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260648"/>
            <a:ext cx="88924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Нюше нужен новый бантик. </a:t>
            </a:r>
          </a:p>
          <a:p>
            <a:pPr lvl="0" algn="ctr"/>
            <a:r>
              <a:rPr lang="ru-RU" sz="32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Давай построим его из геометрических фигур. </a:t>
            </a:r>
          </a:p>
          <a:p>
            <a:pPr lvl="0" algn="ctr"/>
            <a:r>
              <a:rPr lang="ru-RU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Назови фигуры и цвет?</a:t>
            </a: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215516" y="1736812"/>
            <a:ext cx="2304256" cy="208823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16200000" flipH="1">
            <a:off x="3959932" y="1736812"/>
            <a:ext cx="2304256" cy="2088232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483768" y="2132856"/>
            <a:ext cx="1440160" cy="144016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12" descr="https://img1.liveinternet.ru/images/attach/b/3/17/563/17563386_1202719497_52DGB_0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883467"/>
            <a:ext cx="3577616" cy="2974533"/>
          </a:xfrm>
          <a:prstGeom prst="rect">
            <a:avLst/>
          </a:prstGeom>
          <a:noFill/>
        </p:spPr>
      </p:pic>
      <p:sp>
        <p:nvSpPr>
          <p:cNvPr id="13" name="Выноска-облако 12"/>
          <p:cNvSpPr/>
          <p:nvPr/>
        </p:nvSpPr>
        <p:spPr>
          <a:xfrm flipH="1">
            <a:off x="6299176" y="2060848"/>
            <a:ext cx="2844824" cy="1584176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Считаем до пяти!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ОДИН, ДВА, ТРИ…..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freeoboi.ru/images/825388795.jpg"/>
          <p:cNvPicPr>
            <a:picLocks noChangeAspect="1" noChangeArrowheads="1"/>
          </p:cNvPicPr>
          <p:nvPr/>
        </p:nvPicPr>
        <p:blipFill>
          <a:blip r:embed="rId2" cstate="print"/>
          <a:srcRect r="15350" b="14301"/>
          <a:stretch>
            <a:fillRect/>
          </a:stretch>
        </p:blipFill>
        <p:spPr bwMode="auto">
          <a:xfrm>
            <a:off x="0" y="0"/>
            <a:ext cx="9144000" cy="694306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0"/>
            <a:ext cx="74168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Помогите Крошу вставить  </a:t>
            </a:r>
          </a:p>
          <a:p>
            <a:pPr algn="ctr"/>
            <a:r>
              <a:rPr lang="ru-RU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пропущенные цифры. </a:t>
            </a:r>
          </a:p>
          <a:p>
            <a:pPr algn="ctr"/>
            <a:r>
              <a:rPr lang="ru-RU" sz="4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Считаем вместе! </a:t>
            </a:r>
            <a:endParaRPr lang="ru-RU" sz="40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852936"/>
            <a:ext cx="8280920" cy="144016"/>
          </a:xfrm>
          <a:prstGeom prst="rect">
            <a:avLst/>
          </a:prstGeom>
          <a:solidFill>
            <a:srgbClr val="00206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628800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07704" y="1628800"/>
            <a:ext cx="171072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3 4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48064" y="1628800"/>
            <a:ext cx="171072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7 8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712198" y="1628800"/>
            <a:ext cx="143180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1600" y="1628800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35896" y="1628800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27984" y="1628800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76256" y="1628800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3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2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275" fill="hold">
                                          <p:stCondLst>
                                            <p:cond delay="22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80" decel="50000" autoRev="1" fill="hold">
                                          <p:stCondLst>
                                            <p:cond delay="22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80" fill="hold">
                                          <p:stCondLst>
                                            <p:cond delay="43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21" presetID="38" presetClass="entr" presetSubtype="0" accel="5000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2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275" fill="hold">
                                          <p:stCondLst>
                                            <p:cond delay="22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80" decel="50000" autoRev="1" fill="hold">
                                          <p:stCondLst>
                                            <p:cond delay="22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80" fill="hold">
                                          <p:stCondLst>
                                            <p:cond delay="43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500"/>
                            </p:stCondLst>
                            <p:childTnLst>
                              <p:par>
                                <p:cTn id="29" presetID="38" presetClass="entr" presetSubtype="0" accel="5000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2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275" fill="hold">
                                          <p:stCondLst>
                                            <p:cond delay="22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80" decel="50000" autoRev="1" fill="hold">
                                          <p:stCondLst>
                                            <p:cond delay="22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80" fill="hold">
                                          <p:stCondLst>
                                            <p:cond delay="43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freeoboi.ru/images/825388795.jpg"/>
          <p:cNvPicPr>
            <a:picLocks noChangeAspect="1" noChangeArrowheads="1"/>
          </p:cNvPicPr>
          <p:nvPr/>
        </p:nvPicPr>
        <p:blipFill rotWithShape="1">
          <a:blip r:embed="rId3" cstate="print"/>
          <a:srcRect l="43937" r="15350" b="14301"/>
          <a:stretch/>
        </p:blipFill>
        <p:spPr bwMode="auto">
          <a:xfrm rot="5400000">
            <a:off x="1132475" y="-1153527"/>
            <a:ext cx="6857998" cy="9165052"/>
          </a:xfrm>
          <a:prstGeom prst="rect">
            <a:avLst/>
          </a:prstGeom>
          <a:noFill/>
        </p:spPr>
      </p:pic>
      <p:pic>
        <p:nvPicPr>
          <p:cNvPr id="5" name="Picture 2" descr="http://img1.liveinternet.ru/images/attach/c/4/80/204/80204051_3421524_684c31d543d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5869" y="4127211"/>
            <a:ext cx="2348131" cy="273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188640"/>
            <a:ext cx="93965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329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Крош готовит морковный пирог. </a:t>
            </a:r>
          </a:p>
          <a:p>
            <a:pPr lvl="0" algn="ctr"/>
            <a:r>
              <a:rPr lang="ru-RU" sz="28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329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Давай построим морковь из геометрических фигур. </a:t>
            </a:r>
          </a:p>
          <a:p>
            <a:pPr lvl="0" algn="ctr"/>
            <a:r>
              <a:rPr lang="ru-RU" sz="28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latin typeface="Arial Black" pitchFamily="34" charset="0"/>
              </a:rPr>
              <a:t>Сколько морковок потребуется для пирога? Назови фигуры и цвет?</a:t>
            </a:r>
          </a:p>
        </p:txBody>
      </p:sp>
      <p:sp>
        <p:nvSpPr>
          <p:cNvPr id="7" name="Равнобедренный треугольник 6"/>
          <p:cNvSpPr/>
          <p:nvPr/>
        </p:nvSpPr>
        <p:spPr>
          <a:xfrm rot="10800000">
            <a:off x="0" y="3501008"/>
            <a:ext cx="1548172" cy="242088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 rot="10800000">
            <a:off x="251520" y="1988840"/>
            <a:ext cx="1260140" cy="1484784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10800000">
            <a:off x="1763688" y="3501008"/>
            <a:ext cx="1548172" cy="242088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10800000">
            <a:off x="3491880" y="3501008"/>
            <a:ext cx="1548172" cy="242088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0800000">
            <a:off x="1835696" y="1988840"/>
            <a:ext cx="1260140" cy="1484784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10800000">
            <a:off x="3563888" y="1916832"/>
            <a:ext cx="1260140" cy="1484784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Выноска-облако 13"/>
          <p:cNvSpPr/>
          <p:nvPr/>
        </p:nvSpPr>
        <p:spPr>
          <a:xfrm flipH="1">
            <a:off x="6407696" y="2060848"/>
            <a:ext cx="2736304" cy="180020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Считаем до пяти!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ОДИН, ДВА, ТРИ…..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2" name="Picture 2" descr="https://srv2.imgonline.com.ua/result_img/imgonline-com-ua-Transparent-backgr-ClzKukhhokzq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4272395"/>
            <a:ext cx="3144654" cy="25856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nevseoboi.com.ua/uploads/posts/2010-05/1272981433_smeshariki_050.jpg"/>
          <p:cNvPicPr>
            <a:picLocks noChangeAspect="1" noChangeArrowheads="1"/>
          </p:cNvPicPr>
          <p:nvPr/>
        </p:nvPicPr>
        <p:blipFill>
          <a:blip r:embed="rId2" cstate="print"/>
          <a:srcRect l="16925" b="111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2132856"/>
            <a:ext cx="4680520" cy="44644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2123728" y="2249488"/>
            <a:ext cx="72008" cy="4608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11560" y="3501008"/>
            <a:ext cx="4608512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851920" y="2132856"/>
            <a:ext cx="0" cy="4536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83568" y="5085184"/>
            <a:ext cx="45365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0" y="18864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Помоги Барашу правильно расположить картинки в тетради.</a:t>
            </a:r>
          </a:p>
          <a:p>
            <a:pPr algn="ctr"/>
            <a:r>
              <a:rPr lang="ru-RU" sz="32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99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 цвет предмета и обоснуй свой выбор.</a:t>
            </a:r>
            <a:endParaRPr lang="ru-RU" sz="32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4" name="Picture 2" descr="https://srv4.imgonline.com.ua/result_img/imgonline-com-ua-Transparent-backgr-ZhB7T0taswpTfv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6500" y="2204864"/>
            <a:ext cx="1024752" cy="1252475"/>
          </a:xfrm>
          <a:prstGeom prst="rect">
            <a:avLst/>
          </a:prstGeom>
          <a:noFill/>
        </p:spPr>
      </p:pic>
      <p:pic>
        <p:nvPicPr>
          <p:cNvPr id="23556" name="Picture 4" descr="https://pngicon.ru/file/uploads/appl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501008"/>
            <a:ext cx="1296144" cy="1525149"/>
          </a:xfrm>
          <a:prstGeom prst="rect">
            <a:avLst/>
          </a:prstGeom>
          <a:noFill/>
        </p:spPr>
      </p:pic>
      <p:pic>
        <p:nvPicPr>
          <p:cNvPr id="25" name="Picture 2" descr="https://srv4.imgonline.com.ua/result_img/imgonline-com-ua-Transparent-backgr-ZhB7T0taswpTfv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29590" y="3717032"/>
            <a:ext cx="1037845" cy="1268477"/>
          </a:xfrm>
          <a:prstGeom prst="rect">
            <a:avLst/>
          </a:prstGeom>
          <a:noFill/>
        </p:spPr>
      </p:pic>
      <p:pic>
        <p:nvPicPr>
          <p:cNvPr id="26" name="Picture 2" descr="https://srv4.imgonline.com.ua/result_img/imgonline-com-ua-Transparent-backgr-ZhB7T0taswpTfv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5157192"/>
            <a:ext cx="1119398" cy="1368152"/>
          </a:xfrm>
          <a:prstGeom prst="rect">
            <a:avLst/>
          </a:prstGeom>
          <a:noFill/>
        </p:spPr>
      </p:pic>
      <p:pic>
        <p:nvPicPr>
          <p:cNvPr id="28" name="Picture 10" descr="https://srv4.imgonline.com.ua/result_img/imgonline-com-ua-Transparent-backgr-ON8uIIyE8OE9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0496" y="3573016"/>
            <a:ext cx="1103197" cy="1446412"/>
          </a:xfrm>
          <a:prstGeom prst="rect">
            <a:avLst/>
          </a:prstGeom>
          <a:noFill/>
        </p:spPr>
      </p:pic>
      <p:pic>
        <p:nvPicPr>
          <p:cNvPr id="32" name="Picture 4" descr="https://pngicon.ru/file/uploads/appl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760" y="2060848"/>
            <a:ext cx="1224136" cy="1440418"/>
          </a:xfrm>
          <a:prstGeom prst="rect">
            <a:avLst/>
          </a:prstGeom>
          <a:noFill/>
        </p:spPr>
      </p:pic>
      <p:pic>
        <p:nvPicPr>
          <p:cNvPr id="37" name="Picture 4" descr="https://pngicon.ru/file/uploads/appl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5025898"/>
            <a:ext cx="1296144" cy="1525148"/>
          </a:xfrm>
          <a:prstGeom prst="rect">
            <a:avLst/>
          </a:prstGeom>
          <a:noFill/>
        </p:spPr>
      </p:pic>
      <p:pic>
        <p:nvPicPr>
          <p:cNvPr id="38" name="Picture 10" descr="https://srv4.imgonline.com.ua/result_img/imgonline-com-ua-Transparent-backgr-ON8uIIyE8OE9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1" y="2204864"/>
            <a:ext cx="1043507" cy="1368152"/>
          </a:xfrm>
          <a:prstGeom prst="rect">
            <a:avLst/>
          </a:prstGeom>
          <a:noFill/>
        </p:spPr>
      </p:pic>
      <p:pic>
        <p:nvPicPr>
          <p:cNvPr id="42" name="Picture 10" descr="https://srv4.imgonline.com.ua/result_img/imgonline-com-ua-Transparent-backgr-ON8uIIyE8OE9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5157192"/>
            <a:ext cx="1080120" cy="1416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freeoboi.ru/download/index.php?i=17349845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26" r="43002" b="18195"/>
          <a:stretch/>
        </p:blipFill>
        <p:spPr bwMode="auto">
          <a:xfrm rot="5400000">
            <a:off x="1082253" y="-1203747"/>
            <a:ext cx="6858000" cy="926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pixelbrush.ru/uploads/posts/2010-01/1263160547_rrsrss-s-ryerrsrsrrryo_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697"/>
          <a:stretch>
            <a:fillRect/>
          </a:stretch>
        </p:blipFill>
        <p:spPr bwMode="auto">
          <a:xfrm>
            <a:off x="0" y="4149080"/>
            <a:ext cx="2160240" cy="244967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329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Бараш строит новый дом. </a:t>
            </a:r>
          </a:p>
          <a:p>
            <a:pPr lvl="0" algn="ctr"/>
            <a:r>
              <a:rPr lang="ru-RU" sz="28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329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 каких частей состоит дом? Назови.</a:t>
            </a:r>
          </a:p>
          <a:p>
            <a:pPr lvl="0" algn="ctr"/>
            <a:r>
              <a:rPr lang="ru-RU" sz="28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329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Давай построим макет дома из геометрических фигур. </a:t>
            </a:r>
          </a:p>
          <a:p>
            <a:pPr lvl="0" algn="ctr"/>
            <a:r>
              <a:rPr lang="ru-RU" sz="28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9966FF"/>
                </a:solidFill>
                <a:latin typeface="Arial Black" pitchFamily="34" charset="0"/>
              </a:rPr>
              <a:t>Назови фигуры, цвет и размер?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3933056"/>
            <a:ext cx="3024336" cy="2736304"/>
          </a:xfrm>
          <a:prstGeom prst="rect">
            <a:avLst/>
          </a:prstGeom>
          <a:solidFill>
            <a:srgbClr val="9966FF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563888" y="4581128"/>
            <a:ext cx="1296144" cy="115212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2339752" y="2204864"/>
            <a:ext cx="3744416" cy="1800200"/>
          </a:xfrm>
          <a:prstGeom prst="triangl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60032" y="1772816"/>
            <a:ext cx="576064" cy="1224136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0" y="2060848"/>
            <a:ext cx="2664296" cy="1728192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Считаем до пяти!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ОДИН, ДВА, ТРИ…..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2" name="Picture 2" descr="https://miro.medium.com/max/2400/2*5kAbqjqtSKoOwqFBLZ7L3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0199" y="1844824"/>
            <a:ext cx="3309785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2664</TotalTime>
  <Words>323</Words>
  <Application>Microsoft Office PowerPoint</Application>
  <PresentationFormat>Экран (4:3)</PresentationFormat>
  <Paragraphs>57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Paxa</dc:creator>
  <cp:lastModifiedBy>Потаповы</cp:lastModifiedBy>
  <cp:revision>207</cp:revision>
  <dcterms:created xsi:type="dcterms:W3CDTF">2020-04-03T07:29:30Z</dcterms:created>
  <dcterms:modified xsi:type="dcterms:W3CDTF">2020-04-23T13:01:00Z</dcterms:modified>
</cp:coreProperties>
</file>