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2" r:id="rId3"/>
    <p:sldId id="298" r:id="rId4"/>
    <p:sldId id="299" r:id="rId5"/>
    <p:sldId id="285" r:id="rId6"/>
    <p:sldId id="297" r:id="rId7"/>
    <p:sldId id="286" r:id="rId8"/>
    <p:sldId id="264" r:id="rId9"/>
    <p:sldId id="288" r:id="rId10"/>
    <p:sldId id="290" r:id="rId11"/>
    <p:sldId id="281" r:id="rId12"/>
    <p:sldId id="280" r:id="rId13"/>
    <p:sldId id="277" r:id="rId14"/>
    <p:sldId id="275" r:id="rId15"/>
    <p:sldId id="271" r:id="rId16"/>
    <p:sldId id="294" r:id="rId17"/>
    <p:sldId id="296" r:id="rId18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33CC33"/>
    <a:srgbClr val="FF9900"/>
    <a:srgbClr val="FFFF00"/>
    <a:srgbClr val="FF0000"/>
    <a:srgbClr val="9900FF"/>
    <a:srgbClr val="0000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>
        <p:scale>
          <a:sx n="107" d="100"/>
          <a:sy n="107" d="100"/>
        </p:scale>
        <p:origin x="-90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color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C8C1C9"/>
              </a:clrFrom>
              <a:clrTo>
                <a:srgbClr val="C8C1C9">
                  <a:alpha val="0"/>
                </a:srgbClr>
              </a:clrTo>
            </a:clrChange>
          </a:blip>
          <a:srcRect t="27724" b="27724"/>
          <a:stretch>
            <a:fillRect/>
          </a:stretch>
        </p:blipFill>
        <p:spPr bwMode="auto">
          <a:xfrm>
            <a:off x="142875" y="71438"/>
            <a:ext cx="87868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2B8A0-4F87-45F2-9024-4C46AFEDA983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6A2F9-3AC5-4616-AC6B-D431FF1E4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02887-AC95-4449-A3D1-83C141CC35F4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892E8-13DA-4848-BE5E-2676405A1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B3008-A2C4-43D2-AE4E-042CB057CE96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AA8B2-EDB3-484B-BBEC-5B2B33613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94F4B-7DF2-4DBE-B58C-BC3FC5314756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C4756-3BF4-412F-96B2-6A0780ABD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DE41C-2B1D-4A34-A545-0CB50941611C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6AEA7-2ED7-4C82-A4DD-FE4F7E5F0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FD71F-7574-4717-AB0E-E2F662FA70C4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3268-4EC1-4254-BC58-7942657D8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D4E52-C081-4F3A-91B3-82AF400C1302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D66D6-0946-4AC5-BA44-42B65132C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35B59-9ED9-4031-8453-B8A46B1F8674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95810-EA9B-4262-B236-AA8046A4B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9322E-4EC1-4804-AE27-54C768BCDCC4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790D3-0347-43FF-A8AB-150745996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11EE8-A73B-4C2D-BB0A-D6DEB8E9ED0D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318D2-F812-4AF5-B9DA-60FE52B7E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8D952-CD02-42F8-93C4-3BC539BEB507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E147B-9694-4001-B46A-E85DC1D7E6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6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 descr="0_6129d_c2d0151_XL.jpe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0" y="5475288"/>
            <a:ext cx="18573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1406" y="71414"/>
            <a:ext cx="9001188" cy="6715172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2F7723-17C2-4746-ABFE-D4A8A80EB536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34F043-7137-4908-84C4-CF9FD403E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detsad-kitty.ru/ar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://www.gifs10.com/imagenes/5-ninos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://nimb999.narod.ru/692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http://detsad-kitty.ru/so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naim.ru/uploads/notice_photos/razocharovannye_professiej.jpg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g-fotki.yandex.ru/get/6521/175240952.0/0_8ee45_e2638d0_X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223962"/>
          </a:xfrm>
          <a:solidFill>
            <a:srgbClr val="FFFA12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Arial" charset="0"/>
              </a:rPr>
            </a:br>
            <a:r>
              <a:rPr lang="ru-RU" sz="3200" b="1" dirty="0" smtClean="0"/>
              <a:t>«</a:t>
            </a:r>
            <a:r>
              <a:rPr lang="ru-RU" sz="3200" b="1" dirty="0"/>
              <a:t>Роль музеев как социокультурного института общества в патриотическом и гражданском воспитании </a:t>
            </a:r>
            <a:r>
              <a:rPr lang="ru-RU" sz="3200" b="1" dirty="0" smtClean="0"/>
              <a:t>личности». </a:t>
            </a:r>
            <a:r>
              <a:rPr lang="ru-RU" sz="3200" b="1" dirty="0" err="1" smtClean="0"/>
              <a:t>шшкольника</a:t>
            </a:r>
            <a:r>
              <a:rPr lang="ru-RU" sz="3200" b="1" dirty="0"/>
              <a:t>»</a:t>
            </a:r>
            <a:endParaRPr lang="ru-RU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1785918" y="1772816"/>
            <a:ext cx="5214974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1403648" y="5661025"/>
            <a:ext cx="5787578" cy="1138773"/>
          </a:xfrm>
          <a:prstGeom prst="rect">
            <a:avLst/>
          </a:prstGeom>
          <a:solidFill>
            <a:srgbClr val="FFFA12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hlink"/>
                </a:solidFill>
                <a:latin typeface="Calibri" pitchFamily="34" charset="0"/>
              </a:rPr>
              <a:t>Подготовила:</a:t>
            </a:r>
            <a:r>
              <a:rPr lang="ru-RU" b="1" dirty="0">
                <a:solidFill>
                  <a:srgbClr val="FF0000"/>
                </a:solidFill>
              </a:rPr>
              <a:t>  воспитатель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Вишнякова М.Ю.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Структурное подразделение «Д/с к/в «Ягодка» МБДОУ «Д/с «Планета детства» к/в»</a:t>
            </a:r>
            <a:endParaRPr lang="ru-RU" dirty="0"/>
          </a:p>
          <a:p>
            <a:r>
              <a:rPr lang="ru-RU" b="1" dirty="0" smtClean="0">
                <a:solidFill>
                  <a:schemeClr val="hlink"/>
                </a:solidFill>
                <a:latin typeface="Calibri" pitchFamily="34" charset="0"/>
              </a:rPr>
              <a:t>Республика Мордовия п. Чамзинка 2020 </a:t>
            </a:r>
            <a:r>
              <a:rPr lang="ru-RU" b="1" dirty="0">
                <a:solidFill>
                  <a:schemeClr val="hlink"/>
                </a:solidFill>
                <a:latin typeface="Calibri" pitchFamily="34" charset="0"/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/>
          </p:cNvSpPr>
          <p:nvPr>
            <p:ph type="body" idx="1"/>
          </p:nvPr>
        </p:nvSpPr>
        <p:spPr>
          <a:xfrm>
            <a:off x="457200" y="260648"/>
            <a:ext cx="8075240" cy="1800200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sz="2800" dirty="0"/>
              <a:t> Музей играет не только  познавательную и воспитательную роль для дошкольников, а также способствует укреплению сотрудничества детского сада с семьями воспитанников и с культурными центрами города.</a:t>
            </a:r>
          </a:p>
          <a:p>
            <a:pPr>
              <a:lnSpc>
                <a:spcPct val="80000"/>
              </a:lnSpc>
            </a:pPr>
            <a:endParaRPr lang="ru-RU" sz="2800" b="1" dirty="0" smtClean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6146" name="Picture 2" descr="E:\2020 год работа\проект\i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626469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xfrm>
            <a:off x="3923928" y="1331427"/>
            <a:ext cx="5040561" cy="3312368"/>
          </a:xfrm>
          <a:solidFill>
            <a:srgbClr val="FFFF66"/>
          </a:solidFill>
          <a:ln>
            <a:solidFill>
              <a:srgbClr val="FF0000"/>
            </a:solidFill>
          </a:ln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ru-RU" sz="2400" dirty="0"/>
              <a:t>Развивать у детей понимание культурного наследия и воспитывать бережное отношение к нему необходимо с дошкольного возраста. Очень важно создать вокруг ребёнка одухотворённую среду, подготовить дошкольника не столько информационно, сколько эмоционально к восприятию исторического прошлого.</a:t>
            </a:r>
            <a:endParaRPr lang="ru-RU" sz="2200" dirty="0" smtClean="0"/>
          </a:p>
        </p:txBody>
      </p:sp>
      <p:pic>
        <p:nvPicPr>
          <p:cNvPr id="14340" name="Picture 6" descr="kar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4932363"/>
            <a:ext cx="187166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E:\2020 год работа\проект пдд\i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168352" cy="530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323528" y="764704"/>
            <a:ext cx="8499797" cy="1800200"/>
          </a:xfrm>
          <a:solidFill>
            <a:srgbClr val="FFFF66"/>
          </a:solidFill>
          <a:ln>
            <a:solidFill>
              <a:srgbClr val="FF0000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Дети</a:t>
            </a:r>
            <a:r>
              <a:rPr lang="ru-RU" sz="2400" dirty="0"/>
              <a:t>, полюбив и освоив музейное пространство, становятся в старшем возрасте наиболее благодарными и восприимчивыми посетителями музейных выставок и культурных событий. Они проявляют  познавательный интерес к  музею.</a:t>
            </a:r>
          </a:p>
          <a:p>
            <a:pPr marL="0" indent="0">
              <a:buNone/>
            </a:pPr>
            <a:endParaRPr lang="ru-RU" sz="2400" dirty="0" smtClean="0"/>
          </a:p>
        </p:txBody>
      </p:sp>
      <p:pic>
        <p:nvPicPr>
          <p:cNvPr id="23557" name="Picture 5" descr="5-ninos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6657975" y="4652963"/>
            <a:ext cx="2165350" cy="2205037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194" name="Picture 2" descr="C:\Users\wwwsv\Desktop\работа\i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29748"/>
            <a:ext cx="6552729" cy="385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539552" y="260649"/>
            <a:ext cx="6336704" cy="1728192"/>
          </a:xfrm>
          <a:solidFill>
            <a:srgbClr val="FFFF66"/>
          </a:solidFill>
          <a:ln>
            <a:solidFill>
              <a:srgbClr val="FF0000"/>
            </a:solidFill>
          </a:ln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ru-RU" sz="2400" dirty="0"/>
              <a:t> </a:t>
            </a:r>
            <a:r>
              <a:rPr lang="ru-RU" sz="2400" b="1" dirty="0"/>
              <a:t>Ц</a:t>
            </a:r>
            <a:r>
              <a:rPr lang="ru-RU" sz="2400" b="1" dirty="0" smtClean="0"/>
              <a:t>ель </a:t>
            </a:r>
            <a:r>
              <a:rPr lang="ru-RU" sz="2400" b="1" dirty="0"/>
              <a:t>проекта </a:t>
            </a:r>
            <a:r>
              <a:rPr lang="ru-RU" sz="2400" b="1" dirty="0" smtClean="0"/>
              <a:t>-</a:t>
            </a:r>
            <a:r>
              <a:rPr lang="ru-RU" sz="2400" dirty="0"/>
              <a:t> формирование  у детей дошкольного </a:t>
            </a:r>
            <a:r>
              <a:rPr lang="ru-RU" sz="2400" dirty="0" smtClean="0"/>
              <a:t>возраста, </a:t>
            </a:r>
            <a:r>
              <a:rPr lang="ru-RU" sz="2400" dirty="0"/>
              <a:t>понятия о нравственных, эстетических,  культурных, исторических ценностях  посредством посещения музеев</a:t>
            </a:r>
            <a:endParaRPr lang="ru-RU" sz="2200" dirty="0" smtClean="0"/>
          </a:p>
        </p:txBody>
      </p:sp>
      <p:pic>
        <p:nvPicPr>
          <p:cNvPr id="16388" name="Picture 5" descr="692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4508500"/>
            <a:ext cx="1735138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C:\Users\wwwsv\Desktop\работа\на маам.ру\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626469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251520" y="188640"/>
            <a:ext cx="7128792" cy="6552728"/>
          </a:xfrm>
          <a:solidFill>
            <a:srgbClr val="FFFF66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ru-RU" sz="2400" b="1" dirty="0"/>
              <a:t>Задачи проекта:</a:t>
            </a:r>
          </a:p>
          <a:p>
            <a:pPr lvl="0"/>
            <a:r>
              <a:rPr lang="ru-RU" sz="2400" dirty="0"/>
              <a:t>учить детей видеть </a:t>
            </a:r>
            <a:r>
              <a:rPr lang="ru-RU" sz="2400" dirty="0" err="1"/>
              <a:t>историко</a:t>
            </a:r>
            <a:r>
              <a:rPr lang="ru-RU" sz="2400" dirty="0"/>
              <a:t> – культурный контекст окружающих вещей, </a:t>
            </a:r>
            <a:r>
              <a:rPr lang="ru-RU" sz="2400" dirty="0" err="1"/>
              <a:t>т.е</a:t>
            </a:r>
            <a:r>
              <a:rPr lang="ru-RU" sz="2400" dirty="0"/>
              <a:t> оценивать его с точки зрения развития истории и культуры;</a:t>
            </a:r>
          </a:p>
          <a:p>
            <a:pPr lvl="0"/>
            <a:r>
              <a:rPr lang="ru-RU" sz="2400" dirty="0"/>
              <a:t>формировать понимание взаимосвязи исторических эпох и своей причастности к иному времени посредством общения с памятниками истории и культуры;</a:t>
            </a:r>
          </a:p>
          <a:p>
            <a:pPr lvl="0"/>
            <a:r>
              <a:rPr lang="ru-RU" sz="2400" dirty="0"/>
              <a:t>развивать психофизические качества: наблюдательность, воображение, эмоциональную отзывчивость, сенсорную способность, произвольное внимание, способность ориентироваться в пространстве и временных понятиях, способность к эстетическому созерцанию и сопереживанию;</a:t>
            </a:r>
          </a:p>
          <a:p>
            <a:pPr lvl="0"/>
            <a:r>
              <a:rPr lang="ru-RU" sz="2400" dirty="0"/>
              <a:t>воспитывать нравственные качества личности ребенка.</a:t>
            </a:r>
          </a:p>
          <a:p>
            <a:pPr eaLnBrk="1" hangingPunct="1"/>
            <a:endParaRPr lang="ru-RU" sz="2400" dirty="0" smtClean="0"/>
          </a:p>
        </p:txBody>
      </p:sp>
      <p:pic>
        <p:nvPicPr>
          <p:cNvPr id="18436" name="Picture 5" descr="disney229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1274" y="2708920"/>
            <a:ext cx="1224632" cy="147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Добро пожаловать на сайт!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8344" y="692696"/>
            <a:ext cx="1262062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FF0000"/>
                </a:solidFill>
                <a:latin typeface="Arial" charset="0"/>
              </a:rPr>
              <a:t>Условия, для реализации проекта</a:t>
            </a:r>
            <a:r>
              <a:rPr lang="ru-RU" sz="4000" dirty="0" smtClean="0">
                <a:latin typeface="Arial" charset="0"/>
              </a:rPr>
              <a:t>:</a:t>
            </a:r>
            <a:r>
              <a:rPr lang="ru-RU" sz="4000" dirty="0" smtClean="0"/>
              <a:t> 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362950" cy="4997450"/>
          </a:xfrm>
          <a:solidFill>
            <a:srgbClr val="FFFF66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latin typeface="Arial" charset="0"/>
              </a:rPr>
              <a:t>Развивающая среда (материальная база).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latin typeface="Arial" charset="0"/>
              </a:rPr>
              <a:t>Компетентность педагога.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latin typeface="Arial" charset="0"/>
              </a:rPr>
              <a:t>Программно-методическое обеспечение работы с детьми (программа, планирование, методическая литература и методические рекомендации, дидактическое оборудование и наглядность, диагностический инструментарий).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latin typeface="Arial" charset="0"/>
              </a:rPr>
              <a:t>Диагностика.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latin typeface="Arial" charset="0"/>
              </a:rPr>
              <a:t>Преемственность и система взаимодействия в работе всех специалистов ДОУ.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latin typeface="Arial" charset="0"/>
              </a:rPr>
              <a:t>Взаимодействие с учреждениями образования, культуры и спорта.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latin typeface="Arial" charset="0"/>
              </a:rPr>
              <a:t>Система работы с семьёй.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latin typeface="Arial" charset="0"/>
              </a:rPr>
              <a:t>Дифференцированный подход к работе с детьми.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latin typeface="Arial" charset="0"/>
              </a:rPr>
              <a:t>Система индивидуальной работы с дошкольниками.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latin typeface="Arial" charset="0"/>
              </a:rPr>
              <a:t>Кружковая работа.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latin typeface="Arial" charset="0"/>
              </a:rPr>
              <a:t>Эмоционально-психологический комфорт, адаптивная образовательная среда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latin typeface="Arial" charset="0"/>
              </a:rPr>
              <a:t>Передовой педагогический опыт по проблеме.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latin typeface="Arial" charset="0"/>
              </a:rPr>
              <a:t>Система стимулирования педагогической деятельности. </a:t>
            </a:r>
          </a:p>
        </p:txBody>
      </p:sp>
      <p:pic>
        <p:nvPicPr>
          <p:cNvPr id="22532" name="Picture 5" descr="j04241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5084763"/>
            <a:ext cx="1281112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457200" y="404813"/>
            <a:ext cx="6347048" cy="5688483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2400" b="1" dirty="0"/>
              <a:t>В процессе реализации проекта ожидается:</a:t>
            </a:r>
          </a:p>
          <a:p>
            <a:pPr lvl="0"/>
            <a:r>
              <a:rPr lang="ru-RU" sz="2400" dirty="0"/>
              <a:t>формирование у детей духовно – нравственных ценностей;</a:t>
            </a:r>
          </a:p>
          <a:p>
            <a:pPr lvl="0"/>
            <a:r>
              <a:rPr lang="ru-RU" sz="2400" dirty="0"/>
              <a:t>развитие творческого, логического и креативного мышления;</a:t>
            </a:r>
          </a:p>
          <a:p>
            <a:pPr lvl="0"/>
            <a:r>
              <a:rPr lang="ru-RU" sz="2400" dirty="0"/>
              <a:t>развитие коммуникативно – языковой компетенции;</a:t>
            </a:r>
          </a:p>
          <a:p>
            <a:pPr lvl="0"/>
            <a:r>
              <a:rPr lang="ru-RU" sz="2400" dirty="0"/>
              <a:t>развитие социальной компетенции;</a:t>
            </a:r>
          </a:p>
          <a:p>
            <a:pPr lvl="0"/>
            <a:r>
              <a:rPr lang="ru-RU" sz="2400" dirty="0"/>
              <a:t>обогащение предметно – развивающей среды;</a:t>
            </a:r>
          </a:p>
          <a:p>
            <a:pPr lvl="0"/>
            <a:r>
              <a:rPr lang="ru-RU" sz="2400" dirty="0"/>
              <a:t>обогащение воспитательно – образовательного пространства новыми интерактивными формами.</a:t>
            </a:r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6443663" y="5013177"/>
            <a:ext cx="2152650" cy="1643212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Спасибо за внимание</a:t>
            </a:r>
          </a:p>
        </p:txBody>
      </p:sp>
      <p:pic>
        <p:nvPicPr>
          <p:cNvPr id="10242" name="Picture 2" descr="C:\Users\wwwsv\Desktop\работа\i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53" y="1277888"/>
            <a:ext cx="648072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Текст 2"/>
          <p:cNvSpPr>
            <a:spLocks noGrp="1"/>
          </p:cNvSpPr>
          <p:nvPr>
            <p:ph type="body" idx="1"/>
          </p:nvPr>
        </p:nvSpPr>
        <p:spPr>
          <a:xfrm>
            <a:off x="357188" y="260350"/>
            <a:ext cx="6500812" cy="3311525"/>
          </a:xfrm>
          <a:solidFill>
            <a:srgbClr val="FFFA12"/>
          </a:solidFill>
        </p:spPr>
        <p:txBody>
          <a:bodyPr/>
          <a:lstStyle/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r>
              <a:rPr lang="ru-RU" sz="2800" dirty="0"/>
              <a:t>«Музей – это особое состояние человеческой души,</a:t>
            </a:r>
          </a:p>
          <a:p>
            <a:r>
              <a:rPr lang="ru-RU" sz="2800" dirty="0"/>
              <a:t>духовная потребность человека общаться с прошлым.</a:t>
            </a:r>
          </a:p>
          <a:p>
            <a:r>
              <a:rPr lang="ru-RU" sz="2800" dirty="0"/>
              <a:t>А потому он выступает как хранилище социальной памяти</a:t>
            </a:r>
            <a:r>
              <a:rPr lang="ru-RU" sz="2800" dirty="0" smtClean="0"/>
              <a:t>» Решетников Н.И.</a:t>
            </a:r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sz="2800" b="1" dirty="0" smtClean="0">
              <a:solidFill>
                <a:srgbClr val="002060"/>
              </a:solidFill>
            </a:endParaRPr>
          </a:p>
        </p:txBody>
      </p:sp>
      <p:pic>
        <p:nvPicPr>
          <p:cNvPr id="6149" name="Picture 5" descr="razocharovannye_professiej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6659612" y="260350"/>
            <a:ext cx="2160538" cy="2160538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071813"/>
            <a:ext cx="6918325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000" dirty="0" smtClean="0"/>
              <a:t>.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28625"/>
            <a:ext cx="7772400" cy="3978275"/>
          </a:xfrm>
        </p:spPr>
        <p:txBody>
          <a:bodyPr/>
          <a:lstStyle/>
          <a:p>
            <a:pPr algn="ctr">
              <a:defRPr/>
            </a:pPr>
            <a:r>
              <a:rPr lang="ru-RU" dirty="0"/>
              <a:t>В нашем детском саду тоже есть не большой музей, который пополняется, картинами, поделками, старинными атрибутами.  Наши детишки с помощью грамотных педагогов, воспитываются в атмосфере добра, нравственности. И уже с младшего дошкольного возраста понимают важность познания истории и культуры родного края и страны</a:t>
            </a:r>
          </a:p>
        </p:txBody>
      </p:sp>
      <p:pic>
        <p:nvPicPr>
          <p:cNvPr id="1026" name="Picture 2" descr="C:\Users\wwwsv\Desktop\работа\на сайт себе\i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387028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wwsv\Desktop\работа\Новая папка\i (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3132421" cy="229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wwwsv\Desktop\работа\Новая папка\i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8580"/>
            <a:ext cx="3456384" cy="235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7" descr="D:\Desktop\одорен.дети\20151111_1500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023615" y="3317520"/>
            <a:ext cx="270428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wwwsv\Desktop\работа\2 младшая г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9" y="29835"/>
            <a:ext cx="3528392" cy="274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5936" y="764704"/>
            <a:ext cx="45365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Музей играет важнейшую роль в формировании у детей ценностей, в приобщении их к культуре. В дошкольном возрасте у ребенка формируется интерес ко всему новому. Музей, как учреждение, наполненное историей и культурой, способен поразить  и восхитить дошкольников и школьников: экспонатами, чучелами животных, эффектными скульптурами, старинными монетами, красивыми предметами и т.д.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1907704" y="2132856"/>
            <a:ext cx="6913141" cy="1728093"/>
          </a:xfrm>
        </p:spPr>
        <p:txBody>
          <a:bodyPr/>
          <a:lstStyle/>
          <a:p>
            <a:r>
              <a:rPr lang="ru-RU" sz="4000" dirty="0"/>
              <a:t>В музее созданы все условия, для познания мира, для формирования эстетического вкуса, творчества, воображения. 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4000" dirty="0" smtClean="0"/>
          </a:p>
        </p:txBody>
      </p:sp>
      <p:pic>
        <p:nvPicPr>
          <p:cNvPr id="38920" name="Picture 8" descr="0_8ee45_e2638d0_X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5496" y="4293096"/>
            <a:ext cx="2786081" cy="2517775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Содержимое 6"/>
          <p:cNvSpPr>
            <a:spLocks noGrp="1"/>
          </p:cNvSpPr>
          <p:nvPr>
            <p:ph idx="1"/>
          </p:nvPr>
        </p:nvSpPr>
        <p:spPr>
          <a:xfrm>
            <a:off x="827584" y="1484784"/>
            <a:ext cx="7859216" cy="4641379"/>
          </a:xfrm>
        </p:spPr>
        <p:txBody>
          <a:bodyPr/>
          <a:lstStyle/>
          <a:p>
            <a:pPr algn="ctr"/>
            <a:r>
              <a:rPr lang="ru-RU" dirty="0"/>
              <a:t> Конечно же, надо понимать, что музей не ставит перед собой задачи сформировать из детей специалистов-искусствоведов, грамотно рассуждающих о периодах творчества Врубеля или Рублева и т.д. Это не главное. Даже знать фамилии известных художников, названия их произведений дети не обязаны. </a:t>
            </a:r>
            <a:endParaRPr lang="ru-RU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/>
          <a:lstStyle/>
          <a:p>
            <a:r>
              <a:rPr lang="ru-RU" sz="4000" b="1" i="1" dirty="0" smtClean="0">
                <a:latin typeface="Arial" charset="0"/>
              </a:rPr>
              <a:t> </a:t>
            </a:r>
            <a:endParaRPr lang="ru-RU" sz="4000" dirty="0" smtClean="0"/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xfrm>
            <a:off x="174102" y="500620"/>
            <a:ext cx="4305947" cy="2208367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dirty="0" smtClean="0"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400" dirty="0" smtClean="0">
              <a:latin typeface="Arial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79475" y="3016250"/>
            <a:ext cx="6429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808038" y="3016250"/>
            <a:ext cx="2035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260648"/>
            <a:ext cx="51125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Важно видеть в ребенке гармонично развитую личность. Развивать чувство прекрасного, способность чувствовать и понимать красоту окружающего мира, умение обладать собственным мнением, высказывать свое суждение – вот пожелания современных родителей. </a:t>
            </a:r>
          </a:p>
        </p:txBody>
      </p:sp>
      <p:pic>
        <p:nvPicPr>
          <p:cNvPr id="3074" name="Picture 2" descr="C:\Users\wwwsv\Desktop\работа\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23964"/>
            <a:ext cx="662473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179388" y="980729"/>
            <a:ext cx="4535487" cy="4680520"/>
          </a:xfrm>
          <a:solidFill>
            <a:srgbClr val="FFFF66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Экскурсии побуждают </a:t>
            </a:r>
            <a:r>
              <a:rPr lang="ru-RU" sz="2400" dirty="0"/>
              <a:t>ребенка активно и творчески мыслить, </a:t>
            </a:r>
            <a:r>
              <a:rPr lang="ru-RU" sz="2400" dirty="0" smtClean="0"/>
              <a:t>являются толчком для развития </a:t>
            </a:r>
            <a:r>
              <a:rPr lang="ru-RU" sz="2400" dirty="0"/>
              <a:t>речи современного ребенка. </a:t>
            </a:r>
            <a:r>
              <a:rPr lang="ru-RU" sz="2400" dirty="0" smtClean="0"/>
              <a:t>Погружаясь </a:t>
            </a:r>
            <a:r>
              <a:rPr lang="ru-RU" sz="2400" dirty="0"/>
              <a:t>в мир прекрасного, ребенок может значительно обогатить свой словарный запас, высказать все свои мысли и предположения, а потом еще и поразмыслить об увиденном, поделиться впечатлениями с родителями, друзьями. </a:t>
            </a:r>
            <a:endParaRPr lang="ru-RU" sz="2400" dirty="0" smtClean="0"/>
          </a:p>
        </p:txBody>
      </p:sp>
      <p:pic>
        <p:nvPicPr>
          <p:cNvPr id="4098" name="Picture 2" descr="E:\2020 год работа\фото Ягодка\IMG_0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67690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/>
          </p:cNvSpPr>
          <p:nvPr>
            <p:ph type="body" idx="1"/>
          </p:nvPr>
        </p:nvSpPr>
        <p:spPr>
          <a:xfrm>
            <a:off x="539552" y="836712"/>
            <a:ext cx="8208912" cy="2160240"/>
          </a:xfrm>
          <a:solidFill>
            <a:srgbClr val="FFFF00"/>
          </a:solidFill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ru-RU" sz="2400" dirty="0" smtClean="0"/>
              <a:t>    </a:t>
            </a:r>
            <a:r>
              <a:rPr lang="ru-RU" sz="2400" dirty="0"/>
              <a:t>Отторжение подрастающего поколения от отечественной культуры, от общественно-исторического опыта поколений также одна из серьезных проблем нашего времени. Развивать у детей понимание культурного наследия и воспитывать бережное отношение к нему необходимо с дошкольного возраста.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800" b="1" dirty="0" smtClean="0">
              <a:latin typeface="Arial" charset="0"/>
            </a:endParaRPr>
          </a:p>
        </p:txBody>
      </p:sp>
      <p:pic>
        <p:nvPicPr>
          <p:cNvPr id="12292" name="Picture 4" descr="83604782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5175" y="4941888"/>
            <a:ext cx="1320800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E:\ИЮЛЬ\июль\i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68960"/>
            <a:ext cx="468052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ворческие способност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1759</TotalTime>
  <Words>629</Words>
  <Application>Microsoft Office PowerPoint</Application>
  <PresentationFormat>Экран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творческие способности</vt:lpstr>
      <vt:lpstr> «Роль музеев как социокультурного института общества в патриотическом и гражданском воспитании личности». шшкольника»</vt:lpstr>
      <vt:lpstr>Презентация PowerPoint</vt:lpstr>
      <vt:lpstr>. </vt:lpstr>
      <vt:lpstr>Презентация PowerPoint</vt:lpstr>
      <vt:lpstr>В музее созданы все условия, для познания мира, для формирования эстетического вкуса, творчества, воображения. 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Условия, для реализации проекта: 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Одаренные дети</dc:title>
  <dc:creator>1</dc:creator>
  <cp:lastModifiedBy>дима Чаткин</cp:lastModifiedBy>
  <cp:revision>98</cp:revision>
  <dcterms:created xsi:type="dcterms:W3CDTF">2013-02-10T12:24:56Z</dcterms:created>
  <dcterms:modified xsi:type="dcterms:W3CDTF">2020-11-10T16:47:30Z</dcterms:modified>
</cp:coreProperties>
</file>