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04" r:id="rId3"/>
    <p:sldId id="257" r:id="rId4"/>
    <p:sldId id="258" r:id="rId5"/>
    <p:sldId id="259" r:id="rId6"/>
    <p:sldId id="261" r:id="rId7"/>
    <p:sldId id="263" r:id="rId8"/>
    <p:sldId id="260" r:id="rId9"/>
    <p:sldId id="262" r:id="rId10"/>
    <p:sldId id="285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1" r:id="rId20"/>
    <p:sldId id="303" r:id="rId21"/>
    <p:sldId id="273" r:id="rId22"/>
    <p:sldId id="275" r:id="rId23"/>
    <p:sldId id="30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306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B129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i="1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Статистика заболеваемости 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i="1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( за последние 3 года )</a:t>
            </a: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 младшая группа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0.3000000000000001</c:v>
                </c:pt>
                <c:pt idx="1">
                  <c:v>0.3000000000000001</c:v>
                </c:pt>
                <c:pt idx="2">
                  <c:v>0.6000000000000002</c:v>
                </c:pt>
                <c:pt idx="3">
                  <c:v>0.5</c:v>
                </c:pt>
                <c:pt idx="4">
                  <c:v>0.4</c:v>
                </c:pt>
                <c:pt idx="5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DB-4927-81E0-C2C99FB444A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2018-2019подготовительная группа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0.2</c:v>
                </c:pt>
                <c:pt idx="1">
                  <c:v>0.1</c:v>
                </c:pt>
                <c:pt idx="2">
                  <c:v>0.5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0.2</c:v>
                </c:pt>
                <c:pt idx="7">
                  <c:v>0.1</c:v>
                </c:pt>
                <c:pt idx="8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3DB-4927-81E0-C2C99FB444A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2017-2018старшая группа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0.1</c:v>
                </c:pt>
                <c:pt idx="1">
                  <c:v>0.2</c:v>
                </c:pt>
                <c:pt idx="2">
                  <c:v>0.4</c:v>
                </c:pt>
                <c:pt idx="3">
                  <c:v>0.3000000000000001</c:v>
                </c:pt>
                <c:pt idx="4">
                  <c:v>0.3000000000000001</c:v>
                </c:pt>
                <c:pt idx="5">
                  <c:v>0.3000000000000001</c:v>
                </c:pt>
                <c:pt idx="6">
                  <c:v>0.1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3DB-4927-81E0-C2C99FB444A4}"/>
            </c:ext>
          </c:extLst>
        </c:ser>
        <c:marker val="1"/>
        <c:axId val="452149632"/>
        <c:axId val="452151168"/>
      </c:lineChart>
      <c:catAx>
        <c:axId val="4521496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2151168"/>
        <c:crossesAt val="0"/>
        <c:auto val="1"/>
        <c:lblAlgn val="ctr"/>
        <c:lblOffset val="100"/>
      </c:catAx>
      <c:valAx>
        <c:axId val="452151168"/>
        <c:scaling>
          <c:orientation val="minMax"/>
          <c:max val="1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1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452149632"/>
        <c:crosses val="autoZero"/>
        <c:crossBetween val="between"/>
        <c:minorUnit val="0.1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7893" name="Picture 5" descr="C:\Users\euro\Desktop\с телефона 2\AirBrush_20190109080254.jpg"/>
          <p:cNvPicPr>
            <a:picLocks noChangeAspect="1" noChangeArrowheads="1"/>
          </p:cNvPicPr>
          <p:nvPr/>
        </p:nvPicPr>
        <p:blipFill>
          <a:blip r:embed="rId3" cstate="print"/>
          <a:srcRect l="5887" r="5803"/>
          <a:stretch>
            <a:fillRect/>
          </a:stretch>
        </p:blipFill>
        <p:spPr bwMode="auto">
          <a:xfrm>
            <a:off x="251520" y="188640"/>
            <a:ext cx="3240360" cy="4968552"/>
          </a:xfrm>
          <a:prstGeom prst="flowChartAlternateProcess">
            <a:avLst/>
          </a:prstGeom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 rot="407063">
            <a:off x="3611335" y="625609"/>
            <a:ext cx="5400599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700" b="1" dirty="0" smtClean="0">
                <a:ln w="11430">
                  <a:solidFill>
                    <a:srgbClr val="00B050"/>
                  </a:solidFill>
                </a:ln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ПОРТФОЛИО</a:t>
            </a:r>
            <a:endParaRPr lang="ru-RU" sz="6700" b="1" dirty="0">
              <a:ln w="11430">
                <a:solidFill>
                  <a:srgbClr val="00B050"/>
                </a:solidFill>
              </a:ln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43400" y="2564904"/>
            <a:ext cx="54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Пурыскиной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Надежды Алексеевны, </a:t>
            </a:r>
          </a:p>
          <a:p>
            <a:pPr lvl="0"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</a:t>
            </a:r>
            <a:endParaRPr lang="ru-RU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22 комбинированного вида»</a:t>
            </a:r>
          </a:p>
          <a:p>
            <a:pPr lvl="0" algn="ctr"/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г.о.Саранск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5157192"/>
            <a:ext cx="799288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B129D"/>
                </a:solidFill>
                <a:latin typeface="Times New Roman" pitchFamily="16" charset="0"/>
              </a:rPr>
              <a:t>Дата рождения</a:t>
            </a:r>
            <a:r>
              <a:rPr lang="ru-RU" b="1" dirty="0">
                <a:solidFill>
                  <a:srgbClr val="C00000"/>
                </a:solidFill>
                <a:latin typeface="Times New Roman" pitchFamily="16" charset="0"/>
              </a:rPr>
              <a:t>: </a:t>
            </a:r>
            <a:r>
              <a:rPr lang="ru-RU" b="1" dirty="0" smtClean="0">
                <a:latin typeface="Times New Roman" pitchFamily="16" charset="0"/>
              </a:rPr>
              <a:t>03.05.1993 </a:t>
            </a:r>
            <a:r>
              <a:rPr lang="ru-RU" b="1" dirty="0">
                <a:latin typeface="Times New Roman" pitchFamily="16" charset="0"/>
              </a:rPr>
              <a:t>г.</a:t>
            </a:r>
          </a:p>
          <a:p>
            <a:pPr lvl="0"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B129D"/>
                </a:solidFill>
                <a:latin typeface="Times New Roman" pitchFamily="16" charset="0"/>
              </a:rPr>
              <a:t>Профессиональное </a:t>
            </a:r>
            <a:r>
              <a:rPr lang="ru-RU" b="1" dirty="0" smtClean="0">
                <a:solidFill>
                  <a:srgbClr val="0B129D"/>
                </a:solidFill>
                <a:latin typeface="Times New Roman" pitchFamily="16" charset="0"/>
              </a:rPr>
              <a:t>образование</a:t>
            </a:r>
            <a:r>
              <a:rPr lang="ru-RU" b="1" dirty="0" smtClean="0">
                <a:solidFill>
                  <a:srgbClr val="C00000"/>
                </a:solidFill>
                <a:latin typeface="Times New Roman" pitchFamily="16" charset="0"/>
              </a:rPr>
              <a:t>: </a:t>
            </a:r>
          </a:p>
          <a:p>
            <a:pPr lvl="0"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МГПИ имени М. Е.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бакалавр - психолог и социальный педагог</a:t>
            </a:r>
          </a:p>
          <a:p>
            <a:pPr lvl="0"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МГПИ имени М. Е.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магистр – педагог дошкольного образования</a:t>
            </a:r>
            <a:endParaRPr lang="ru-RU" b="1" dirty="0" smtClean="0">
              <a:solidFill>
                <a:srgbClr val="0B12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B129D"/>
                </a:solidFill>
                <a:latin typeface="Times New Roman" pitchFamily="16" charset="0"/>
              </a:rPr>
              <a:t>Стаж </a:t>
            </a:r>
            <a:r>
              <a:rPr lang="ru-RU" b="1" dirty="0">
                <a:solidFill>
                  <a:srgbClr val="0B129D"/>
                </a:solidFill>
                <a:latin typeface="Times New Roman" pitchFamily="16" charset="0"/>
              </a:rPr>
              <a:t>педагогической работы (по специальности): </a:t>
            </a:r>
            <a:r>
              <a:rPr lang="ru-RU" b="1" dirty="0" smtClean="0">
                <a:latin typeface="Times New Roman" pitchFamily="16" charset="0"/>
              </a:rPr>
              <a:t>5 лет</a:t>
            </a:r>
          </a:p>
          <a:p>
            <a:pPr lvl="0"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B129D"/>
                </a:solidFill>
                <a:latin typeface="Times New Roman" pitchFamily="16" charset="0"/>
              </a:rPr>
              <a:t>Общий </a:t>
            </a:r>
            <a:r>
              <a:rPr lang="ru-RU" b="1" dirty="0">
                <a:solidFill>
                  <a:srgbClr val="0B129D"/>
                </a:solidFill>
                <a:latin typeface="Times New Roman" pitchFamily="16" charset="0"/>
              </a:rPr>
              <a:t>трудовой стаж:</a:t>
            </a:r>
            <a:r>
              <a:rPr lang="ru-RU" b="1" dirty="0">
                <a:solidFill>
                  <a:srgbClr val="C00000"/>
                </a:solidFill>
                <a:latin typeface="Times New Roman" pitchFamily="16" charset="0"/>
              </a:rPr>
              <a:t> </a:t>
            </a:r>
            <a:r>
              <a:rPr lang="ru-RU" b="1" dirty="0" smtClean="0">
                <a:latin typeface="Times New Roman" pitchFamily="16" charset="0"/>
              </a:rPr>
              <a:t>5 лет</a:t>
            </a:r>
            <a:endParaRPr lang="ru-RU" b="1" dirty="0">
              <a:latin typeface="Times New Roman" pitchFamily="1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2420888"/>
            <a:ext cx="86054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ru-RU" sz="5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Наличие публикаций</a:t>
            </a:r>
            <a:endParaRPr lang="ru-RU" sz="54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5298" name="Picture 2" descr="G:\Аттестация Пурыскина\3 наличие публикаций\Scan_20200811_141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6322" name="Picture 2" descr="G:\Аттестация Пурыскина\3 наличие публикаций\Scan_20200811_141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82308" cy="6858000"/>
          </a:xfrm>
          <a:prstGeom prst="rect">
            <a:avLst/>
          </a:prstGeom>
          <a:noFill/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932040" y="1238071"/>
            <a:ext cx="396044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Материалы, прошедшие экспертизу на сайтах,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порталах, сети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7347" name="Picture 3" descr="G:\Аттестация Пурыскина\3 наличие публикаций\Scan_20200811_141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223" y="692696"/>
            <a:ext cx="8832273" cy="612068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83768" y="116632"/>
            <a:ext cx="4234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/>
              <a:t>Республиканский уровень</a:t>
            </a:r>
            <a:endParaRPr lang="ru-RU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8370" name="Picture 2" descr="G:\Аттестация Пурыскина\3 наличие публикаций\печатное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44624"/>
            <a:ext cx="8605464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ru-RU" sz="5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Результаты участия </a:t>
            </a:r>
            <a:r>
              <a:rPr lang="ru-RU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воспитанников в:</a:t>
            </a:r>
          </a:p>
          <a:p>
            <a:pPr algn="ctr">
              <a:buFontTx/>
              <a:buChar char="-"/>
            </a:pPr>
            <a:r>
              <a:rPr lang="ru-RU" sz="5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5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5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Акциях;</a:t>
            </a:r>
          </a:p>
          <a:p>
            <a:pPr algn="ctr">
              <a:buFontTx/>
              <a:buChar char="-"/>
            </a:pPr>
            <a:r>
              <a:rPr lang="ru-RU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фестивалях</a:t>
            </a:r>
            <a:endParaRPr lang="ru-RU" sz="54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9394" name="Picture 2" descr="G:\Аттестация Пурыскина\4 результаты участия воспитанников\Scan_20200811_142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0418" name="Picture 2" descr="G:\Аттестация Пурыскина\4 результаты участия воспитанников\конкурс дети.jpg"/>
          <p:cNvPicPr>
            <a:picLocks noChangeAspect="1" noChangeArrowheads="1"/>
          </p:cNvPicPr>
          <p:nvPr/>
        </p:nvPicPr>
        <p:blipFill>
          <a:blip r:embed="rId3" cstate="print"/>
          <a:srcRect l="5189" r="4198"/>
          <a:stretch>
            <a:fillRect/>
          </a:stretch>
        </p:blipFill>
        <p:spPr bwMode="auto">
          <a:xfrm>
            <a:off x="2843808" y="692696"/>
            <a:ext cx="3995936" cy="608981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Победы и призовые места в заочных/дистанционных мероприятиях  в сети «Интернет»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G:\Аттестация Пурыскина\4 результаты участия воспитанников\Scan_20190325_114906.jpg"/>
          <p:cNvPicPr>
            <a:picLocks noChangeAspect="1" noChangeArrowheads="1"/>
          </p:cNvPicPr>
          <p:nvPr/>
        </p:nvPicPr>
        <p:blipFill>
          <a:blip r:embed="rId3" cstate="print"/>
          <a:srcRect l="7939"/>
          <a:stretch>
            <a:fillRect/>
          </a:stretch>
        </p:blipFill>
        <p:spPr bwMode="auto">
          <a:xfrm>
            <a:off x="288032" y="775736"/>
            <a:ext cx="4067944" cy="6082264"/>
          </a:xfrm>
          <a:prstGeom prst="rect">
            <a:avLst/>
          </a:prstGeom>
          <a:noFill/>
        </p:spPr>
      </p:pic>
      <p:pic>
        <p:nvPicPr>
          <p:cNvPr id="6" name="Picture 2" descr="G:\Аттестация Пурыскина\4 результаты участия воспитанников\Scan_20191107_103644.jpg"/>
          <p:cNvPicPr>
            <a:picLocks noChangeAspect="1" noChangeArrowheads="1"/>
          </p:cNvPicPr>
          <p:nvPr/>
        </p:nvPicPr>
        <p:blipFill>
          <a:blip r:embed="rId4" cstate="print"/>
          <a:srcRect l="4214"/>
          <a:stretch>
            <a:fillRect/>
          </a:stretch>
        </p:blipFill>
        <p:spPr bwMode="auto">
          <a:xfrm>
            <a:off x="4716016" y="690442"/>
            <a:ext cx="4176464" cy="61675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5576" y="-45387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Победы и призовые места в очных республиканских мероприятиях</a:t>
            </a:r>
            <a:endParaRPr lang="ru-RU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43" name="Picture 3" descr="G:\Аттестация Пурыскина\4 результаты участия воспитанников\Scan_20200811_141718.jpg"/>
          <p:cNvPicPr>
            <a:picLocks noChangeAspect="1" noChangeArrowheads="1"/>
          </p:cNvPicPr>
          <p:nvPr/>
        </p:nvPicPr>
        <p:blipFill>
          <a:blip r:embed="rId3" cstate="print"/>
          <a:srcRect l="6642" r="3039"/>
          <a:stretch>
            <a:fillRect/>
          </a:stretch>
        </p:blipFill>
        <p:spPr bwMode="auto">
          <a:xfrm>
            <a:off x="288032" y="658442"/>
            <a:ext cx="4067944" cy="6199558"/>
          </a:xfrm>
          <a:prstGeom prst="rect">
            <a:avLst/>
          </a:prstGeom>
          <a:noFill/>
        </p:spPr>
      </p:pic>
      <p:pic>
        <p:nvPicPr>
          <p:cNvPr id="61444" name="Picture 4" descr="G:\Аттестация Пурыскина\4 результаты участия воспитанников\Scan_20200811_142200.jpg"/>
          <p:cNvPicPr>
            <a:picLocks noChangeAspect="1" noChangeArrowheads="1"/>
          </p:cNvPicPr>
          <p:nvPr/>
        </p:nvPicPr>
        <p:blipFill>
          <a:blip r:embed="rId4" cstate="print"/>
          <a:srcRect l="5345"/>
          <a:stretch>
            <a:fillRect/>
          </a:stretch>
        </p:blipFill>
        <p:spPr bwMode="auto">
          <a:xfrm>
            <a:off x="4716016" y="679900"/>
            <a:ext cx="4248472" cy="61781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Победы и призовые места в  заочных/дистанционных </a:t>
            </a:r>
          </a:p>
          <a:p>
            <a:pPr algn="ctr"/>
            <a:r>
              <a:rPr lang="ru-RU" sz="2000" b="1" i="1" dirty="0" smtClean="0"/>
              <a:t>международных мероприятиях</a:t>
            </a:r>
            <a:endParaRPr lang="ru-RU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27584" y="1120676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Представление собственного педагогического опыта на сайте МДОУ «Детский сад №22 комбинированного вида»</a:t>
            </a:r>
          </a:p>
          <a:p>
            <a:pPr algn="ctr"/>
            <a:endParaRPr lang="ru-RU" sz="36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3600" b="1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https://</a:t>
            </a:r>
            <a:r>
              <a:rPr lang="en-US" sz="36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ds22sar.schoolrm.ru</a:t>
            </a:r>
            <a:endParaRPr lang="ru-RU" sz="36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1462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G:\Аттестация Пурыскина\4 результаты участия воспитанников\Scan_20190925_141344.jpg"/>
          <p:cNvPicPr>
            <a:picLocks noChangeAspect="1" noChangeArrowheads="1"/>
          </p:cNvPicPr>
          <p:nvPr/>
        </p:nvPicPr>
        <p:blipFill>
          <a:blip r:embed="rId3" cstate="print"/>
          <a:srcRect l="5048" r="3187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8" name="Picture 2" descr="G:\Аттестация Пурыскина\4 результаты участия воспитанников\Scan_20200811_141615.jpg"/>
          <p:cNvPicPr>
            <a:picLocks noChangeAspect="1" noChangeArrowheads="1"/>
          </p:cNvPicPr>
          <p:nvPr/>
        </p:nvPicPr>
        <p:blipFill>
          <a:blip r:embed="rId4" cstate="print"/>
          <a:srcRect l="8235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1916832"/>
            <a:ext cx="860546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5</a:t>
            </a:r>
            <a:r>
              <a:rPr lang="ru-RU" sz="5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Наличие авторских программ, методических пособий</a:t>
            </a:r>
            <a:endParaRPr lang="ru-RU" sz="54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доп скан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6024"/>
            <a:ext cx="4531515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доп скан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777" y="548680"/>
            <a:ext cx="4454525" cy="613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доп скан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3425" y="548680"/>
            <a:ext cx="4454523" cy="613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5219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117693"/>
            <a:ext cx="8605464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6</a:t>
            </a:r>
            <a:r>
              <a:rPr lang="ru-RU" sz="5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Выступления на заседаниях методических советов, научно-практических конференциях, педагогических чтениях, секциях, форумах, радиопередачах (</a:t>
            </a:r>
            <a:r>
              <a:rPr lang="ru-RU" sz="5400" b="1" cap="none" spc="300" dirty="0" err="1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очно</a:t>
            </a:r>
            <a:r>
              <a:rPr lang="ru-RU" sz="5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)</a:t>
            </a:r>
            <a:endParaRPr lang="ru-RU" sz="54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3490" name="Picture 2" descr="G:\Аттестация Пурыскина\6 выступление на\Scan_20200811_142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5538" name="Picture 2" descr="G:\Аттестация Пурыскина\6 выступление на\Scan_20200811_142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1692" y="0"/>
            <a:ext cx="4982308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620688"/>
            <a:ext cx="331236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0B129D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800" b="1" cap="none" spc="0" dirty="0">
              <a:ln w="17780" cmpd="sng">
                <a:solidFill>
                  <a:srgbClr val="0B129D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6562" name="Picture 2" descr="G:\Аттестация Пурыскина\6 выступление на\Scan_20200811_142520.jpg"/>
          <p:cNvPicPr>
            <a:picLocks noChangeAspect="1" noChangeArrowheads="1"/>
          </p:cNvPicPr>
          <p:nvPr/>
        </p:nvPicPr>
        <p:blipFill>
          <a:blip r:embed="rId3" cstate="print"/>
          <a:srcRect l="5781" r="3167"/>
          <a:stretch>
            <a:fillRect/>
          </a:stretch>
        </p:blipFill>
        <p:spPr bwMode="auto">
          <a:xfrm>
            <a:off x="0" y="548680"/>
            <a:ext cx="4536504" cy="6309320"/>
          </a:xfrm>
          <a:prstGeom prst="rect">
            <a:avLst/>
          </a:prstGeom>
          <a:noFill/>
        </p:spPr>
      </p:pic>
      <p:pic>
        <p:nvPicPr>
          <p:cNvPr id="66563" name="Picture 3" descr="G:\Аттестация Пурыскина\6 выступление на\наде.jpg"/>
          <p:cNvPicPr>
            <a:picLocks noChangeAspect="1" noChangeArrowheads="1"/>
          </p:cNvPicPr>
          <p:nvPr/>
        </p:nvPicPr>
        <p:blipFill>
          <a:blip r:embed="rId4" cstate="print"/>
          <a:srcRect l="8087"/>
          <a:stretch>
            <a:fillRect/>
          </a:stretch>
        </p:blipFill>
        <p:spPr bwMode="auto">
          <a:xfrm>
            <a:off x="4564614" y="548680"/>
            <a:ext cx="4579386" cy="63093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31640" y="0"/>
            <a:ext cx="57606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0B129D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b="1" cap="none" spc="0" dirty="0">
              <a:ln w="17780" cmpd="sng">
                <a:solidFill>
                  <a:srgbClr val="0B129D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7586" name="Picture 2" descr="G:\Аттестация Пурыскина\6 выступление на\Scan_20190523_081219.jpg"/>
          <p:cNvPicPr>
            <a:picLocks noChangeAspect="1" noChangeArrowheads="1"/>
          </p:cNvPicPr>
          <p:nvPr/>
        </p:nvPicPr>
        <p:blipFill>
          <a:blip r:embed="rId3" cstate="print"/>
          <a:srcRect t="3801" b="42650"/>
          <a:stretch>
            <a:fillRect/>
          </a:stretch>
        </p:blipFill>
        <p:spPr bwMode="auto">
          <a:xfrm>
            <a:off x="539552" y="692696"/>
            <a:ext cx="8108462" cy="59766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31640" y="0"/>
            <a:ext cx="57606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0B129D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800" b="1" cap="none" spc="0" dirty="0">
              <a:ln w="17780" cmpd="sng">
                <a:solidFill>
                  <a:srgbClr val="0B129D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0"/>
            <a:ext cx="57606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0B129D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800" b="1" cap="none" spc="0" dirty="0">
              <a:ln w="17780" cmpd="sng">
                <a:solidFill>
                  <a:srgbClr val="0B129D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G:\Аттестация Пурыскина\6 выступление на\Scan_20200611_083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752844"/>
            <a:ext cx="4435370" cy="6105156"/>
          </a:xfrm>
          <a:prstGeom prst="rect">
            <a:avLst/>
          </a:prstGeom>
          <a:noFill/>
        </p:spPr>
      </p:pic>
      <p:pic>
        <p:nvPicPr>
          <p:cNvPr id="68611" name="Picture 3" descr="G:\Аттестация Пурыскина\6 выступление на\Отсканировано 11.09.2017 13-40 (10)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354" y="652914"/>
            <a:ext cx="4506646" cy="6205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484784"/>
            <a:ext cx="86054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1. Участие в инновационной (экспериментальной) деятельности</a:t>
            </a:r>
            <a:endParaRPr lang="ru-RU" sz="54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1916832"/>
            <a:ext cx="860546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7</a:t>
            </a:r>
            <a:r>
              <a:rPr lang="ru-RU" sz="5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Проведение открытых занятий, мастер-классов, мероприятий</a:t>
            </a:r>
            <a:endParaRPr lang="ru-RU" sz="54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9634" name="Picture 2" descr="G:\Аттестация Пурыскина\7 проведение открытых занятий\Scan_20200811_142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116632"/>
            <a:ext cx="67687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0B129D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800" b="1" cap="none" spc="0" dirty="0">
              <a:ln w="17780" cmpd="sng">
                <a:solidFill>
                  <a:srgbClr val="0B129D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 descr="G:\Аттестация Пурыскина\7 проведение открытых занятий\Scan_20200811_142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3173" y="692696"/>
            <a:ext cx="4479067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82" name="Picture 2" descr="G:\Аттестация Пурыскина\7 проведение открытых занятий\Scan_20200811_142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0846" y="752844"/>
            <a:ext cx="4435370" cy="61051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87624" y="116632"/>
            <a:ext cx="67687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0B129D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b="1" cap="none" spc="0" dirty="0">
              <a:ln w="17780" cmpd="sng">
                <a:solidFill>
                  <a:srgbClr val="0B129D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1916832"/>
            <a:ext cx="86054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8</a:t>
            </a:r>
            <a:r>
              <a:rPr lang="ru-RU" sz="5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Экспертная деятельность</a:t>
            </a:r>
            <a:endParaRPr lang="ru-RU" sz="54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548680"/>
            <a:ext cx="8605464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9</a:t>
            </a:r>
            <a:r>
              <a:rPr lang="ru-RU" sz="5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54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2706" name="Picture 2" descr="G:\Аттестация Пурыскина\9 общественно-педагогическая активность педагога\Scan_20200811_142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-29136"/>
            <a:ext cx="8605464" cy="69865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10</a:t>
            </a:r>
            <a:r>
              <a:rPr lang="ru-RU" sz="28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Позитивные результаты работы с воспитанниками: </a:t>
            </a:r>
          </a:p>
          <a:p>
            <a:pPr algn="ctr">
              <a:buFontTx/>
              <a:buChar char="-"/>
            </a:pPr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Наличие системы воспитательной работы;</a:t>
            </a:r>
          </a:p>
          <a:p>
            <a:pPr algn="ctr">
              <a:buFontTx/>
              <a:buChar char="-"/>
            </a:pPr>
            <a:r>
              <a:rPr lang="ru-RU" sz="28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Наличие качественной, эстетически оформленной текущей документации;</a:t>
            </a:r>
          </a:p>
          <a:p>
            <a:pPr algn="ctr">
              <a:buFontTx/>
              <a:buChar char="-"/>
            </a:pPr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Организации индивидуального подхода;</a:t>
            </a:r>
          </a:p>
          <a:p>
            <a:pPr algn="ctr">
              <a:buFontTx/>
              <a:buChar char="-"/>
            </a:pPr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Снижение простудной заболеваемости воспитанников;</a:t>
            </a:r>
          </a:p>
          <a:p>
            <a:pPr algn="ctr">
              <a:buFontTx/>
              <a:buChar char="-"/>
            </a:pPr>
            <a:r>
              <a:rPr lang="ru-RU" sz="28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Отлаженная система взаимодействия с родителями;</a:t>
            </a:r>
          </a:p>
          <a:p>
            <a:pPr algn="ctr">
              <a:buFontTx/>
              <a:buChar char="-"/>
            </a:pPr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Отсутствие жалоб и обращений родителей на неправомерные действия;</a:t>
            </a:r>
          </a:p>
          <a:p>
            <a:pPr algn="ctr">
              <a:buFontTx/>
              <a:buChar char="-"/>
            </a:pPr>
            <a:r>
              <a:rPr lang="ru-RU" sz="28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Реализация здоровьесберегающих технологий в воспитательном </a:t>
            </a:r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процессе;</a:t>
            </a:r>
          </a:p>
          <a:p>
            <a:pPr algn="ctr">
              <a:buFontTx/>
              <a:buChar char="-"/>
            </a:pPr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духовно-нравственное воспитание и народные традиции</a:t>
            </a:r>
            <a:endParaRPr lang="ru-RU" sz="28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3730" name="Picture 2" descr="G:\Аттестация Пурыскина\10 позиивные результаты\Scan_20200811_143014.jpg"/>
          <p:cNvPicPr>
            <a:picLocks noChangeAspect="1" noChangeArrowheads="1"/>
          </p:cNvPicPr>
          <p:nvPr/>
        </p:nvPicPr>
        <p:blipFill>
          <a:blip r:embed="rId3" cstate="print"/>
          <a:srcRect l="9384"/>
          <a:stretch>
            <a:fillRect/>
          </a:stretch>
        </p:blipFill>
        <p:spPr bwMode="auto">
          <a:xfrm>
            <a:off x="0" y="0"/>
            <a:ext cx="4514764" cy="6858000"/>
          </a:xfrm>
          <a:prstGeom prst="rect">
            <a:avLst/>
          </a:prstGeom>
          <a:noFill/>
        </p:spPr>
      </p:pic>
      <p:pic>
        <p:nvPicPr>
          <p:cNvPr id="73731" name="Picture 3" descr="G:\Аттестация Пурыскина\10 позиивные результаты\Scan_20200811_143056.jpg"/>
          <p:cNvPicPr>
            <a:picLocks noChangeAspect="1" noChangeArrowheads="1"/>
          </p:cNvPicPr>
          <p:nvPr/>
        </p:nvPicPr>
        <p:blipFill>
          <a:blip r:embed="rId4" cstate="print"/>
          <a:srcRect l="12423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4754" name="Picture 2" descr="G:\Аттестация Пурыскина\10 позиивные результаты\Scan_20200811_143141.jpg"/>
          <p:cNvPicPr>
            <a:picLocks noChangeAspect="1" noChangeArrowheads="1"/>
          </p:cNvPicPr>
          <p:nvPr/>
        </p:nvPicPr>
        <p:blipFill>
          <a:blip r:embed="rId3" cstate="print"/>
          <a:srcRect l="9532"/>
          <a:stretch>
            <a:fillRect/>
          </a:stretch>
        </p:blipFill>
        <p:spPr bwMode="auto">
          <a:xfrm>
            <a:off x="0" y="0"/>
            <a:ext cx="4507378" cy="6858000"/>
          </a:xfrm>
          <a:prstGeom prst="rect">
            <a:avLst/>
          </a:prstGeom>
          <a:noFill/>
        </p:spPr>
      </p:pic>
      <p:pic>
        <p:nvPicPr>
          <p:cNvPr id="74756" name="Picture 4" descr="G:\Аттестация Пурыскина\10 позиивные результаты\AirBrush_20200825110931.jpg"/>
          <p:cNvPicPr>
            <a:picLocks noChangeAspect="1" noChangeArrowheads="1"/>
          </p:cNvPicPr>
          <p:nvPr/>
        </p:nvPicPr>
        <p:blipFill>
          <a:blip r:embed="rId4" cstate="print"/>
          <a:srcRect l="8001"/>
          <a:stretch>
            <a:fillRect/>
          </a:stretch>
        </p:blipFill>
        <p:spPr bwMode="auto">
          <a:xfrm>
            <a:off x="4412010" y="0"/>
            <a:ext cx="47319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02" name="Picture 2" descr="G:\Аттестация Пурыскина\1 учасие в инновационной деятельности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0"/>
            <a:ext cx="499511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1502252985"/>
              </p:ext>
            </p:extLst>
          </p:nvPr>
        </p:nvGraphicFramePr>
        <p:xfrm>
          <a:off x="323528" y="260648"/>
          <a:ext cx="8496944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699682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605464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11</a:t>
            </a:r>
            <a:r>
              <a:rPr lang="ru-RU" sz="28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Качественное взаимодействие с родителями:</a:t>
            </a:r>
          </a:p>
          <a:p>
            <a:pPr algn="ctr">
              <a:buFontTx/>
              <a:buChar char="-"/>
            </a:pPr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Систематическое проведение родительских собраний;</a:t>
            </a:r>
          </a:p>
          <a:p>
            <a:pPr algn="ctr">
              <a:buFontTx/>
              <a:buChar char="-"/>
            </a:pPr>
            <a:r>
              <a:rPr lang="ru-RU" sz="28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Проведение круглых столов консультаций в нетрадиционной форме(педагогическое просвещение родителей);</a:t>
            </a:r>
          </a:p>
          <a:p>
            <a:pPr algn="ctr">
              <a:buFontTx/>
              <a:buChar char="-"/>
            </a:pPr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Проведение экскурсий, образовательных путешествий с детьми; проведение совместных конкурсов, выставок;</a:t>
            </a:r>
          </a:p>
          <a:p>
            <a:pPr algn="ctr">
              <a:buFontTx/>
              <a:buChar char="-"/>
            </a:pPr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Организация родителей на субботниках, благоустройстве участков, создании развивающей среды группы.</a:t>
            </a:r>
          </a:p>
          <a:p>
            <a:pPr algn="ctr">
              <a:buFontTx/>
              <a:buChar char="-"/>
            </a:pPr>
            <a:endParaRPr lang="ru-RU" sz="28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5778" name="Picture 2" descr="G:\Аттестация Пурыскина\11качество взаимодействия с родителями\Scan1.jpg"/>
          <p:cNvPicPr>
            <a:picLocks noChangeAspect="1" noChangeArrowheads="1"/>
          </p:cNvPicPr>
          <p:nvPr/>
        </p:nvPicPr>
        <p:blipFill>
          <a:blip r:embed="rId3" cstate="print"/>
          <a:srcRect l="9532"/>
          <a:stretch>
            <a:fillRect/>
          </a:stretch>
        </p:blipFill>
        <p:spPr bwMode="auto">
          <a:xfrm>
            <a:off x="0" y="0"/>
            <a:ext cx="4507378" cy="6858000"/>
          </a:xfrm>
          <a:prstGeom prst="rect">
            <a:avLst/>
          </a:prstGeom>
          <a:noFill/>
        </p:spPr>
      </p:pic>
      <p:pic>
        <p:nvPicPr>
          <p:cNvPr id="75779" name="Picture 3" descr="G:\Аттестация Пурыскина\11качество взаимодействия с родителями\Scan2.jpg"/>
          <p:cNvPicPr>
            <a:picLocks noChangeAspect="1" noChangeArrowheads="1"/>
          </p:cNvPicPr>
          <p:nvPr/>
        </p:nvPicPr>
        <p:blipFill>
          <a:blip r:embed="rId4" cstate="print"/>
          <a:srcRect l="9532"/>
          <a:stretch>
            <a:fillRect/>
          </a:stretch>
        </p:blipFill>
        <p:spPr bwMode="auto">
          <a:xfrm>
            <a:off x="4636622" y="0"/>
            <a:ext cx="45073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1772816"/>
            <a:ext cx="86054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12</a:t>
            </a:r>
            <a:r>
              <a:rPr lang="ru-RU" sz="48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Работа с детьми </a:t>
            </a:r>
          </a:p>
          <a:p>
            <a:pPr algn="ctr"/>
            <a:r>
              <a:rPr lang="ru-RU" sz="48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из социально-неблагополучных семей </a:t>
            </a:r>
            <a:endParaRPr lang="ru-RU" sz="48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6802" name="Picture 2" descr="G:\Аттестация Пурыскина\12 работа с детьми из социально-неблагополучных семей\Sca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1772816"/>
            <a:ext cx="86054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13</a:t>
            </a:r>
            <a:r>
              <a:rPr lang="ru-RU" sz="48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.Участие педагога в профессиональных конкурсах </a:t>
            </a:r>
            <a:endParaRPr lang="ru-RU" sz="48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7826" name="Picture 2" descr="G:\Аттестация Пурыскина\13 участие педагога в проф конкурсах\Sca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8850" name="Picture 2" descr="G:\Аттестация Пурыскина\13 участие педагога в проф конкурсах\диплом б.jpg"/>
          <p:cNvPicPr>
            <a:picLocks noChangeAspect="1" noChangeArrowheads="1"/>
          </p:cNvPicPr>
          <p:nvPr/>
        </p:nvPicPr>
        <p:blipFill>
          <a:blip r:embed="rId3" cstate="print"/>
          <a:srcRect r="5436"/>
          <a:stretch>
            <a:fillRect/>
          </a:stretch>
        </p:blipFill>
        <p:spPr bwMode="auto">
          <a:xfrm>
            <a:off x="0" y="0"/>
            <a:ext cx="4583996" cy="6858000"/>
          </a:xfrm>
          <a:prstGeom prst="rect">
            <a:avLst/>
          </a:prstGeom>
          <a:noFill/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4788024" y="648852"/>
            <a:ext cx="388843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Победы и призовые места в конкурсах на порталах сети 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 различных уровней</a:t>
            </a:r>
            <a:r>
              <a:rPr kumimoji="0" lang="ru-RU" sz="3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932040" y="764704"/>
            <a:ext cx="39959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 smtClean="0"/>
              <a:t>Участие в очных муниципальных конкурсах</a:t>
            </a:r>
            <a:endParaRPr lang="ru-RU" sz="3400" dirty="0"/>
          </a:p>
        </p:txBody>
      </p:sp>
      <p:pic>
        <p:nvPicPr>
          <p:cNvPr id="82945" name="Picture 1" descr="G:\Аттестация Пурыскина\13 участие педагога в проф конкурсах\Scan_20200610_164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1772816"/>
            <a:ext cx="86054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14</a:t>
            </a:r>
            <a:r>
              <a:rPr lang="ru-RU" sz="48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.Награды и поощрения</a:t>
            </a:r>
            <a:endParaRPr lang="ru-RU" sz="48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2226" name="Picture 2" descr="G:\Аттестация Пурыскина\1 учасие в инновационной деятельности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923"/>
            <a:ext cx="9144000" cy="66601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0897" name="Picture 1" descr="G:\Аттестация Пурыскина\14 доделать награды и поощрения\Scan1.jpg"/>
          <p:cNvPicPr>
            <a:picLocks noChangeAspect="1" noChangeArrowheads="1"/>
          </p:cNvPicPr>
          <p:nvPr/>
        </p:nvPicPr>
        <p:blipFill>
          <a:blip r:embed="rId3" cstate="print"/>
          <a:srcRect l="5048" r="3899"/>
          <a:stretch>
            <a:fillRect/>
          </a:stretch>
        </p:blipFill>
        <p:spPr bwMode="auto">
          <a:xfrm>
            <a:off x="35496" y="0"/>
            <a:ext cx="4536504" cy="6858000"/>
          </a:xfrm>
          <a:prstGeom prst="rect">
            <a:avLst/>
          </a:prstGeom>
          <a:noFill/>
        </p:spPr>
      </p:pic>
      <p:pic>
        <p:nvPicPr>
          <p:cNvPr id="80898" name="Picture 2" descr="G:\Аттестация Пурыскина\14 доделать награды и поощрения\благодарственно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6489" y="0"/>
            <a:ext cx="484751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4274" name="Picture 2" descr="G:\Аттестация Пурыскина\1 учасие в инновационной деятельности\Рецензия 1.jpg"/>
          <p:cNvPicPr>
            <a:picLocks noChangeAspect="1" noChangeArrowheads="1"/>
          </p:cNvPicPr>
          <p:nvPr/>
        </p:nvPicPr>
        <p:blipFill>
          <a:blip r:embed="rId3" cstate="print"/>
          <a:srcRect l="6790"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pic>
        <p:nvPicPr>
          <p:cNvPr id="54275" name="Picture 3" descr="G:\Аттестация Пурыскина\1 учасие в инновационной деятельности\Рецензия 2.jpg"/>
          <p:cNvPicPr>
            <a:picLocks noChangeAspect="1" noChangeArrowheads="1"/>
          </p:cNvPicPr>
          <p:nvPr/>
        </p:nvPicPr>
        <p:blipFill>
          <a:blip r:embed="rId4" cstate="print"/>
          <a:srcRect l="9681"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G:\Аттестация Пурыскина\1 учасие в инновационной деятельности\Scan_20200811_140950.jpg"/>
          <p:cNvPicPr>
            <a:picLocks noChangeAspect="1" noChangeArrowheads="1"/>
          </p:cNvPicPr>
          <p:nvPr/>
        </p:nvPicPr>
        <p:blipFill>
          <a:blip r:embed="rId3" cstate="print"/>
          <a:srcRect l="15462"/>
          <a:stretch>
            <a:fillRect/>
          </a:stretch>
        </p:blipFill>
        <p:spPr bwMode="auto">
          <a:xfrm>
            <a:off x="4535488" y="0"/>
            <a:ext cx="4608512" cy="6858000"/>
          </a:xfrm>
          <a:prstGeom prst="rect">
            <a:avLst/>
          </a:prstGeom>
          <a:noFill/>
        </p:spPr>
      </p:pic>
      <p:pic>
        <p:nvPicPr>
          <p:cNvPr id="5" name="Picture 2" descr="G:\Аттестация Пурыскина\1 учасие в инновационной деятельности\Scan_20200811_140904.jpg"/>
          <p:cNvPicPr>
            <a:picLocks noChangeAspect="1" noChangeArrowheads="1"/>
          </p:cNvPicPr>
          <p:nvPr/>
        </p:nvPicPr>
        <p:blipFill>
          <a:blip r:embed="rId4" cstate="print"/>
          <a:srcRect l="7939"/>
          <a:stretch>
            <a:fillRect/>
          </a:stretch>
        </p:blipFill>
        <p:spPr bwMode="auto">
          <a:xfrm>
            <a:off x="0" y="0"/>
            <a:ext cx="45867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3252" name="Picture 4" descr="G:\Аттестация Пурыскина\1 учасие в инновационной деятельности\п 1-3 001.jpg"/>
          <p:cNvPicPr>
            <a:picLocks noChangeAspect="1" noChangeArrowheads="1"/>
          </p:cNvPicPr>
          <p:nvPr/>
        </p:nvPicPr>
        <p:blipFill>
          <a:blip r:embed="rId3" cstate="print"/>
          <a:srcRect l="6676"/>
          <a:stretch>
            <a:fillRect/>
          </a:stretch>
        </p:blipFill>
        <p:spPr bwMode="auto">
          <a:xfrm>
            <a:off x="2555776" y="-62345"/>
            <a:ext cx="46533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387169_67-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2420888"/>
            <a:ext cx="86054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ru-RU" sz="5400" b="1" cap="none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Наставничество</a:t>
            </a:r>
            <a:endParaRPr lang="ru-RU" sz="5400" b="1" cap="none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371</Words>
  <Application>Microsoft Office PowerPoint</Application>
  <PresentationFormat>Экран (4:3)</PresentationFormat>
  <Paragraphs>66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euro</dc:creator>
  <cp:lastModifiedBy>RePack by SPecialiST</cp:lastModifiedBy>
  <cp:revision>30</cp:revision>
  <dcterms:created xsi:type="dcterms:W3CDTF">2020-08-25T05:27:35Z</dcterms:created>
  <dcterms:modified xsi:type="dcterms:W3CDTF">2020-09-15T12:18:00Z</dcterms:modified>
</cp:coreProperties>
</file>