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14" r:id="rId2"/>
  </p:sldMasterIdLst>
  <p:notesMasterIdLst>
    <p:notesMasterId r:id="rId52"/>
  </p:notesMasterIdLst>
  <p:sldIdLst>
    <p:sldId id="258" r:id="rId3"/>
    <p:sldId id="261" r:id="rId4"/>
    <p:sldId id="343" r:id="rId5"/>
    <p:sldId id="344" r:id="rId6"/>
    <p:sldId id="423" r:id="rId7"/>
    <p:sldId id="425" r:id="rId8"/>
    <p:sldId id="453" r:id="rId9"/>
    <p:sldId id="426" r:id="rId10"/>
    <p:sldId id="452" r:id="rId11"/>
    <p:sldId id="428" r:id="rId12"/>
    <p:sldId id="431" r:id="rId13"/>
    <p:sldId id="267" r:id="rId14"/>
    <p:sldId id="359" r:id="rId15"/>
    <p:sldId id="361" r:id="rId16"/>
    <p:sldId id="360" r:id="rId17"/>
    <p:sldId id="406" r:id="rId18"/>
    <p:sldId id="353" r:id="rId19"/>
    <p:sldId id="435" r:id="rId20"/>
    <p:sldId id="346" r:id="rId21"/>
    <p:sldId id="349" r:id="rId22"/>
    <p:sldId id="433" r:id="rId23"/>
    <p:sldId id="434" r:id="rId24"/>
    <p:sldId id="354" r:id="rId25"/>
    <p:sldId id="355" r:id="rId26"/>
    <p:sldId id="357" r:id="rId27"/>
    <p:sldId id="407" r:id="rId28"/>
    <p:sldId id="454" r:id="rId29"/>
    <p:sldId id="369" r:id="rId30"/>
    <p:sldId id="408" r:id="rId31"/>
    <p:sldId id="436" r:id="rId32"/>
    <p:sldId id="448" r:id="rId33"/>
    <p:sldId id="297" r:id="rId34"/>
    <p:sldId id="412" r:id="rId35"/>
    <p:sldId id="456" r:id="rId36"/>
    <p:sldId id="437" r:id="rId37"/>
    <p:sldId id="438" r:id="rId38"/>
    <p:sldId id="284" r:id="rId39"/>
    <p:sldId id="394" r:id="rId40"/>
    <p:sldId id="398" r:id="rId41"/>
    <p:sldId id="418" r:id="rId42"/>
    <p:sldId id="399" r:id="rId43"/>
    <p:sldId id="441" r:id="rId44"/>
    <p:sldId id="442" r:id="rId45"/>
    <p:sldId id="443" r:id="rId46"/>
    <p:sldId id="416" r:id="rId47"/>
    <p:sldId id="279" r:id="rId48"/>
    <p:sldId id="444" r:id="rId49"/>
    <p:sldId id="445" r:id="rId50"/>
    <p:sldId id="44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2828"/>
    <a:srgbClr val="66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76" autoAdjust="0"/>
  </p:normalViewPr>
  <p:slideViewPr>
    <p:cSldViewPr>
      <p:cViewPr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4" d="100"/>
          <a:sy n="44" d="100"/>
        </p:scale>
        <p:origin x="-20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D407F-7FDC-4654-9D47-0B0F1ADA3096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51EF2-77BC-4AF1-83B3-0BE18EA77D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28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51EF2-77BC-4AF1-83B3-0BE18EA77D6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83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18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465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81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541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53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0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495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22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01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055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02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572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855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853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7619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722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9339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31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061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63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247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6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887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0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97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617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598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6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7AF45-D6BF-444F-9B61-0DD44B2419D4}" type="datetimeFigureOut">
              <a:rPr lang="ru-RU" smtClean="0"/>
              <a:pPr/>
              <a:t>06.10.2023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09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14ruz.schoolrm.ru/sveden/employees/42010/361158/" TargetMode="Externa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548680"/>
            <a:ext cx="8136904" cy="54006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altLang="ru-RU" sz="24000" b="1" dirty="0" smtClean="0">
                <a:solidFill>
                  <a:schemeClr val="accent1"/>
                </a:solidFill>
                <a:latin typeface="Times New Roman" pitchFamily="18" charset="0"/>
                <a:cs typeface="Trebuchet MS" pitchFamily="34" charset="0"/>
              </a:rPr>
              <a:t>ПОРТФОЛИО</a:t>
            </a:r>
          </a:p>
          <a:p>
            <a:pPr marL="0" indent="0" algn="ctr">
              <a:buNone/>
            </a:pPr>
            <a:endParaRPr lang="ru-RU" altLang="ru-RU" sz="24000" b="1" dirty="0" smtClean="0">
              <a:solidFill>
                <a:schemeClr val="accent1"/>
              </a:solidFill>
              <a:latin typeface="Times New Roman" pitchFamily="18" charset="0"/>
              <a:cs typeface="Trebuchet MS" pitchFamily="34" charset="0"/>
            </a:endParaRPr>
          </a:p>
          <a:p>
            <a:pPr marL="0" lvl="0" indent="0" algn="ctr">
              <a:buClr>
                <a:srgbClr val="72A376"/>
              </a:buClr>
              <a:buNone/>
            </a:pPr>
            <a:r>
              <a:rPr lang="ru-RU" sz="1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Зеленовой Екатерины Валерьевны</a:t>
            </a:r>
            <a:endParaRPr lang="ru-RU" sz="1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ru-RU" sz="80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9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едагога-психолога  </a:t>
            </a:r>
            <a:endParaRPr lang="ru-RU" sz="96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 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№114 комбинированного вида» </a:t>
            </a:r>
            <a:endParaRPr lang="ru-RU" sz="96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9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«Радуга» комбинированного </a:t>
            </a:r>
            <a:r>
              <a:rPr lang="ru-RU" sz="9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вида»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</a:t>
            </a:r>
            <a:r>
              <a:rPr lang="ru-RU" sz="9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endParaRPr lang="ru-RU" sz="96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</a:t>
            </a:r>
            <a:endParaRPr lang="ru-RU" sz="9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023-09-09\Сканировать10008.JPG"/>
          <p:cNvPicPr>
            <a:picLocks noChangeAspect="1" noChangeArrowheads="1"/>
          </p:cNvPicPr>
          <p:nvPr/>
        </p:nvPicPr>
        <p:blipFill rotWithShape="1">
          <a:blip r:embed="rId2" cstate="print"/>
          <a:srcRect r="4657"/>
          <a:stretch/>
        </p:blipFill>
        <p:spPr bwMode="auto">
          <a:xfrm rot="10800000">
            <a:off x="535884" y="693093"/>
            <a:ext cx="4004283" cy="594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124" name="Picture 4" descr="D:\2023-09-09\Сканировать10009.JPG"/>
          <p:cNvPicPr>
            <a:picLocks noChangeAspect="1" noChangeArrowheads="1"/>
          </p:cNvPicPr>
          <p:nvPr/>
        </p:nvPicPr>
        <p:blipFill rotWithShape="1">
          <a:blip r:embed="rId3" cstate="print"/>
          <a:srcRect r="3826"/>
          <a:stretch/>
        </p:blipFill>
        <p:spPr bwMode="auto">
          <a:xfrm rot="10800000">
            <a:off x="4744874" y="692696"/>
            <a:ext cx="4039177" cy="594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-27384"/>
            <a:ext cx="6589200" cy="12808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педагогами </a:t>
            </a:r>
            <a:endParaRPr lang="ru-RU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3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416" y="-27384"/>
            <a:ext cx="6589200" cy="128089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воспитанниками </a:t>
            </a:r>
            <a:endParaRPr lang="ru-RU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D:\2023-09-09\Сканировать1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51521" y="692696"/>
            <a:ext cx="4199893" cy="594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148" name="Picture 4" descr="D:\2023-09-09\Сканировать1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20579" y="692696"/>
            <a:ext cx="4199893" cy="594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69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456" y="332656"/>
            <a:ext cx="8809040" cy="11521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988840"/>
            <a:ext cx="7632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организации:</a:t>
            </a:r>
          </a:p>
          <a:p>
            <a:pPr lvl="0" algn="just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</a:t>
            </a:r>
            <a:r>
              <a:rPr lang="ru-RU" altLang="ru-RU" sz="2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</a:t>
            </a:r>
            <a:r>
              <a:rPr lang="ru-RU" altLang="ru-RU" sz="2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 </a:t>
            </a:r>
            <a:r>
              <a:rPr lang="ru-RU" altLang="ru-RU" sz="2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познавательной деятельности дошкольников через технологии развивающего обучения в ракурсе культурно-смысловых контекстов», </a:t>
            </a:r>
            <a:r>
              <a:rPr lang="ru-RU" altLang="ru-RU" sz="2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2019-202гг.</a:t>
            </a:r>
            <a:endParaRPr lang="ru-RU" altLang="ru-RU" sz="2000" kern="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kern="0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b="1" kern="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</a:t>
            </a:r>
          </a:p>
          <a:p>
            <a:pPr lvl="0" algn="just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2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нновационная площадка по </a:t>
            </a:r>
            <a:r>
              <a:rPr lang="ru-RU" altLang="ru-RU" sz="20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«Интерактивные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технологии в условиях дистанционного обучения детей дошкольного возраста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2021-2024гг.</a:t>
            </a:r>
            <a:endParaRPr lang="ru-RU" altLang="ru-RU" sz="2000" kern="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1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056784" cy="720080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400" b="1" cap="none" dirty="0">
              <a:solidFill>
                <a:srgbClr val="7C282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Таисия Александровна\Desktop\музыкальный руководитель\01 Документы\1. Документы муз. руководителя\8. Инновацион. деятельность\Контексты\приказ инновац деят\инновация 2-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92696"/>
            <a:ext cx="4189582" cy="594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Таисия Александровна\Desktop\музыкальный руководитель\01 Документы\1. Документы муз. руководителя\8. Инновацион. деятельность\Контексты\приказ инновац деят\инновация 2-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692696"/>
            <a:ext cx="4231455" cy="594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7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276872"/>
            <a:ext cx="38463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>
                <a:srgbClr val="336600"/>
              </a:buClr>
              <a:buSzPct val="100000"/>
            </a:pPr>
            <a:r>
              <a:rPr lang="ru-RU" sz="2400" kern="0" dirty="0">
                <a:solidFill>
                  <a:srgbClr val="7C282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bel"/>
              </a:rPr>
              <a:t>Результат участия в инновационной деятельности </a:t>
            </a:r>
          </a:p>
          <a:p>
            <a:pPr lvl="0" algn="ctr">
              <a:lnSpc>
                <a:spcPct val="90000"/>
              </a:lnSpc>
              <a:buClr>
                <a:srgbClr val="336600"/>
              </a:buClr>
              <a:buSzPct val="100000"/>
            </a:pPr>
            <a:r>
              <a:rPr lang="ru-RU" sz="2400" kern="0" dirty="0">
                <a:solidFill>
                  <a:srgbClr val="7C282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bel"/>
              </a:rPr>
              <a:t>на </a:t>
            </a:r>
            <a:r>
              <a:rPr lang="ru-RU" sz="2400" kern="0" dirty="0" smtClean="0">
                <a:solidFill>
                  <a:srgbClr val="7C282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bel"/>
              </a:rPr>
              <a:t>уровне образовательной организации</a:t>
            </a:r>
            <a:endParaRPr lang="ru-RU" sz="1400" kern="0" dirty="0">
              <a:solidFill>
                <a:srgbClr val="7C2828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170" name="Picture 2" descr="D:\2023-09-09\Сканировать1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318736" y="128606"/>
            <a:ext cx="4573744" cy="646874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37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0088" y="116632"/>
            <a:ext cx="4824536" cy="648071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  <a:r>
              <a:rPr lang="ru-RU" sz="2400" b="1" cap="none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400" b="1" cap="none" dirty="0">
              <a:solidFill>
                <a:srgbClr val="7C282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88;p20"/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</a:blip>
          <a:srcRect r="2954"/>
          <a:stretch/>
        </p:blipFill>
        <p:spPr>
          <a:xfrm>
            <a:off x="312071" y="692696"/>
            <a:ext cx="4187921" cy="5940000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Google Shape;186;p20" descr="G:\моя2020\ид - 0001.jpg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716016" y="692696"/>
            <a:ext cx="4201652" cy="5940000"/>
          </a:xfrm>
          <a:prstGeom prst="rect">
            <a:avLst/>
          </a:prstGeom>
          <a:noFill/>
          <a:ln w="1270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23502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2023-09-09\Сканировать1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283968" y="171144"/>
            <a:ext cx="4536505" cy="64160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7544" y="2276872"/>
            <a:ext cx="384637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>
                <a:srgbClr val="336600"/>
              </a:buClr>
              <a:buSzPct val="100000"/>
            </a:pPr>
            <a:r>
              <a:rPr lang="ru-RU" sz="2400" kern="0" dirty="0">
                <a:solidFill>
                  <a:srgbClr val="7C282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bel"/>
              </a:rPr>
              <a:t>Результат участия в инновационной деятельности </a:t>
            </a:r>
          </a:p>
          <a:p>
            <a:pPr lvl="0" algn="ctr">
              <a:lnSpc>
                <a:spcPct val="90000"/>
              </a:lnSpc>
              <a:buClr>
                <a:srgbClr val="336600"/>
              </a:buClr>
              <a:buSzPct val="100000"/>
            </a:pPr>
            <a:r>
              <a:rPr lang="ru-RU" sz="2400" kern="0" dirty="0">
                <a:solidFill>
                  <a:srgbClr val="7C282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bel"/>
              </a:rPr>
              <a:t>на </a:t>
            </a:r>
            <a:r>
              <a:rPr lang="ru-RU" sz="2400" kern="0" dirty="0" smtClean="0">
                <a:solidFill>
                  <a:srgbClr val="7C282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bel"/>
              </a:rPr>
              <a:t>республиканском уровне</a:t>
            </a:r>
            <a:endParaRPr lang="ru-RU" sz="1400" kern="0" dirty="0">
              <a:solidFill>
                <a:srgbClr val="7C2828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3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512168"/>
          </a:xfrm>
        </p:spPr>
        <p:txBody>
          <a:bodyPr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внеурочной деятельности :</a:t>
            </a:r>
            <a:b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олимпиады; конкурсы; конференции; выставки</a:t>
            </a:r>
            <a:b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воспитанников в </a:t>
            </a:r>
            <a:r>
              <a:rPr lang="ru-RU" sz="2800" kern="50" dirty="0">
                <a:effectLst/>
                <a:latin typeface="Times New Roman"/>
                <a:ea typeface="Times New Roman"/>
                <a:cs typeface="Times New Roman"/>
              </a:rPr>
              <a:t>конкурсах</a:t>
            </a:r>
            <a:r>
              <a:rPr lang="ru-RU" sz="2800" kern="50" dirty="0" smtClean="0">
                <a:effectLst/>
                <a:latin typeface="Times New Roman"/>
                <a:ea typeface="Times New Roman"/>
                <a:cs typeface="Times New Roman"/>
              </a:rPr>
              <a:t>; выставках; турниры; </a:t>
            </a:r>
            <a:r>
              <a:rPr lang="ru-RU" sz="2800" kern="50" dirty="0" smtClean="0">
                <a:effectLst/>
                <a:latin typeface="Times New Roman"/>
                <a:ea typeface="Times New Roman"/>
                <a:cs typeface="Times New Roman"/>
              </a:rPr>
              <a:t>соревнования</a:t>
            </a:r>
            <a:r>
              <a:rPr lang="ru-RU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cap="none" dirty="0">
              <a:solidFill>
                <a:srgbClr val="7C282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3933056"/>
            <a:ext cx="543739" cy="400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23900" indent="-368300" defTabSz="449263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defRPr/>
            </a:pPr>
            <a:endParaRPr lang="ru-RU" dirty="0">
              <a:solidFill>
                <a:srgbClr val="000000"/>
              </a:solidFill>
              <a:latin typeface="Monotype Corsiva" panose="03010101010201010101" pitchFamily="66" charset="0"/>
              <a:ea typeface="Verdana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2348880"/>
            <a:ext cx="7488832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kern="50" dirty="0">
                <a:solidFill>
                  <a:srgbClr val="7C2828"/>
                </a:solidFill>
                <a:latin typeface="Times New Roman"/>
                <a:ea typeface="Times New Roman"/>
              </a:rPr>
              <a:t>Победы и призовые места в заочных</a:t>
            </a:r>
            <a:r>
              <a:rPr lang="ru-RU" sz="2400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/ дистанционных </a:t>
            </a:r>
            <a:r>
              <a:rPr lang="ru-RU" sz="2400" kern="50" dirty="0">
                <a:solidFill>
                  <a:srgbClr val="7C2828"/>
                </a:solidFill>
                <a:latin typeface="Times New Roman"/>
                <a:ea typeface="Times New Roman"/>
              </a:rPr>
              <a:t>мероприятиях  в сети «Интернет</a:t>
            </a:r>
            <a:r>
              <a:rPr lang="ru-RU" sz="2400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»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kern="50" dirty="0" smtClean="0">
              <a:solidFill>
                <a:srgbClr val="7C2828"/>
              </a:solidFill>
              <a:latin typeface="Times New Roman"/>
              <a:ea typeface="Times New Roman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Победы </a:t>
            </a:r>
            <a:r>
              <a:rPr lang="ru-RU" sz="2400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и призовые места в очных муниципальных мероприятиях</a:t>
            </a:r>
          </a:p>
          <a:p>
            <a:endParaRPr lang="ru-RU" sz="2400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Победы </a:t>
            </a:r>
            <a:r>
              <a:rPr lang="ru-RU" sz="2400" kern="50" dirty="0">
                <a:solidFill>
                  <a:srgbClr val="7C2828"/>
                </a:solidFill>
                <a:latin typeface="Times New Roman"/>
                <a:ea typeface="Times New Roman"/>
              </a:rPr>
              <a:t>и призовые места в очных международных </a:t>
            </a:r>
            <a:r>
              <a:rPr lang="ru-RU" sz="2400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мероприятиях </a:t>
            </a:r>
            <a:endParaRPr lang="ru-RU" sz="2400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90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683649"/>
              </p:ext>
            </p:extLst>
          </p:nvPr>
        </p:nvGraphicFramePr>
        <p:xfrm>
          <a:off x="107504" y="404665"/>
          <a:ext cx="8856984" cy="6124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11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74325"/>
                <a:gridCol w="2708334"/>
                <a:gridCol w="1903154"/>
              </a:tblGrid>
              <a:tr h="463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участия</a:t>
                      </a:r>
                      <a:endParaRPr lang="ru-RU" sz="1300" b="0" dirty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конкурса</a:t>
                      </a:r>
                      <a:endParaRPr lang="ru-RU" sz="1300" b="0" dirty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 конкурса</a:t>
                      </a:r>
                      <a:endParaRPr lang="ru-RU" sz="1300" b="0" dirty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участия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30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Победы и призовые места в заочных/дистанционных мероприятиях  в сети «Интернет»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C2828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20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</a:p>
                  </a:txBody>
                  <a:tcPr marL="55953" marR="55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«Всезнайка»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Всероссийская викторина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«Время знаний»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«Моя любимая семья»</a:t>
                      </a:r>
                    </a:p>
                  </a:txBody>
                  <a:tcPr marL="55953" marR="55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Всероссийское СМИ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«Альманах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педагога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Всероссийское CМИ "Время Знаний"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 </a:t>
                      </a: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участник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 </a:t>
                      </a:r>
                      <a:r>
                        <a:rPr lang="en-US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участник)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3063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Победы и призовые места в очных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 мероприятиях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20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</a:t>
                      </a:r>
                      <a:endParaRPr lang="ru-RU" sz="1300" dirty="0" smtClean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Конкурс «Я- Ведущий!»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Рузаевского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муниципального района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Конкурс чтецов «Дарю тебе нежность»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Управление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культуры администрации Рузаевского муниципального района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Управление образования администрации Рузаевского муниципального района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Лауреат </a:t>
                      </a:r>
                      <a:r>
                        <a:rPr kumimoji="0" lang="en-US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 участник)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867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Победы и призовые места в очных республиканских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мероприятиях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849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 </a:t>
                      </a:r>
                      <a:endParaRPr lang="ru-RU" sz="1300" dirty="0" smtClean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5953" marR="5595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Профориентационый</a:t>
                      </a: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«Новогоднее </a:t>
                      </a: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письмо </a:t>
                      </a: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Деду  </a:t>
                      </a: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Морозу  «Моя профессия – моё будущее»                                                             </a:t>
                      </a:r>
                    </a:p>
                    <a:p>
                      <a:endParaRPr lang="ru-RU" sz="1300" dirty="0"/>
                    </a:p>
                  </a:txBody>
                  <a:tcPr marL="55953" marR="5595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МГПИ им. М.Е. </a:t>
                      </a:r>
                      <a:r>
                        <a:rPr lang="ru-RU" sz="13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Евсевьева</a:t>
                      </a:r>
                      <a:endParaRPr lang="ru-RU" sz="1300" dirty="0"/>
                    </a:p>
                  </a:txBody>
                  <a:tcPr marL="55953" marR="5595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  <a:endParaRPr lang="ru-RU" sz="1300" dirty="0"/>
                    </a:p>
                  </a:txBody>
                  <a:tcPr marL="55953" marR="5595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2505" y="22865"/>
            <a:ext cx="2783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Интернет-конкурсы</a:t>
            </a:r>
            <a:endParaRPr lang="ru-RU" sz="2400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0" y="621368"/>
            <a:ext cx="4324102" cy="612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52" y="621368"/>
            <a:ext cx="4329036" cy="612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945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5688632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28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  <a:br>
              <a:rPr lang="ru-RU" sz="28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ru-RU" sz="24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«</a:t>
            </a:r>
            <a:r>
              <a:rPr lang="ru-RU" sz="2400" b="1" dirty="0" smtClean="0">
                <a:solidFill>
                  <a:schemeClr val="accent1"/>
                </a:solidFill>
              </a:rPr>
              <a:t>Игра «Детское телевидение» </a:t>
            </a:r>
            <a:br>
              <a:rPr lang="ru-RU" sz="2400" b="1" dirty="0" smtClean="0">
                <a:solidFill>
                  <a:schemeClr val="accent1"/>
                </a:solidFill>
              </a:rPr>
            </a:br>
            <a:r>
              <a:rPr lang="ru-RU" sz="2400" b="1" dirty="0" smtClean="0">
                <a:solidFill>
                  <a:schemeClr val="accent1"/>
                </a:solidFill>
              </a:rPr>
              <a:t>как </a:t>
            </a:r>
            <a:r>
              <a:rPr lang="ru-RU" sz="2400" b="1" dirty="0" smtClean="0">
                <a:solidFill>
                  <a:schemeClr val="accent1"/>
                </a:solidFill>
              </a:rPr>
              <a:t>средство развития коммуникативных способностей детей подготовительной группы»</a:t>
            </a:r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none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размещение</a:t>
            </a:r>
            <a:r>
              <a:rPr lang="ru-RU" sz="2800" cap="none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опыта:</a:t>
            </a:r>
            <a:br>
              <a:rPr lang="ru-RU" sz="2800" cap="none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https://ds114ruz.schoolrm.ru/sveden/employees/42010/361158/</a:t>
            </a:r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cap="none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cap="none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492896"/>
            <a:ext cx="2952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уровень</a:t>
            </a:r>
            <a:endParaRPr lang="ru-RU" sz="2400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0648"/>
            <a:ext cx="4441637" cy="630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110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6589200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8442135" cy="576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171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6589200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5" y="736054"/>
            <a:ext cx="4073025" cy="576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60" y="766539"/>
            <a:ext cx="4073020" cy="576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377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980728"/>
            <a:ext cx="5832648" cy="720080"/>
          </a:xfrm>
        </p:spPr>
        <p:txBody>
          <a:bodyPr anchor="t">
            <a:noAutofit/>
          </a:bodyPr>
          <a:lstStyle/>
          <a:p>
            <a:pPr lvl="0" algn="ctr" defTabSz="457200">
              <a:spcBef>
                <a:spcPct val="20000"/>
              </a:spcBef>
              <a:spcAft>
                <a:spcPts val="60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5776" y="2852935"/>
            <a:ext cx="426078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67718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867" y="134074"/>
            <a:ext cx="2592288" cy="1904462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ru-RU" sz="2400" cap="none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Республиканский уровень</a:t>
            </a:r>
            <a:endParaRPr lang="ru-RU" sz="2400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89" y="1638000"/>
            <a:ext cx="3781925" cy="522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" y="1638000"/>
            <a:ext cx="3691180" cy="522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1" y="4248000"/>
            <a:ext cx="1850213" cy="261581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t="8530" r="27132" b="15420"/>
          <a:stretch/>
        </p:blipFill>
        <p:spPr bwMode="auto">
          <a:xfrm>
            <a:off x="3059833" y="13345"/>
            <a:ext cx="3287704" cy="435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57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50"/>
            <a:ext cx="8953056" cy="29523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</a:t>
            </a:r>
            <a:r>
              <a:rPr lang="ru-RU" sz="2800" b="1" kern="5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заседаниях методических советов, </a:t>
            </a:r>
            <a: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научно-практических </a:t>
            </a:r>
            <a:r>
              <a:rPr lang="ru-RU" sz="2800" b="1" kern="5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конференциях, педагогических чтениях, семинарах, секциях, форумах, радиопередачах (</a:t>
            </a:r>
            <a: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очно)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0933" y="3037602"/>
            <a:ext cx="6174297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  <a:p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  <a:p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  <a:p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уровень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5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932252"/>
              </p:ext>
            </p:extLst>
          </p:nvPr>
        </p:nvGraphicFramePr>
        <p:xfrm>
          <a:off x="107504" y="116634"/>
          <a:ext cx="9036496" cy="6595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3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5270"/>
                <a:gridCol w="3036855"/>
                <a:gridCol w="32590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003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выступления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образовательной организации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0069"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28.03.2022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 «Детский сад №114 комбинированного вида», г.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Рузаевка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педагогических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технологий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образовательном процессе структурного подразделения «Детский сад №114 комбинированного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«Современные технологии обучения и воспитания детей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5168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30.05.202.</a:t>
                      </a: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 «Детский сад №114 комбинированного вида», г. Рузаевка</a:t>
                      </a:r>
                    </a:p>
                    <a:p>
                      <a:pPr algn="l"/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мониторинга освоения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образовательной программы по развитию детей и результаты мониторинга развивающей предметно –пространственной  среды за 2021/22 уч. год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совет: «Результативность работы педагогического коллектива за 2021-2022 учебный год»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6479"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уровень 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3633"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20.03.2019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Структурное подразделение «Детский сад 50 комбинированного вида»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коммуникативных способностей у детей подготовительной группы через игру «ТВ в детском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саду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Методическое объединение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педагогов-психологов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Рузаевского муниципального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района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«Использование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проектной деятельности в работе с детьми дошкольного возраста»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23299"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25.02.2021 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«Центр развития ребенка –детский сад №14»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МБДОУ «Детский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сад «Радуга» комбинированного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вида»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Рузаевского муниципального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района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 «Телевидение, которое делают дети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Методическое объединение педагогов-психологов Рузаевского муниципального района «Психолого- педагогическое сопровождение и поддержка детей с ограниченными возможностями здоровья в условиях реализации ФГОС ДО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5223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l"/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1816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ГБУ 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ДПО РМ «ЦНППМ «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Педагог13.ру»</a:t>
                      </a:r>
                      <a:endParaRPr lang="ru-RU" sz="1100" dirty="0" smtClean="0">
                        <a:solidFill>
                          <a:srgbClr val="7C2828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Технологии,  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инструменты, программы по формированию эмоционального интеллекта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дошкольников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Республиканский форум «Образовательная эко-система Республики Мордовия: новые вызовы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приоритеты развития»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073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28.01.2021</a:t>
                      </a:r>
                      <a:endParaRPr lang="ru-RU" sz="11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МГПИ им. М. Е. </a:t>
                      </a:r>
                      <a:r>
                        <a:rPr lang="ru-RU" sz="11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Евсевьева</a:t>
                      </a:r>
                      <a:endParaRPr lang="ru-RU" sz="110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Особенности работы педагога-психолога в дистанционном формате</a:t>
                      </a:r>
                      <a:endParaRPr lang="ru-RU" sz="1100" dirty="0" smtClean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Круглый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стол-семинар «Пространство детства в период пандемии»</a:t>
                      </a:r>
                      <a:endParaRPr lang="ru-RU" sz="1100" kern="1200" dirty="0" smtClean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11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Сканировать1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148345" cy="594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243" name="Picture 3" descr="D:\Сканировать1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44008" y="620688"/>
            <a:ext cx="4285490" cy="594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87624" y="195956"/>
            <a:ext cx="756084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buClr>
                <a:srgbClr val="336600"/>
              </a:buClr>
              <a:buSzPct val="100000"/>
            </a:pPr>
            <a:r>
              <a:rPr lang="ru-RU" sz="2400" kern="0" dirty="0" smtClean="0">
                <a:solidFill>
                  <a:srgbClr val="7C282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bel"/>
              </a:rPr>
              <a:t>Уровень </a:t>
            </a:r>
            <a:r>
              <a:rPr lang="ru-RU" sz="2400" kern="0" dirty="0" smtClean="0">
                <a:solidFill>
                  <a:srgbClr val="7C282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bel"/>
              </a:rPr>
              <a:t>образовательной организации</a:t>
            </a:r>
            <a:endParaRPr lang="ru-RU" sz="1400" kern="0" dirty="0">
              <a:solidFill>
                <a:srgbClr val="7C2828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124744"/>
            <a:ext cx="3384376" cy="432048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7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Муниципальный </a:t>
            </a:r>
            <a:r>
              <a:rPr lang="ru-RU" sz="2700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уровень</a:t>
            </a:r>
            <a: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2708920"/>
            <a:ext cx="6041296" cy="4077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44624"/>
            <a:ext cx="5544616" cy="36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8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764704"/>
            <a:ext cx="2948046" cy="1355744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0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Муниципальный </a:t>
            </a:r>
            <a:r>
              <a:rPr lang="ru-RU" sz="2700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уровень</a:t>
            </a:r>
            <a:br>
              <a:rPr lang="ru-RU" sz="2700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9808"/>
            <a:ext cx="4748246" cy="319316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8219" y="2780928"/>
            <a:ext cx="5758896" cy="398083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580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44824"/>
            <a:ext cx="8784976" cy="1916832"/>
          </a:xfrm>
        </p:spPr>
        <p:txBody>
          <a:bodyPr>
            <a:noAutofit/>
          </a:bodyPr>
          <a:lstStyle/>
          <a:p>
            <a:pPr algn="ctr"/>
            <a:r>
              <a:rPr lang="ru-RU" b="1" kern="50" dirty="0" smtClean="0">
                <a:solidFill>
                  <a:schemeClr val="accent1"/>
                </a:solidFill>
                <a:effectLst/>
                <a:latin typeface="Times New Roman"/>
              </a:rPr>
              <a:t>Качество реализации </a:t>
            </a:r>
            <a:r>
              <a:rPr lang="ru-RU" b="1" kern="50" dirty="0" smtClean="0">
                <a:solidFill>
                  <a:schemeClr val="accent1"/>
                </a:solidFill>
                <a:effectLst/>
                <a:latin typeface="Times New Roman"/>
              </a:rPr>
              <a:t/>
            </a:r>
            <a:br>
              <a:rPr lang="ru-RU" b="1" kern="50" dirty="0" smtClean="0">
                <a:solidFill>
                  <a:schemeClr val="accent1"/>
                </a:solidFill>
                <a:effectLst/>
                <a:latin typeface="Times New Roman"/>
              </a:rPr>
            </a:br>
            <a:r>
              <a:rPr lang="ru-RU" b="1" kern="50" dirty="0" smtClean="0">
                <a:solidFill>
                  <a:schemeClr val="accent1"/>
                </a:solidFill>
                <a:effectLst/>
                <a:latin typeface="Times New Roman"/>
              </a:rPr>
              <a:t>коррекционно-развивающих </a:t>
            </a:r>
            <a:br>
              <a:rPr lang="ru-RU" b="1" kern="50" dirty="0" smtClean="0">
                <a:solidFill>
                  <a:schemeClr val="accent1"/>
                </a:solidFill>
                <a:effectLst/>
                <a:latin typeface="Times New Roman"/>
              </a:rPr>
            </a:br>
            <a:r>
              <a:rPr lang="ru-RU" b="1" kern="50" dirty="0" smtClean="0">
                <a:solidFill>
                  <a:schemeClr val="accent1"/>
                </a:solidFill>
                <a:effectLst/>
                <a:latin typeface="Times New Roman"/>
              </a:rPr>
              <a:t>и </a:t>
            </a:r>
            <a:r>
              <a:rPr lang="ru-RU" b="1" kern="50" dirty="0" smtClean="0">
                <a:solidFill>
                  <a:schemeClr val="accent1"/>
                </a:solidFill>
                <a:effectLst/>
                <a:latin typeface="Times New Roman"/>
              </a:rPr>
              <a:t>развивающих программ</a:t>
            </a:r>
            <a:endParaRPr lang="ru-RU" b="1" dirty="0"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86" y="188640"/>
            <a:ext cx="4712123" cy="648072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3346880" cy="128089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  <a:br>
              <a:rPr lang="ru-RU" sz="2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37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0" y="5709"/>
            <a:ext cx="3800769" cy="37658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5502" y="-507403"/>
            <a:ext cx="4770639" cy="57344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93" y="1961456"/>
            <a:ext cx="336088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04856" cy="12961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мастер-классов,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занятий,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(очно)</a:t>
            </a:r>
            <a:endParaRPr lang="ru-RU" sz="2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2348880"/>
            <a:ext cx="59804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  <a:p>
            <a:pPr lvl="0"/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  <a:p>
            <a:pPr lvl="0"/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9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881346"/>
              </p:ext>
            </p:extLst>
          </p:nvPr>
        </p:nvGraphicFramePr>
        <p:xfrm>
          <a:off x="72008" y="44624"/>
          <a:ext cx="9036496" cy="6823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6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1988"/>
                <a:gridCol w="19265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874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36861"/>
              </a:tblGrid>
              <a:tr h="27824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выступления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24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образовательной организации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720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18.10.2020г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 «Детский сад №114 комбинированного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вида»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Мастер-класс  с элементами тренинга «Психологические уловки хорошего настроения» 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Семинар «Организация деятельности дошкольников в центрах активности в группе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720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31.01.2023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 «Детский сад №114 комбинированного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вида»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Тренинг «Профилактика профессионального выгорания педагогов детского сада»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Семинар</a:t>
                      </a:r>
                    </a:p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«Современный педагог»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9030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21.03.2023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29.05.2023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23.08.2023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 «Детский сад №114 комбинированного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вида»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 «Детский сад №114 комбинированного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вида»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«Детский сад №114 комбинированного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вида»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Мастер-класс нейропсихологические упражнения «Зарядка для ума»</a:t>
                      </a:r>
                    </a:p>
                    <a:p>
                      <a:pPr algn="ctr"/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Психологический практикум «Познай себя»</a:t>
                      </a:r>
                    </a:p>
                    <a:p>
                      <a:pPr algn="ctr"/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Мастер-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класс «Развитие уверенного поведения у детей - задача педагогов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Семинар «Формирование познавательной активности  у дошкольников»</a:t>
                      </a:r>
                    </a:p>
                    <a:p>
                      <a:pPr algn="ctr"/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Семинар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«Профилактика психологического выгорания»</a:t>
                      </a:r>
                    </a:p>
                    <a:p>
                      <a:pPr algn="ctr"/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Семинар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«Уверенные дети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431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уровень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9499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13.03.2020</a:t>
                      </a: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Февраль 2021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Январь 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ГБУ ДПО РМ «Центр непрерывного повышения профессионального мастерства педагогических работников – «Педагог 13.ру»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ГБУ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ДПО РМ «Центр непрерывного повышения профессионального мастерства педагогических работников – «Педагог 13.ру»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ГБУ ДПО РМ «Центр непрерывного повышения профессионального мастерства педагогических работников – «Педагог 13.ру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Мастер –класс «Как создать вовлекающее видео».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Доклад «Мой успешный проект : из опыта участия во всероссийском конкурсе Л.С. Выготского».</a:t>
                      </a: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Мастер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класс «Авторское пособие «Лес» в формирование первичных математических  представлений детей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«Система работы в ДОО по профилактике профессионального выгорания педагогов»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Республиканская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стажировочная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площадка «Дошкольное образование: возможности и перспективы профессиональной карьеры современного педагога»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Региональный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методический марафон «Образовательные инициативы: современные технологии математического развития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дошкольников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образовательный форум «Современное дошкольное образование: наставничество ,мастерство ,карьера»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15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264696" cy="360040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7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Уровень </a:t>
            </a:r>
            <a:r>
              <a:rPr lang="ru-RU" sz="27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образовательной организации</a:t>
            </a:r>
            <a: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218" name="Picture 2" descr="D:\2023-09-09\Сканировать10014.JPG"/>
          <p:cNvPicPr>
            <a:picLocks noChangeAspect="1" noChangeArrowheads="1"/>
          </p:cNvPicPr>
          <p:nvPr/>
        </p:nvPicPr>
        <p:blipFill rotWithShape="1">
          <a:blip r:embed="rId2" cstate="print"/>
          <a:srcRect l="1955" t="1831"/>
          <a:stretch/>
        </p:blipFill>
        <p:spPr bwMode="auto">
          <a:xfrm>
            <a:off x="233427" y="733424"/>
            <a:ext cx="4194557" cy="594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219" name="Picture 3" descr="D:\2023-09-09\Сканировать10015.JPG"/>
          <p:cNvPicPr>
            <a:picLocks noChangeAspect="1" noChangeArrowheads="1"/>
          </p:cNvPicPr>
          <p:nvPr/>
        </p:nvPicPr>
        <p:blipFill rotWithShape="1">
          <a:blip r:embed="rId3" cstate="print"/>
          <a:srcRect r="2621" b="1744"/>
          <a:stretch/>
        </p:blipFill>
        <p:spPr bwMode="auto">
          <a:xfrm rot="10800000">
            <a:off x="4564783" y="733424"/>
            <a:ext cx="4399705" cy="594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4486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392488" cy="576064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7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Республиканский </a:t>
            </a:r>
            <a:r>
              <a:rPr lang="ru-RU" sz="2700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уровень</a:t>
            </a:r>
            <a:br>
              <a:rPr lang="ru-RU" sz="2700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727006" cy="54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237272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E8B7B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400" dirty="0" smtClean="0">
                <a:solidFill>
                  <a:srgbClr val="E8B7B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89273"/>
            <a:ext cx="4318972" cy="594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60" y="689273"/>
            <a:ext cx="4150920" cy="594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170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272808" cy="10620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178704"/>
            <a:ext cx="7704856" cy="1466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lvl="0" indent="-67786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lvl="0" indent="-67786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lvl="0" indent="-67786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lvl="0" indent="-67786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628800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призовые места в конкурсах на порталах сети Интернет различных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уровней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призовые места в очных муниципальных конкурсах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призовые места в очных конкурсах республиканского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и победы в очных конкурсах российского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 и победы в очных конкурсах международного уровня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204129"/>
              </p:ext>
            </p:extLst>
          </p:nvPr>
        </p:nvGraphicFramePr>
        <p:xfrm>
          <a:off x="179512" y="332657"/>
          <a:ext cx="8999331" cy="64383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99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12992">
                  <a:extLst>
                    <a:ext uri="{9D8B030D-6E8A-4147-A177-3AD203B41FA5}">
                      <a16:colId xmlns="" xmlns:a16="http://schemas.microsoft.com/office/drawing/2014/main" val="2899818525"/>
                    </a:ext>
                  </a:extLst>
                </a:gridCol>
                <a:gridCol w="36798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6483"/>
              </a:tblGrid>
              <a:tr h="405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конкурса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 участия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8583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Победы и призовые места в конкурсах на порталах сети Интернет различных уровней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0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педагогический конкурс «Гражданско-патриотическое воспитание молодого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поколения»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Всероссийское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сетевое издание для педагогов и учащихся образовательных учреждений «Фонд Образовательной и Научной деятельности 21 века»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Лауреат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257" marR="60257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843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Победы и призовые места в очных муниципальных конкурсах </a:t>
                      </a: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76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Конкурс на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премию главы Рузаевского муниципального района среди педагогов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ДОУ в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рамках реализации приоритетного национального проекта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«Образование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Глава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Рузаевского муниципального района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564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Победы и призовые места в очных конкурсах республиканского уровня 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755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13.11.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Республиканский конкурс дополнительных общеобразовательных общеразвивающих программ «От призвания к признанию»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ГБУ ДПО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РМ«Центр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непрерывного повышения профессионального мастерства педагогических работников – «Педагог 13.ру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VIII Всероссийский конкурс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«Воспитатели России» (региональный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этап) 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ВОО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«Воспитатели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России»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Победитель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6024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Победы и призовые места в очных конкурсах российского уровня 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</a:tr>
              <a:tr h="4568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25. 05. 2021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III Всероссийский экологический конкурс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просветительских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проектов «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ЭкоПросвет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2021»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Экологический правовой центр «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Беллона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257" marR="60257" marT="0" marB="0"/>
                </a:tc>
              </a:tr>
              <a:tr h="6628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30.06.2020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Дошкольный марафон «Воспитатели России» в номинации «Работа с родителями»</a:t>
                      </a: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ВОО «Воспитатели России»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</a:tr>
              <a:tr h="6628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18.12.2020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VIII Всероссийский конкурс "Воспитатели России"  (всероссийский этап) </a:t>
                      </a: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ВОО «Воспитатели России»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Лауреат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</a:tr>
              <a:tr h="201205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Победы и призовые места в очных конкурсах международного уровня </a:t>
                      </a:r>
                      <a:endParaRPr kumimoji="0" lang="ru-R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</a:tr>
              <a:tr h="6628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2021–2022 гг.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Международный конкурс 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имени Льва Выготского</a:t>
                      </a: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Рыбаков фонд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023" marR="5402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8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262639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</a:t>
            </a:r>
            <a:r>
              <a:rPr lang="ru-RU" sz="24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 </a:t>
            </a:r>
          </a:p>
          <a:p>
            <a:pPr algn="ctr"/>
            <a:r>
              <a:rPr lang="ru-RU" sz="24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порталах сети </a:t>
            </a:r>
            <a:r>
              <a:rPr lang="ru-RU" sz="24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2400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88" y="332656"/>
            <a:ext cx="4186368" cy="59169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64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23-09-09\Сканировать1.JPG"/>
          <p:cNvPicPr>
            <a:picLocks noChangeAspect="1" noChangeArrowheads="1"/>
          </p:cNvPicPr>
          <p:nvPr/>
        </p:nvPicPr>
        <p:blipFill rotWithShape="1">
          <a:blip r:embed="rId2" cstate="print"/>
          <a:srcRect r="2002"/>
          <a:stretch/>
        </p:blipFill>
        <p:spPr bwMode="auto">
          <a:xfrm rot="10800000">
            <a:off x="107505" y="188640"/>
            <a:ext cx="4357117" cy="648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27" name="Picture 3" descr="D:\2023-09-09\Сканировать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595086" y="189360"/>
            <a:ext cx="4446906" cy="648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21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34888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конкурсах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43121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522" y="2305844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конкурсах республиканского уровня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152915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5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1" y="764704"/>
            <a:ext cx="8232808" cy="582160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53296" cy="128089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конкурсах республиканского уровня </a:t>
            </a:r>
            <a:br>
              <a:rPr lang="ru-RU" sz="2400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6512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4624"/>
            <a:ext cx="6589200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конкурсах </a:t>
            </a:r>
            <a:r>
              <a:rPr lang="ru-RU" sz="24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</a:t>
            </a:r>
            <a:r>
              <a:rPr lang="ru-RU" sz="2400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783447" cy="584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0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200800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конкурсах российского уровня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01368"/>
            <a:ext cx="4129016" cy="594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01368"/>
            <a:ext cx="4200318" cy="594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143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221413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kern="50" dirty="0">
                <a:solidFill>
                  <a:srgbClr val="7C2828"/>
                </a:solidFill>
                <a:latin typeface="Times New Roman"/>
                <a:ea typeface="Times New Roman"/>
              </a:rPr>
              <a:t>Призовые места и победы </a:t>
            </a:r>
            <a:r>
              <a:rPr lang="ru-RU" sz="2400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международного </a:t>
            </a:r>
            <a:r>
              <a:rPr lang="ru-RU" sz="2400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уровня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0648"/>
            <a:ext cx="4356112" cy="616530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67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764704"/>
            <a:ext cx="5636160" cy="93610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994052"/>
            <a:ext cx="7535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Министерства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Республики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уровня.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1594"/>
          <a:stretch/>
        </p:blipFill>
        <p:spPr>
          <a:xfrm>
            <a:off x="4705348" y="476672"/>
            <a:ext cx="4151392" cy="5940000"/>
          </a:xfrm>
          <a:prstGeom prst="rect">
            <a:avLst/>
          </a:prstGeom>
        </p:spPr>
      </p:pic>
      <p:pic>
        <p:nvPicPr>
          <p:cNvPr id="1026" name="Picture 2" descr="C:\Users\User\Downloads\SCAN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7" y="476672"/>
            <a:ext cx="4198078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2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1945" r="1376"/>
          <a:stretch/>
        </p:blipFill>
        <p:spPr>
          <a:xfrm>
            <a:off x="4716016" y="287339"/>
            <a:ext cx="4152238" cy="612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2537" y="333335"/>
            <a:ext cx="4329463" cy="612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017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464496" cy="612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96" y="404664"/>
            <a:ext cx="4284000" cy="6120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8465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организации деятельности в соответствии с направлениями (психодиагностика, </a:t>
            </a:r>
            <a:r>
              <a:rPr lang="ru-RU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психокоррекция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реабилитация, </a:t>
            </a:r>
            <a:r>
              <a:rPr lang="ru-RU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психопрофилактика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психоконсультирование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психопросвещение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49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2023-09-09\Сканировать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572000" y="260648"/>
            <a:ext cx="4510885" cy="648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50" name="Picture 2" descr="D:\2023-09-09\Сканировать10002.JPG"/>
          <p:cNvPicPr>
            <a:picLocks noChangeAspect="1" noChangeArrowheads="1"/>
          </p:cNvPicPr>
          <p:nvPr/>
        </p:nvPicPr>
        <p:blipFill rotWithShape="1">
          <a:blip r:embed="rId3" cstate="print"/>
          <a:srcRect r="3267"/>
          <a:stretch/>
        </p:blipFill>
        <p:spPr bwMode="auto">
          <a:xfrm rot="10800000">
            <a:off x="35497" y="260648"/>
            <a:ext cx="4432032" cy="648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8810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023-09-09\Сканировать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267744" y="116632"/>
            <a:ext cx="4596589" cy="648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72605"/>
            <a:ext cx="4248451" cy="12808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6340" y="260648"/>
            <a:ext cx="4489587" cy="6192688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115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2023-09-09\Сканировать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79513" y="332656"/>
            <a:ext cx="4454432" cy="630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077" name="Picture 5" descr="D:\2023-09-09\Сканировать1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44008" y="332656"/>
            <a:ext cx="4343572" cy="6300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12066</TotalTime>
  <Words>1254</Words>
  <Application>Microsoft Office PowerPoint</Application>
  <PresentationFormat>Экран (4:3)</PresentationFormat>
  <Paragraphs>283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Специальное оформление</vt:lpstr>
      <vt:lpstr>Легкий дым</vt:lpstr>
      <vt:lpstr>Презентация PowerPoint</vt:lpstr>
      <vt:lpstr> Педагогический опыт  по теме «Игра «Детское телевидение»  как средство развития коммуникативных способностей детей подготовительной группы»  Ссылка на размещение опыта: https://ds114ruz.schoolrm.ru/sveden/employees/42010/361158/  </vt:lpstr>
      <vt:lpstr>Качество реализации  коррекционно-развивающих  и развивающих программ</vt:lpstr>
      <vt:lpstr>Презентация PowerPoint</vt:lpstr>
      <vt:lpstr> Качество организации деятельности в соответствии с направлениями (психодиагностика, психокоррекция, реабилитация, психопрофилактика, психоконсультирование и психопросвещение)  </vt:lpstr>
      <vt:lpstr>Презентация PowerPoint</vt:lpstr>
      <vt:lpstr>Презентация PowerPoint</vt:lpstr>
      <vt:lpstr>Взаимодействие с родителями</vt:lpstr>
      <vt:lpstr>Презентация PowerPoint</vt:lpstr>
      <vt:lpstr>Взаимодействие с педагогами </vt:lpstr>
      <vt:lpstr>Взаимодействие с воспитанниками </vt:lpstr>
      <vt:lpstr>Участие в инновационной (экспериментальной) деятельности</vt:lpstr>
      <vt:lpstr>Уровень образовательной организации</vt:lpstr>
      <vt:lpstr>Презентация PowerPoint</vt:lpstr>
      <vt:lpstr>Республиканский уровень</vt:lpstr>
      <vt:lpstr>Презентация PowerPoint</vt:lpstr>
      <vt:lpstr>Позитивные результаты внеурочной деятельности : олимпиады; конкурсы; конференции; выставки участия воспитанников в конкурсах; выставках; турниры; соревнования  </vt:lpstr>
      <vt:lpstr>Презентация PowerPoint</vt:lpstr>
      <vt:lpstr>Презентация PowerPoint</vt:lpstr>
      <vt:lpstr>Презентация PowerPoint</vt:lpstr>
      <vt:lpstr>Муниципальный уровень</vt:lpstr>
      <vt:lpstr>Республиканский уровень</vt:lpstr>
      <vt:lpstr>Наличие публикаций </vt:lpstr>
      <vt:lpstr>Республиканский уровень</vt:lpstr>
      <vt:lpstr>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Муниципальный уровень </vt:lpstr>
      <vt:lpstr> Муниципальный уровень </vt:lpstr>
      <vt:lpstr>Республиканский уровень</vt:lpstr>
      <vt:lpstr>Презентация PowerPoint</vt:lpstr>
      <vt:lpstr>Проведение мастер-классов, открытых занятий, мероприятий (очно)</vt:lpstr>
      <vt:lpstr>Презентация PowerPoint</vt:lpstr>
      <vt:lpstr>Уровень образовательной организации </vt:lpstr>
      <vt:lpstr>Республиканский уровень </vt:lpstr>
      <vt:lpstr>Республиканский уровень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Победы и призовые места в очных конкурсах республиканского уровня  </vt:lpstr>
      <vt:lpstr>Победы и призовые места в очных конкурсах российского уровня</vt:lpstr>
      <vt:lpstr>Победы и призовые места в очных конкурсах российского уровня</vt:lpstr>
      <vt:lpstr>Презентация PowerPoint</vt:lpstr>
      <vt:lpstr>Награды и поощрения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Таисия Александровна</dc:creator>
  <cp:lastModifiedBy>User Windows</cp:lastModifiedBy>
  <cp:revision>399</cp:revision>
  <dcterms:created xsi:type="dcterms:W3CDTF">2015-08-25T11:19:33Z</dcterms:created>
  <dcterms:modified xsi:type="dcterms:W3CDTF">2023-10-06T13:08:53Z</dcterms:modified>
</cp:coreProperties>
</file>