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5"/>
  </p:notesMasterIdLst>
  <p:sldIdLst>
    <p:sldId id="256" r:id="rId2"/>
    <p:sldId id="311" r:id="rId3"/>
    <p:sldId id="305" r:id="rId4"/>
    <p:sldId id="264" r:id="rId5"/>
    <p:sldId id="284" r:id="rId6"/>
    <p:sldId id="285" r:id="rId7"/>
    <p:sldId id="286" r:id="rId8"/>
    <p:sldId id="287" r:id="rId9"/>
    <p:sldId id="288" r:id="rId10"/>
    <p:sldId id="289" r:id="rId11"/>
    <p:sldId id="314" r:id="rId12"/>
    <p:sldId id="304" r:id="rId13"/>
    <p:sldId id="291" r:id="rId14"/>
    <p:sldId id="259" r:id="rId15"/>
    <p:sldId id="260" r:id="rId16"/>
    <p:sldId id="261" r:id="rId17"/>
    <p:sldId id="258" r:id="rId18"/>
    <p:sldId id="262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2" r:id="rId36"/>
    <p:sldId id="316" r:id="rId37"/>
    <p:sldId id="309" r:id="rId38"/>
    <p:sldId id="294" r:id="rId39"/>
    <p:sldId id="295" r:id="rId40"/>
    <p:sldId id="296" r:id="rId41"/>
    <p:sldId id="297" r:id="rId42"/>
    <p:sldId id="315" r:id="rId43"/>
    <p:sldId id="303" r:id="rId44"/>
    <p:sldId id="306" r:id="rId45"/>
    <p:sldId id="310" r:id="rId46"/>
    <p:sldId id="312" r:id="rId47"/>
    <p:sldId id="298" r:id="rId48"/>
    <p:sldId id="299" r:id="rId49"/>
    <p:sldId id="300" r:id="rId50"/>
    <p:sldId id="307" r:id="rId51"/>
    <p:sldId id="301" r:id="rId52"/>
    <p:sldId id="308" r:id="rId53"/>
    <p:sldId id="30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02" y="-4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B29F3-44FE-49D5-B8EF-8CF8F516985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F6403-5B1B-48F6-AE29-599246DC88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46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F6403-5B1B-48F6-AE29-599246DC888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19285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961330"/>
      </p:ext>
    </p:extLst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604600"/>
      </p:ext>
    </p:extLst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97605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8032921"/>
      </p:ext>
    </p:extLst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33457"/>
      </p:ext>
    </p:extLst>
  </p:cSld>
  <p:clrMapOvr>
    <a:masterClrMapping/>
  </p:clrMapOvr>
  <p:transition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8425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76180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27166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78279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42016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84027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0566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6610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91654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8537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59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ransition>
    <p:circl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6sar.schoolrm.ru/sveden/employees/11222/376911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00042"/>
            <a:ext cx="7851648" cy="1357298"/>
          </a:xfrm>
        </p:spPr>
        <p:txBody>
          <a:bodyPr>
            <a:noAutofit/>
          </a:bodyPr>
          <a:lstStyle/>
          <a:p>
            <a:pPr algn="ctr"/>
            <a: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  <a:t/>
            </a:r>
            <a:b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</a:br>
            <a: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/>
            </a:r>
            <a:b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</a:br>
            <a: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/>
            </a:r>
            <a:b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</a:br>
            <a: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/>
            </a:r>
            <a:b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</a:br>
            <a: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/>
            </a:r>
            <a:br>
              <a:rPr lang="en-US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</a:b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  <a:t>Министерство образования Республики Мордовия</a:t>
            </a:r>
            <a:b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</a:b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  <a:t>ПОРТФОЛИО</a:t>
            </a:r>
            <a:b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</a:b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  <a:t>Булычёвой Екатерины Алексеевны</a:t>
            </a:r>
            <a:b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</a:b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  <a:t>воспитателя</a:t>
            </a:r>
            <a:b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</a:b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</a:rPr>
              <a:t>МДОУ «Детский сад №86 комбинированного вида» г. о. Саранск</a:t>
            </a:r>
            <a:r>
              <a:rPr lang="ru-RU" altLang="ru-RU" sz="1200" b="0" i="1" dirty="0" smtClean="0">
                <a:solidFill>
                  <a:schemeClr val="tx1"/>
                </a:solidFill>
              </a:rPr>
              <a:t/>
            </a:r>
            <a:br>
              <a:rPr lang="ru-RU" altLang="ru-RU" sz="1200" b="0" i="1" dirty="0" smtClean="0">
                <a:solidFill>
                  <a:schemeClr val="tx1"/>
                </a:solidFill>
              </a:rPr>
            </a:br>
            <a:endParaRPr lang="ru-RU" sz="1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857340"/>
            <a:ext cx="5941894" cy="5000660"/>
          </a:xfrm>
        </p:spPr>
        <p:txBody>
          <a:bodyPr>
            <a:normAutofit fontScale="62500" lnSpcReduction="20000"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Дата рождения: </a:t>
            </a: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06.08.1996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высшее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Окончила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ru-RU" sz="29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«Мордовский государственный педагогический институт им. М.Е. </a:t>
            </a:r>
            <a:r>
              <a:rPr lang="ru-RU" sz="29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9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altLang="ru-RU" sz="29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диплома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101305 0755241, выдан 27.06.2018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Профессиональная переподготовка: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ФГБОУВО «МГПИ имени М.Е. </a:t>
            </a:r>
            <a:r>
              <a:rPr lang="ru-RU" altLang="ru-RU" sz="2800" i="1" dirty="0" err="1" smtClean="0">
                <a:solidFill>
                  <a:schemeClr val="tx1"/>
                </a:solidFill>
                <a:latin typeface="Times New Roman" pitchFamily="18" charset="0"/>
              </a:rPr>
              <a:t>Евсевьева</a:t>
            </a: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»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по программе «Дошкольное образование с основами гувернерского дела»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№ диплома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№132405964531, выдан 27.06.2018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Стаж педагогической работы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</a:rPr>
              <a:t>3 года.</a:t>
            </a:r>
            <a:endParaRPr lang="ru-RU" altLang="ru-RU" sz="28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6 лет.</a:t>
            </a:r>
            <a:endParaRPr lang="ru-RU" altLang="ru-RU" sz="28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Наличие квалификационной категории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нет</a:t>
            </a:r>
            <a:endParaRPr lang="ru-RU" altLang="ru-RU" sz="28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lvl="0" algn="just"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Дата последней </a:t>
            </a: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аттестации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ru-RU" altLang="ru-RU" sz="2900" i="1" dirty="0" smtClean="0">
                <a:solidFill>
                  <a:prstClr val="black"/>
                </a:solidFill>
                <a:latin typeface="Times New Roman" pitchFamily="18" charset="0"/>
              </a:rPr>
              <a:t>нет</a:t>
            </a:r>
            <a:endParaRPr lang="ru-RU" altLang="ru-RU" sz="2900" i="1" dirty="0">
              <a:solidFill>
                <a:prstClr val="black"/>
              </a:solidFill>
              <a:latin typeface="Times New Roman" pitchFamily="18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Звание</a:t>
            </a: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ru-RU" altLang="ru-RU" sz="2800" i="1" dirty="0" smtClean="0">
                <a:solidFill>
                  <a:schemeClr val="tx1"/>
                </a:solidFill>
                <a:latin typeface="Times New Roman" pitchFamily="18" charset="0"/>
              </a:rPr>
              <a:t>не имеет</a:t>
            </a:r>
          </a:p>
          <a:p>
            <a:endParaRPr lang="ru-RU" dirty="0"/>
          </a:p>
        </p:txBody>
      </p:sp>
      <p:pic>
        <p:nvPicPr>
          <p:cNvPr id="35841" name="Picture 1" descr="C:\Users\SAMSUNG\Downloads\Булычева Е.А.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2000240"/>
            <a:ext cx="2491301" cy="373695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SAMSUNG\Desktop\Screenshot_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3153641" cy="4389437"/>
          </a:xfrm>
          <a:prstGeom prst="rect">
            <a:avLst/>
          </a:prstGeom>
          <a:noFill/>
        </p:spPr>
      </p:pic>
      <p:pic>
        <p:nvPicPr>
          <p:cNvPr id="49157" name="Picture 5" descr="F:\аттестация\Булычёва\справки Булычёва\справка 1\вдохновение\вдохновение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643050"/>
            <a:ext cx="3440705" cy="485775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аттестация\Булычёва\справки Булычёва\справка 1\вдохновение\вдохновение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3542584" cy="5000660"/>
          </a:xfrm>
          <a:prstGeom prst="rect">
            <a:avLst/>
          </a:prstGeom>
          <a:noFill/>
        </p:spPr>
      </p:pic>
      <p:pic>
        <p:nvPicPr>
          <p:cNvPr id="4" name="Picture 1" descr="C:\Users\SAMSUNG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428736"/>
            <a:ext cx="3781427" cy="518271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аттестация\выписка из приказа творческой группы\Изображение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966053" cy="5445224"/>
          </a:xfrm>
          <a:prstGeom prst="rect">
            <a:avLst/>
          </a:prstGeom>
          <a:noFill/>
        </p:spPr>
      </p:pic>
      <p:pic>
        <p:nvPicPr>
          <p:cNvPr id="5" name="Picture 3" descr="F:\аттестация\выписка из приказа творческой группы\Изображение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61672"/>
            <a:ext cx="3857652" cy="529632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C:\Users\SAMSUNG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071546"/>
            <a:ext cx="4002994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85725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инновационная деятелность\Булычёва\справки Булычёва\справка 3\ФОП ДО\4PPx9juo06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3192088" cy="4500594"/>
          </a:xfrm>
          <a:prstGeom prst="rect">
            <a:avLst/>
          </a:prstGeom>
          <a:noFill/>
        </p:spPr>
      </p:pic>
      <p:pic>
        <p:nvPicPr>
          <p:cNvPr id="3075" name="Picture 3" descr="F:\инновационная деятелность\Булычёва\справки Булычёва\справка 3\ФОП ДО\elHgkLHkER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357430"/>
            <a:ext cx="3175402" cy="4500570"/>
          </a:xfrm>
          <a:prstGeom prst="rect">
            <a:avLst/>
          </a:prstGeom>
          <a:noFill/>
        </p:spPr>
      </p:pic>
      <p:pic>
        <p:nvPicPr>
          <p:cNvPr id="3076" name="Picture 4" descr="F:\инновационная деятелность\Булычёва\справки Булычёва\справка 3\ФОП ДО\sQcY1O2taM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8907" y="857232"/>
            <a:ext cx="3540811" cy="496633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инновационная деятелность\Булычёва\справки Булычёва\справка 3\гражданская идентичность\W14o_0uDQ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0075" cy="4286268"/>
          </a:xfrm>
          <a:prstGeom prst="rect">
            <a:avLst/>
          </a:prstGeom>
          <a:noFill/>
        </p:spPr>
      </p:pic>
      <p:pic>
        <p:nvPicPr>
          <p:cNvPr id="4099" name="Picture 3" descr="F:\инновационная деятелность\Булычёва\справки Булычёва\справка 3\гражданская идентичность\tFI1jgdm9q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071546"/>
            <a:ext cx="3562349" cy="5042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инновационная деятелность\Булычёва\справки Булычёва\справка 3\гражданская идентичность\vzhzu4_bhm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1" y="1909747"/>
            <a:ext cx="3500430" cy="494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2856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инновационная деятелность\Булычёва\справки Булычёва\справка 3\поликультурное образование\_0cmA_7XWS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2938747" cy="4143404"/>
          </a:xfrm>
          <a:prstGeom prst="rect">
            <a:avLst/>
          </a:prstGeom>
          <a:noFill/>
        </p:spPr>
      </p:pic>
      <p:pic>
        <p:nvPicPr>
          <p:cNvPr id="5123" name="Picture 3" descr="F:\инновационная деятелность\Булычёва\справки Булычёва\справка 3\поликультурное образование\XPdKpX8_s6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428736"/>
            <a:ext cx="3225797" cy="457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инновационная деятелность\Булычёва\справки Булычёва\справка 3\поликультурное образование\yqOAOdUzjp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071678"/>
            <a:ext cx="3234289" cy="457203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инновационная деятелность\Булычёва\справки Булычёва\справка 3\ВШДА\Screenshot_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67100" cy="4924425"/>
          </a:xfrm>
          <a:prstGeom prst="rect">
            <a:avLst/>
          </a:prstGeom>
          <a:noFill/>
        </p:spPr>
      </p:pic>
      <p:pic>
        <p:nvPicPr>
          <p:cNvPr id="2051" name="Picture 3" descr="F:\инновационная деятелность\Булычёва\справки Булычёва\справка 3\ВШДА\bVcTNDN5i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214554"/>
            <a:ext cx="2928958" cy="4280480"/>
          </a:xfrm>
          <a:prstGeom prst="rect">
            <a:avLst/>
          </a:prstGeom>
          <a:noFill/>
        </p:spPr>
      </p:pic>
      <p:pic>
        <p:nvPicPr>
          <p:cNvPr id="2052" name="Picture 4" descr="F:\инновационная деятелность\Булычёва\справки Булычёва\справка 3\ВШДА\Screenshot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5940" y="0"/>
            <a:ext cx="4398060" cy="3548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AMSUNG\Desktop\Булычёва дипломы\ВШДА 2023\БЕА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071942"/>
            <a:ext cx="3571900" cy="252523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CD21C04-C687-4F70-8BA9-3A2F85A24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32"/>
            <a:ext cx="3286116" cy="4647167"/>
          </a:xfrm>
          <a:prstGeom prst="rect">
            <a:avLst/>
          </a:prstGeom>
        </p:spPr>
      </p:pic>
      <p:pic>
        <p:nvPicPr>
          <p:cNvPr id="6146" name="Picture 2" descr="F:\инновационная деятелность\Булычёва\справки Булычёва\справка 3\Осовские чтения\yt6UvuKWpO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785926"/>
            <a:ext cx="3028443" cy="4214842"/>
          </a:xfrm>
          <a:prstGeom prst="rect">
            <a:avLst/>
          </a:prstGeom>
          <a:noFill/>
        </p:spPr>
      </p:pic>
      <p:pic>
        <p:nvPicPr>
          <p:cNvPr id="23553" name="Picture 1" descr="C:\Users\SAMSUNG\Desktop\Screenshot_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5301" y="2214554"/>
            <a:ext cx="3298699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500" dirty="0" smtClean="0">
                <a:solidFill>
                  <a:schemeClr val="tx1"/>
                </a:solidFill>
                <a:latin typeface="Times New Roman" pitchFamily="18" charset="0"/>
              </a:rPr>
              <a:t> Результаты участия воспитанников в конкурсах, выставках, турнирах, соревнованиях, акциях, фестивалях.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484784"/>
            <a:ext cx="3769526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55" y="1628800"/>
            <a:ext cx="3573227" cy="491458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42918"/>
            <a:ext cx="7820052" cy="128089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altLang="ru-RU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Представление инновационного педагогического опыта  на сайте </a:t>
            </a:r>
            <a:r>
              <a:rPr lang="ru-RU" altLang="ru-RU" sz="28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МДОУ «Детский сад №86 комбинированного вида»</a:t>
            </a:r>
            <a:r>
              <a:rPr lang="ru-RU" altLang="ru-RU" sz="2000" b="1" dirty="0">
                <a:solidFill>
                  <a:srgbClr val="114F2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114F23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7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Тема: «</a:t>
            </a:r>
            <a:r>
              <a:rPr lang="ru-RU" sz="27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Использование </a:t>
            </a:r>
            <a:r>
              <a:rPr lang="ru-RU" sz="2700" b="1" dirty="0">
                <a:latin typeface="Times New Roman" pitchFamily="18" charset="0"/>
                <a:ea typeface="Times New Roman"/>
                <a:cs typeface="Times New Roman" pitchFamily="18" charset="0"/>
              </a:rPr>
              <a:t>игровых ситуаций в развитии речевой активности детей дошкольного возраста</a:t>
            </a:r>
            <a:r>
              <a:rPr lang="ru-RU" sz="27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r>
              <a:rPr lang="ru-RU" sz="2700" b="1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284984"/>
            <a:ext cx="7891490" cy="3125164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hlinkClick r:id="rId2"/>
              </a:rPr>
              <a:t>https://ds86sar.schoolrm.ru/sveden/employees/11222/376911/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96573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Users\SAMSUNG\Desktop\Булычёва дипломы\wQHU4l_Cvu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000108"/>
            <a:ext cx="5778603" cy="4087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6" name="AutoShape 2" descr="https://sun9-12.userapi.com/impg/nG7h-T-VynRzIoPObiKwwJs_GIuObRlnOo-34w/2newXtkmcdo.jpg?size=1280x960&amp;quality=95&amp;rotate=270&amp;sign=db2f4ba0f67efac646ca7164e94ae19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un9-12.userapi.com/impg/nG7h-T-VynRzIoPObiKwwJs_GIuObRlnOo-34w/2newXtkmcdo.jpg?size=1280x960&amp;quality=95&amp;rotate=270&amp;sign=db2f4ba0f67efac646ca7164e94ae19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F:\инновационная деятелность\Булычёва\справки Булычёва\справка 4\2newXtkmc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36157"/>
            <a:ext cx="4429124" cy="332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Республиканский уровень</a:t>
            </a:r>
            <a:endParaRPr lang="ru-RU" dirty="0"/>
          </a:p>
        </p:txBody>
      </p:sp>
      <p:pic>
        <p:nvPicPr>
          <p:cNvPr id="24578" name="Picture 2" descr="F:\инновационная деятелность\Булычёва\справки Булычёва\справка 4\RMKtHhYQ2q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71480"/>
            <a:ext cx="2928926" cy="4076340"/>
          </a:xfrm>
          <a:prstGeom prst="rect">
            <a:avLst/>
          </a:prstGeom>
          <a:noFill/>
        </p:spPr>
      </p:pic>
      <p:pic>
        <p:nvPicPr>
          <p:cNvPr id="24579" name="Picture 3" descr="C:\Users\SAMSUNG\Desktop\Screenshot_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857364"/>
            <a:ext cx="3266221" cy="4357718"/>
          </a:xfrm>
          <a:prstGeom prst="rect">
            <a:avLst/>
          </a:prstGeom>
          <a:noFill/>
        </p:spPr>
      </p:pic>
      <p:pic>
        <p:nvPicPr>
          <p:cNvPr id="19457" name="Picture 1" descr="C:\Users\SAMSUNG\Desktop\IMG_E6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215539"/>
            <a:ext cx="2714612" cy="364246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SAMSUNG\Desktop\Булычёва дипломы\hovidOPGd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4572000" cy="323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SAMSUNG\Desktop\Булычёва дипломы\HcadhVPMf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2643" y="3071810"/>
            <a:ext cx="5421357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SAMSUNG\Desktop\Булычёва дипломы\yA6B78jTu4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571480"/>
            <a:ext cx="3970431" cy="5547304"/>
          </a:xfrm>
          <a:prstGeom prst="rect">
            <a:avLst/>
          </a:prstGeom>
          <a:noFill/>
        </p:spPr>
      </p:pic>
      <p:pic>
        <p:nvPicPr>
          <p:cNvPr id="18433" name="Picture 1" descr="F:\аттестация\Булычёва дипломы\_WXZnoY2pe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8"/>
            <a:ext cx="3929058" cy="556144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SAMSUNG\Desktop\Булычёва дипломы\Хохл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071678"/>
            <a:ext cx="2679305" cy="3786214"/>
          </a:xfrm>
          <a:prstGeom prst="rect">
            <a:avLst/>
          </a:prstGeom>
          <a:noFill/>
        </p:spPr>
      </p:pic>
      <p:pic>
        <p:nvPicPr>
          <p:cNvPr id="27651" name="Picture 3" descr="C:\Users\SAMSUNG\Desktop\Булычёва дипломы\vXuTOYiKf6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2794019" cy="3929090"/>
          </a:xfrm>
          <a:prstGeom prst="rect">
            <a:avLst/>
          </a:prstGeom>
          <a:noFill/>
        </p:spPr>
      </p:pic>
      <p:pic>
        <p:nvPicPr>
          <p:cNvPr id="16385" name="Picture 1" descr="C:\Users\SAMSUNG\Desktop\IMG_E6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694756"/>
            <a:ext cx="2357454" cy="316324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2484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Выступления педагога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30516"/>
            <a:ext cx="3870039" cy="5322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82" y="1052736"/>
            <a:ext cx="4164256" cy="5727484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SAMSUNG\Desktop\IMG_E6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071966" cy="5613657"/>
          </a:xfrm>
          <a:prstGeom prst="rect">
            <a:avLst/>
          </a:prstGeom>
          <a:noFill/>
        </p:spPr>
      </p:pic>
      <p:pic>
        <p:nvPicPr>
          <p:cNvPr id="14340" name="Picture 4" descr="C:\Users\SAMSUNG\Desktop\IMG_E6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5"/>
            <a:ext cx="3929090" cy="567651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Муниципальный и </a:t>
            </a:r>
            <a:r>
              <a:rPr lang="ru-RU" dirty="0" smtClean="0"/>
              <a:t>республиканский</a:t>
            </a:r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ru-RU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уровни</a:t>
            </a:r>
            <a:endParaRPr lang="ru-RU" dirty="0"/>
          </a:p>
        </p:txBody>
      </p:sp>
      <p:pic>
        <p:nvPicPr>
          <p:cNvPr id="1027" name="Picture 3" descr="F:\инновационная деятелность\Булычёва\справки Булычёва\справка 6\_gowNhDqmJ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8218" y="1268760"/>
            <a:ext cx="3750495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7" name="Picture 1" descr="C:\Users\SAMSUNG\Desktop\Screenshot_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883" y="1268760"/>
            <a:ext cx="3644135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Всероссийский уровень</a:t>
            </a:r>
            <a:endParaRPr lang="ru-RU" dirty="0"/>
          </a:p>
        </p:txBody>
      </p:sp>
      <p:pic>
        <p:nvPicPr>
          <p:cNvPr id="2050" name="Picture 2" descr="C:\Users\SAMSUNG\Desktop\Screenshot_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214422"/>
            <a:ext cx="3786214" cy="2676450"/>
          </a:xfrm>
          <a:prstGeom prst="rect">
            <a:avLst/>
          </a:prstGeom>
          <a:noFill/>
        </p:spPr>
      </p:pic>
      <p:pic>
        <p:nvPicPr>
          <p:cNvPr id="2051" name="Picture 3" descr="F:\инновационная деятелность\Булычёва\справки Булычёва\справка 6\поликультурное 2022 программ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000108"/>
            <a:ext cx="3301790" cy="5050898"/>
          </a:xfrm>
          <a:prstGeom prst="rect">
            <a:avLst/>
          </a:prstGeom>
          <a:noFill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52765"/>
            <a:ext cx="2688014" cy="380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MSUNG\Desktop\Булычёва дипломы\ВШДА 2023\БЕ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7578765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346776" cy="128089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Характеристика-представление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005275" cy="5508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96" y="1124744"/>
            <a:ext cx="4168452" cy="573325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Международный уровень</a:t>
            </a:r>
            <a:endParaRPr lang="ru-RU" dirty="0"/>
          </a:p>
        </p:txBody>
      </p:sp>
      <p:pic>
        <p:nvPicPr>
          <p:cNvPr id="4098" name="Picture 2" descr="F:\инновационная деятелность\Булычёва\справки Булычёва\справка 6\осовские 20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2933364" cy="4143404"/>
          </a:xfrm>
          <a:prstGeom prst="rect">
            <a:avLst/>
          </a:prstGeom>
          <a:noFill/>
        </p:spPr>
      </p:pic>
      <p:pic>
        <p:nvPicPr>
          <p:cNvPr id="4100" name="Picture 4" descr="F:\инновационная деятелность\Булычёва\справки Булычёва\справка 6\осовские 2022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643050"/>
            <a:ext cx="3241399" cy="4613307"/>
          </a:xfrm>
          <a:prstGeom prst="rect">
            <a:avLst/>
          </a:prstGeom>
          <a:noFill/>
        </p:spPr>
      </p:pic>
      <p:pic>
        <p:nvPicPr>
          <p:cNvPr id="4102" name="Picture 6" descr="F:\инновационная деятелность\Булычёва\справки Булычёва\справка 6\осовские 2023 с.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4524" y="2428570"/>
            <a:ext cx="3119476" cy="442943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инновационная деятелность\Булычёва\справки Булычёва\справка 6\2DT9MoIHqb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17313" cy="4389437"/>
          </a:xfrm>
          <a:prstGeom prst="rect">
            <a:avLst/>
          </a:prstGeom>
          <a:noFill/>
        </p:spPr>
      </p:pic>
      <p:pic>
        <p:nvPicPr>
          <p:cNvPr id="5124" name="Picture 4" descr="F:\инновационная деятелность\Булычёва\справки Булычёва\справка 6\осовские программа 2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857232"/>
            <a:ext cx="3551394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инновационная деятелность\Булычёва\справки Булычёва\справка 6\осовские 20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772" y="2357430"/>
            <a:ext cx="3121228" cy="450057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3211"/>
            <a:ext cx="8642920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80" y="1210150"/>
            <a:ext cx="4104456" cy="564523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Уровень образовательное организации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15545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1"/>
            <a:ext cx="4143404" cy="569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500298" y="1357298"/>
          <a:ext cx="3571900" cy="505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8" y="1357298"/>
                        <a:ext cx="3571900" cy="505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77882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</a:rPr>
              <a:t>Общественно-педагогическая активность педагога: участие в комиссиях, в педагогических сообществах, в жюри конкурсов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1285860"/>
            <a:ext cx="3861260" cy="5310746"/>
          </a:xfrm>
          <a:prstGeom prst="rect">
            <a:avLst/>
          </a:prstGeom>
        </p:spPr>
      </p:pic>
      <p:pic>
        <p:nvPicPr>
          <p:cNvPr id="61442" name="Picture 2" descr="C:\Users\SAMSUNG\Desktop\IMG_E6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28736"/>
            <a:ext cx="3786214" cy="504828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аттестация\выписка из приказа ППК\Изображение (5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00528" cy="5491932"/>
          </a:xfrm>
          <a:prstGeom prst="rect">
            <a:avLst/>
          </a:prstGeom>
          <a:noFill/>
        </p:spPr>
      </p:pic>
      <p:pic>
        <p:nvPicPr>
          <p:cNvPr id="5" name="Picture 6" descr="C:\Users\SAMSUNG\Desktop\Рисун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8604"/>
            <a:ext cx="4143404" cy="568445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F:\аттестация\Булычёва\справки Булычёва\справка 9\Изображение (7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642918"/>
            <a:ext cx="3902415" cy="5357850"/>
          </a:xfrm>
          <a:prstGeom prst="rect">
            <a:avLst/>
          </a:prstGeom>
          <a:noFill/>
        </p:spPr>
      </p:pic>
      <p:pic>
        <p:nvPicPr>
          <p:cNvPr id="61445" name="Picture 5" descr="C:\Users\SAMSUNG\Desktop\Рисун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500042"/>
            <a:ext cx="4009485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аттестация\выписка из приказа творческой группы\Изображение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578871" cy="6286520"/>
          </a:xfrm>
          <a:prstGeom prst="rect">
            <a:avLst/>
          </a:prstGeom>
          <a:noFill/>
        </p:spPr>
      </p:pic>
      <p:pic>
        <p:nvPicPr>
          <p:cNvPr id="53251" name="Picture 3" descr="F:\аттестация\выписка из приказа творческой группы\Изображение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7144" y="357166"/>
            <a:ext cx="4526856" cy="621510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altLang="ru-RU" sz="2500" dirty="0" smtClean="0">
                <a:solidFill>
                  <a:srgbClr val="0070C0"/>
                </a:solidFill>
                <a:effectLst/>
                <a:latin typeface="Times New Roman" pitchFamily="18" charset="0"/>
              </a:rPr>
              <a:t> Позитивные результаты работы с воспитанниками</a:t>
            </a:r>
            <a:endParaRPr lang="ru-RU" sz="2500" dirty="0"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Вставить справку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82"/>
            <a:ext cx="3148231" cy="4330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87" y="1402102"/>
            <a:ext cx="3278425" cy="4509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26" y="2509364"/>
            <a:ext cx="3173716" cy="436510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</a:t>
            </a:r>
            <a:br>
              <a:rPr lang="ru-RU" altLang="ru-RU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3000" dirty="0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3278187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 descr="C:\Users\Администратор\Downloads\2024-01-22_13-10-5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000240"/>
            <a:ext cx="5429288" cy="354750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ru-RU" altLang="ru-RU" sz="2500" dirty="0" smtClean="0">
                <a:solidFill>
                  <a:srgbClr val="0070C0"/>
                </a:solidFill>
                <a:effectLst/>
                <a:latin typeface="Times New Roman" pitchFamily="18" charset="0"/>
              </a:rPr>
              <a:t> Качество взаимодействия с родителями</a:t>
            </a:r>
            <a:endParaRPr lang="ru-RU" sz="2500" dirty="0"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Вставить справку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5812"/>
            <a:ext cx="3886770" cy="5345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30" y="822726"/>
            <a:ext cx="3699670" cy="508849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000" dirty="0" smtClean="0">
                <a:solidFill>
                  <a:srgbClr val="0070C0"/>
                </a:solidFill>
                <a:effectLst/>
                <a:latin typeface="Times New Roman" pitchFamily="18" charset="0"/>
              </a:rPr>
              <a:t>12. Работа с детьми из социально – неблагополучных семей</a:t>
            </a:r>
            <a:endParaRPr lang="ru-RU" sz="3000" dirty="0">
              <a:effectLst/>
            </a:endParaRPr>
          </a:p>
        </p:txBody>
      </p:sp>
      <p:pic>
        <p:nvPicPr>
          <p:cNvPr id="54274" name="Picture 2" descr="F:\аттестация\выписка из приказ неблагопол семьи\Изображение (5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954477" cy="5429264"/>
          </a:xfrm>
          <a:prstGeom prst="rect">
            <a:avLst/>
          </a:prstGeom>
          <a:noFill/>
        </p:spPr>
      </p:pic>
      <p:pic>
        <p:nvPicPr>
          <p:cNvPr id="54275" name="Picture 3" descr="F:\аттестация\выписка из приказ неблагопол семьи\Изображение (5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5076"/>
            <a:ext cx="4212070" cy="578292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аттестация\Булычёва\ксерокопии справок\работа с детьми из социально-неблагополучных семей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4466849" cy="6143668"/>
          </a:xfrm>
          <a:prstGeom prst="rect">
            <a:avLst/>
          </a:prstGeom>
          <a:noFill/>
        </p:spPr>
      </p:pic>
      <p:pic>
        <p:nvPicPr>
          <p:cNvPr id="60419" name="Picture 3" descr="F:\аттестация\Булычёва\ксерокопии справок\работа с детьми из социально-неблагополучных семей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66"/>
            <a:ext cx="4415184" cy="607223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Администратор\Downloads\Изображение (6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198393" cy="5764216"/>
          </a:xfrm>
          <a:prstGeom prst="rect">
            <a:avLst/>
          </a:prstGeom>
          <a:noFill/>
        </p:spPr>
      </p:pic>
      <p:pic>
        <p:nvPicPr>
          <p:cNvPr id="54274" name="Picture 2" descr="C:\Users\Администратор\Downloads\Изображение (6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641" y="642918"/>
            <a:ext cx="4214608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аттестация\Булычёва\справки Булычёва\справка 12\o8pfrYTan_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2975" cy="3643314"/>
          </a:xfrm>
          <a:prstGeom prst="rect">
            <a:avLst/>
          </a:prstGeom>
          <a:noFill/>
        </p:spPr>
      </p:pic>
      <p:pic>
        <p:nvPicPr>
          <p:cNvPr id="61442" name="Picture 2" descr="F:\аттестация\Булычёва\справки Булычёва\справка 12\NXnNm-Zncx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482" y="1157583"/>
            <a:ext cx="4032518" cy="570041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аттестация\Булычёва\справки Булычёва\справка 12\Az060EGH7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607752" cy="6143668"/>
          </a:xfrm>
          <a:prstGeom prst="rect">
            <a:avLst/>
          </a:prstGeom>
          <a:noFill/>
        </p:spPr>
      </p:pic>
      <p:pic>
        <p:nvPicPr>
          <p:cNvPr id="60419" name="Picture 3" descr="F:\аттестация\Булычёва\справки Булычёва\справка 12\elD4zZEVbZ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57" y="285728"/>
            <a:ext cx="4643443" cy="6191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886139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F:\аттестация\Булычёва\новая папка 3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543415" cy="6248586"/>
          </a:xfrm>
          <a:prstGeom prst="rect">
            <a:avLst/>
          </a:prstGeom>
          <a:noFill/>
        </p:spPr>
      </p:pic>
      <p:pic>
        <p:nvPicPr>
          <p:cNvPr id="59395" name="Picture 3" descr="F:\аттестация\Булычёва\новая папка 3\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929" y="357166"/>
            <a:ext cx="4519071" cy="621510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16632"/>
            <a:ext cx="8138864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1285860"/>
            <a:ext cx="3714776" cy="510927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00" y="0"/>
            <a:ext cx="7820052" cy="1280890"/>
          </a:xfrm>
        </p:spPr>
        <p:txBody>
          <a:bodyPr>
            <a:noAutofit/>
          </a:bodyPr>
          <a:lstStyle/>
          <a:p>
            <a:pPr algn="ctr"/>
            <a:r>
              <a:rPr lang="ru-RU" sz="3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  <a:endParaRPr lang="ru-RU" sz="35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F:\аттестация\Булычёва\справки Булычёва\справка 13\IMG_603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71802" y="1214422"/>
            <a:ext cx="3726408" cy="52537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C:\Users\SAMSUNG\Desktop\Screenshot_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214554"/>
            <a:ext cx="4951279" cy="3429024"/>
          </a:xfrm>
          <a:prstGeom prst="rect">
            <a:avLst/>
          </a:prstGeom>
          <a:noFill/>
        </p:spPr>
      </p:pic>
      <p:pic>
        <p:nvPicPr>
          <p:cNvPr id="56323" name="Picture 3" descr="F:\аттестация\Булычёва\справки Булычёва\справка 13\Булычева арт талан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714488"/>
            <a:ext cx="3504351" cy="478632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285728"/>
            <a:ext cx="4259088" cy="58579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74" y="357166"/>
            <a:ext cx="4207148" cy="578647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аттестация\Булычёва\справки Булычёва\справка 13\Дипло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908"/>
            <a:ext cx="3796340" cy="518457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4" y="692696"/>
            <a:ext cx="4377870" cy="602128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76408"/>
            <a:ext cx="6589199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F:\аттестация\Булычёва\справки Булычёва\справка 14\8NvcbSnBE0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857364"/>
            <a:ext cx="2876769" cy="4071966"/>
          </a:xfrm>
          <a:prstGeom prst="rect">
            <a:avLst/>
          </a:prstGeom>
          <a:noFill/>
        </p:spPr>
      </p:pic>
      <p:pic>
        <p:nvPicPr>
          <p:cNvPr id="57347" name="Picture 3" descr="F:\аттестация\Булычёва\справки Булычёва\справка 14\V5GXofIml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048021" cy="4286280"/>
          </a:xfrm>
          <a:prstGeom prst="rect">
            <a:avLst/>
          </a:prstGeom>
          <a:noFill/>
        </p:spPr>
      </p:pic>
      <p:pic>
        <p:nvPicPr>
          <p:cNvPr id="6" name="Picture 2" descr="F:\аттестация\Булычёва\справки Булычёва\справка 14\Y3uRay8iWc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143116"/>
            <a:ext cx="3201699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Users\Администратор\Downloads\Благодарственное письм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5" y="285728"/>
            <a:ext cx="4348661" cy="6054053"/>
          </a:xfrm>
          <a:prstGeom prst="rect">
            <a:avLst/>
          </a:prstGeom>
          <a:noFill/>
        </p:spPr>
      </p:pic>
      <p:pic>
        <p:nvPicPr>
          <p:cNvPr id="57347" name="Picture 3" descr="F:\аттестация\Булычёва\справки Булычёва\справка 14\запов мордовия.2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214291"/>
            <a:ext cx="4357717" cy="616321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аттестация\Булычёва\справки Булычёва\справка 14\FdZPDcBVU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411265" cy="5881686"/>
          </a:xfrm>
          <a:prstGeom prst="rect">
            <a:avLst/>
          </a:prstGeom>
          <a:noFill/>
        </p:spPr>
      </p:pic>
      <p:pic>
        <p:nvPicPr>
          <p:cNvPr id="53251" name="Picture 3" descr="F:\аттестация\Булычёва\справки Булычёва\справка 14\UnTJ6I6R-M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002" y="500042"/>
            <a:ext cx="4446998" cy="592933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аттестация\Булычёва\справки Булычёва\справка 1\Курышев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50244" cy="3571900"/>
          </a:xfrm>
          <a:prstGeom prst="rect">
            <a:avLst/>
          </a:prstGeom>
          <a:noFill/>
        </p:spPr>
      </p:pic>
      <p:pic>
        <p:nvPicPr>
          <p:cNvPr id="4" name="Picture 1" descr="C:\Users\SAMSUNG\Desktop\Screenshot_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340662"/>
            <a:ext cx="3690939" cy="520776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аттестация\Булычёва\справки Булычёва\справка 1\Лысяк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3487394" cy="492919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45985"/>
            <a:ext cx="3723357" cy="512107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09" y="620688"/>
            <a:ext cx="4194127" cy="5768569"/>
          </a:xfrm>
          <a:prstGeom prst="rect">
            <a:avLst/>
          </a:prstGeom>
        </p:spPr>
      </p:pic>
      <p:pic>
        <p:nvPicPr>
          <p:cNvPr id="47106" name="Picture 2" descr="C:\Users\Администратор\Downloads\ЛАРИН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4961042" cy="346025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B57EAC2-AD9F-4E5F-ABD4-4F9AB74E9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40"/>
            <a:ext cx="4787059" cy="6715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8604"/>
            <a:ext cx="4149292" cy="570690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1344</TotalTime>
  <Words>232</Words>
  <Application>Microsoft Office PowerPoint</Application>
  <PresentationFormat>Экран (4:3)</PresentationFormat>
  <Paragraphs>46</Paragraphs>
  <Slides>53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Легкий дым</vt:lpstr>
      <vt:lpstr>Acrobat Document</vt:lpstr>
      <vt:lpstr>     Министерство образования Республики Мордовия ПОРТФОЛИО Булычёвой Екатерины Алексеевны воспитателя МДОУ «Детский сад №86 комбинированного вида» г. о. Саранск </vt:lpstr>
      <vt:lpstr>Представление инновационного педагогического опыта  на сайте  МДОУ «Детский сад №86 комбинированного вида»  Тема: «Использование игровых ситуаций в развитии речевой активности детей дошкольного возраста» </vt:lpstr>
      <vt:lpstr>Характеристика-представление</vt:lpstr>
      <vt:lpstr>1. Участие в инновационной 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Республиканский уровень</vt:lpstr>
      <vt:lpstr>Презентация PowerPoint</vt:lpstr>
      <vt:lpstr>Всероссийский уровень</vt:lpstr>
      <vt:lpstr>Презентация PowerPoint</vt:lpstr>
      <vt:lpstr>Международный уровень</vt:lpstr>
      <vt:lpstr> Результаты участия воспитанников в конкурсах, выставках, турнирах, соревнованиях, акциях, фестивалях.</vt:lpstr>
      <vt:lpstr>Муниципальный уровень</vt:lpstr>
      <vt:lpstr>Республиканский уровень</vt:lpstr>
      <vt:lpstr>Всероссийский уровень</vt:lpstr>
      <vt:lpstr>Презентация PowerPoint</vt:lpstr>
      <vt:lpstr>Международный уровень</vt:lpstr>
      <vt:lpstr>Выступления педагога</vt:lpstr>
      <vt:lpstr>Уровень образовательной организации</vt:lpstr>
      <vt:lpstr>Муниципальный и республиканский уровни</vt:lpstr>
      <vt:lpstr>Всероссийский уровень</vt:lpstr>
      <vt:lpstr>Презентация PowerPoint</vt:lpstr>
      <vt:lpstr>Международный уровень</vt:lpstr>
      <vt:lpstr>Презентация PowerPoint</vt:lpstr>
      <vt:lpstr>Проведение открытых занятий, мастер-классов, мероприятий</vt:lpstr>
      <vt:lpstr>Уровень образовательное организации</vt:lpstr>
      <vt:lpstr>Республиканский уровень</vt:lpstr>
      <vt:lpstr> Общественно-педагогическая активность педагога: участие в комиссиях, в педагогических сообществах, в жюри конкурсов </vt:lpstr>
      <vt:lpstr>Презентация PowerPoint</vt:lpstr>
      <vt:lpstr>Презентация PowerPoint</vt:lpstr>
      <vt:lpstr>Презентация PowerPoint</vt:lpstr>
      <vt:lpstr> Позитивные результаты работы с воспитанниками</vt:lpstr>
      <vt:lpstr> Качество взаимодействия с родителями</vt:lpstr>
      <vt:lpstr>12. Работа с детьми из социально – 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Участие педагога в профессиональных конкурсах</vt:lpstr>
      <vt:lpstr>Победы и призовые места в конкурсах на порталах сети Интернет</vt:lpstr>
      <vt:lpstr>Всероссийский уровень</vt:lpstr>
      <vt:lpstr>Презентация PowerPoint</vt:lpstr>
      <vt:lpstr>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vospital</cp:lastModifiedBy>
  <cp:revision>128</cp:revision>
  <dcterms:created xsi:type="dcterms:W3CDTF">2024-01-11T05:54:14Z</dcterms:created>
  <dcterms:modified xsi:type="dcterms:W3CDTF">2024-02-19T11:32:33Z</dcterms:modified>
</cp:coreProperties>
</file>