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notesMasterIdLst>
    <p:notesMasterId r:id="rId38"/>
  </p:notesMasterIdLst>
  <p:sldIdLst>
    <p:sldId id="256" r:id="rId2"/>
    <p:sldId id="289" r:id="rId3"/>
    <p:sldId id="290" r:id="rId4"/>
    <p:sldId id="258" r:id="rId5"/>
    <p:sldId id="291" r:id="rId6"/>
    <p:sldId id="299" r:id="rId7"/>
    <p:sldId id="308" r:id="rId8"/>
    <p:sldId id="315" r:id="rId9"/>
    <p:sldId id="260" r:id="rId10"/>
    <p:sldId id="305" r:id="rId11"/>
    <p:sldId id="259" r:id="rId12"/>
    <p:sldId id="297" r:id="rId13"/>
    <p:sldId id="295" r:id="rId14"/>
    <p:sldId id="296" r:id="rId15"/>
    <p:sldId id="261" r:id="rId16"/>
    <p:sldId id="309" r:id="rId17"/>
    <p:sldId id="306" r:id="rId18"/>
    <p:sldId id="262" r:id="rId19"/>
    <p:sldId id="307" r:id="rId20"/>
    <p:sldId id="263" r:id="rId21"/>
    <p:sldId id="301" r:id="rId22"/>
    <p:sldId id="264" r:id="rId23"/>
    <p:sldId id="265" r:id="rId24"/>
    <p:sldId id="310" r:id="rId25"/>
    <p:sldId id="311" r:id="rId26"/>
    <p:sldId id="312" r:id="rId27"/>
    <p:sldId id="313" r:id="rId28"/>
    <p:sldId id="266" r:id="rId29"/>
    <p:sldId id="314" r:id="rId30"/>
    <p:sldId id="268" r:id="rId31"/>
    <p:sldId id="292" r:id="rId32"/>
    <p:sldId id="316" r:id="rId33"/>
    <p:sldId id="271" r:id="rId34"/>
    <p:sldId id="300" r:id="rId35"/>
    <p:sldId id="302" r:id="rId36"/>
    <p:sldId id="293" r:id="rId3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393" autoAdjust="0"/>
    <p:restoredTop sz="94660"/>
  </p:normalViewPr>
  <p:slideViewPr>
    <p:cSldViewPr snapToGrid="0" showGuides="1">
      <p:cViewPr varScale="1">
        <p:scale>
          <a:sx n="57" d="100"/>
          <a:sy n="57" d="100"/>
        </p:scale>
        <p:origin x="102" y="9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7A6A6FD-EB6D-4777-86D8-D954AC2C3845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11F42B-9550-4E92-A5E6-15267ED7C66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488060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611F42B-9550-4E92-A5E6-15267ED7C667}" type="slidenum">
              <a:rPr lang="ru-RU" smtClean="0"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5545466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357914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141733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618039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11653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6104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740181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3775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6137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64492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9383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7842864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7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664030-F10E-4589-A1F8-2911DF782E92}" type="datetimeFigureOut">
              <a:rPr lang="ru-RU" smtClean="0"/>
              <a:t>23.12.2021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34EC1B-D20E-4185-BE23-D3704AF4582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944619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hyperlink" Target="http://ds7sar.schoolrm.ru/sveden/employees/25188/255957/" TargetMode="Externa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g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41567" y="195349"/>
            <a:ext cx="8972204" cy="2294312"/>
          </a:xfrm>
        </p:spPr>
        <p:txBody>
          <a:bodyPr>
            <a:normAutofit fontScale="90000"/>
          </a:bodyPr>
          <a:lstStyle/>
          <a:p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Министерство Образования Республики Мордовия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Портфолио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Дувалкиной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Лилии Сергеевны</a:t>
            </a: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старшего воспитателя </a:t>
            </a:r>
            <a:b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МАДОУ «Центр развития ребенка – детский сад № 7»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3827467" y="2695402"/>
            <a:ext cx="7631083" cy="3782291"/>
          </a:xfrm>
        </p:spPr>
        <p:txBody>
          <a:bodyPr>
            <a:normAutofit fontScale="40000" lnSpcReduction="20000"/>
          </a:bodyPr>
          <a:lstStyle/>
          <a:p>
            <a:pPr>
              <a:spcBef>
                <a:spcPts val="0"/>
              </a:spcBef>
            </a:pPr>
            <a:endParaRPr lang="ru-RU" sz="1800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рождения: 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18.04.1987 г.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Профессиональное образование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высшее,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ФГБОУ ВПО «Мордовский государственный университет им. Н.П. Огарёва»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Психолог / Преподаватель психологии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КВ № 19151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сентября 2012 года</a:t>
            </a:r>
          </a:p>
          <a:p>
            <a:pPr lvl="0" algn="l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</a:pPr>
            <a:r>
              <a:rPr lang="ru-RU" sz="35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Профессиональная переподготовка: </a:t>
            </a:r>
            <a:r>
              <a:rPr lang="ru-RU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ГБОУ ДПО повышения квалификации специалистов «Мордовский государственный институт образования» по программе «Педагогика и методика дошкольного образования»</a:t>
            </a:r>
            <a:endParaRPr lang="ru-RU" sz="35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</a:pPr>
            <a:r>
              <a:rPr lang="ru-RU" sz="35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Квалификация: </a:t>
            </a:r>
            <a:r>
              <a:rPr lang="ru-RU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Воспитатель</a:t>
            </a:r>
            <a:endParaRPr lang="ru-RU" sz="3500" b="1" i="1" dirty="0" smtClean="0"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l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</a:pPr>
            <a:r>
              <a:rPr lang="ru-RU" sz="3500" b="1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Диплом: </a:t>
            </a:r>
            <a:r>
              <a:rPr lang="ru-RU" sz="3500" i="1" dirty="0" smtClea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132401138310</a:t>
            </a:r>
          </a:p>
          <a:p>
            <a:pPr lvl="0" algn="l" fontAlgn="base">
              <a:lnSpc>
                <a:spcPct val="120000"/>
              </a:lnSpc>
              <a:spcBef>
                <a:spcPct val="20000"/>
              </a:spcBef>
              <a:spcAft>
                <a:spcPct val="0"/>
              </a:spcAft>
              <a:buClr>
                <a:srgbClr val="FFFFCC"/>
              </a:buClr>
            </a:pP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Дата выдачи: 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25 декабря 2014 года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Общий стаж работы: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13</a:t>
            </a:r>
            <a:r>
              <a:rPr lang="ru-RU" sz="3500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лет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стаж работы</a:t>
            </a:r>
            <a:r>
              <a:rPr lang="ru-RU" sz="3500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: 7 лет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Наличие </a:t>
            </a:r>
            <a:r>
              <a:rPr lang="ru-RU" sz="3500" b="1" i="1" dirty="0">
                <a:latin typeface="Times New Roman" pitchFamily="18" charset="0"/>
                <a:cs typeface="Times New Roman" pitchFamily="18" charset="0"/>
              </a:rPr>
              <a:t>квалификационной категории: </a:t>
            </a:r>
            <a:r>
              <a:rPr lang="ru-RU" sz="3500" i="1" dirty="0" smtClean="0">
                <a:latin typeface="Times New Roman" pitchFamily="18" charset="0"/>
                <a:cs typeface="Times New Roman" pitchFamily="18" charset="0"/>
              </a:rPr>
              <a:t>первая</a:t>
            </a:r>
          </a:p>
          <a:p>
            <a:pPr algn="l">
              <a:lnSpc>
                <a:spcPct val="120000"/>
              </a:lnSpc>
              <a:spcBef>
                <a:spcPts val="0"/>
              </a:spcBef>
            </a:pPr>
            <a:r>
              <a:rPr lang="ru-RU" sz="3500" b="1" i="1" dirty="0" smtClean="0">
                <a:latin typeface="Times New Roman" pitchFamily="18" charset="0"/>
                <a:cs typeface="Times New Roman" pitchFamily="18" charset="0"/>
              </a:rPr>
              <a:t>Дата </a:t>
            </a:r>
            <a:r>
              <a:rPr lang="ru-RU" sz="3500" b="1" i="1" dirty="0">
                <a:latin typeface="Times New Roman" pitchFamily="18" charset="0"/>
                <a:cs typeface="Times New Roman" pitchFamily="18" charset="0"/>
              </a:rPr>
              <a:t>последней аттестации</a:t>
            </a:r>
            <a:r>
              <a:rPr lang="ru-RU" sz="3500" b="1" i="1">
                <a:latin typeface="Times New Roman" pitchFamily="18" charset="0"/>
                <a:cs typeface="Times New Roman" pitchFamily="18" charset="0"/>
              </a:rPr>
              <a:t>: </a:t>
            </a:r>
            <a:endParaRPr lang="ru-RU" sz="3500" i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7794" y="2520836"/>
            <a:ext cx="2637904" cy="3956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76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6567" y="491066"/>
            <a:ext cx="4121966" cy="5668917"/>
          </a:xfrm>
        </p:spPr>
      </p:pic>
    </p:spTree>
    <p:extLst>
      <p:ext uri="{BB962C8B-B14F-4D97-AF65-F5344CB8AC3E}">
        <p14:creationId xmlns:p14="http://schemas.microsoft.com/office/powerpoint/2010/main" val="315843713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7213" y="2048934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Организация взаимодействия образовательной организации с научными, образовательными, социальными институтами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118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5920" y="265747"/>
            <a:ext cx="3832961" cy="527145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4044" y="265749"/>
            <a:ext cx="3832961" cy="5271450"/>
          </a:xfrm>
          <a:prstGeom prst="rect">
            <a:avLst/>
          </a:prstGeom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67" y="265748"/>
            <a:ext cx="3832962" cy="5271451"/>
          </a:xfrm>
        </p:spPr>
      </p:pic>
    </p:spTree>
    <p:extLst>
      <p:ext uri="{BB962C8B-B14F-4D97-AF65-F5344CB8AC3E}">
        <p14:creationId xmlns:p14="http://schemas.microsoft.com/office/powerpoint/2010/main" val="257533941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7007" y="494820"/>
            <a:ext cx="3693755" cy="508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8979" y="492352"/>
            <a:ext cx="3695550" cy="508246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034" y="494820"/>
            <a:ext cx="3693756" cy="508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895809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7151" y="345229"/>
            <a:ext cx="4370442" cy="6010645"/>
          </a:xfrm>
          <a:prstGeom prst="rect">
            <a:avLst/>
          </a:prstGeom>
        </p:spPr>
      </p:pic>
      <p:pic>
        <p:nvPicPr>
          <p:cNvPr id="3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2891" y="345228"/>
            <a:ext cx="4432041" cy="6095361"/>
          </a:xfrm>
        </p:spPr>
      </p:pic>
    </p:spTree>
    <p:extLst>
      <p:ext uri="{BB962C8B-B14F-4D97-AF65-F5344CB8AC3E}">
        <p14:creationId xmlns:p14="http://schemas.microsoft.com/office/powerpoint/2010/main" val="164870916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1909752"/>
            <a:ext cx="10515600" cy="1155181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Организация личного участия в инновационной (экспериментальной) деятельности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3014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265" y="365125"/>
            <a:ext cx="4117767" cy="5663142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822" y="609600"/>
            <a:ext cx="7452261" cy="54186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081145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798" y="487891"/>
            <a:ext cx="4346139" cy="597722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05648" y="487891"/>
            <a:ext cx="4346140" cy="5977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21829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486" y="1995037"/>
            <a:ext cx="10644448" cy="83190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Обеспечение информационной открытости деятельности образовательной организации </a:t>
            </a:r>
            <a:endParaRPr lang="ru-RU" sz="3600" dirty="0"/>
          </a:p>
        </p:txBody>
      </p:sp>
    </p:spTree>
    <p:extLst>
      <p:ext uri="{BB962C8B-B14F-4D97-AF65-F5344CB8AC3E}">
        <p14:creationId xmlns:p14="http://schemas.microsoft.com/office/powerpoint/2010/main" val="3315729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00" y="365125"/>
            <a:ext cx="4445000" cy="6113184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5114" y="365125"/>
            <a:ext cx="4440619" cy="61071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3817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43298" y="2153393"/>
            <a:ext cx="8630986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dirty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http://ds7sar.schoolrm.ru/sveden/employees/25188/255957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  <a:hlinkClick r:id="rId2"/>
              </a:rPr>
              <a:t>/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27620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37338" y="2249037"/>
            <a:ext cx="10515600" cy="698904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Наличие собственных публикаций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61667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6077" y="669925"/>
            <a:ext cx="3419335" cy="4641328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3216" y="669925"/>
            <a:ext cx="3251322" cy="4622628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848" y="669925"/>
            <a:ext cx="3271425" cy="4622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5902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511" y="2421466"/>
            <a:ext cx="10515600" cy="1081290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7. Наличие авторских программ, методических пособий, методических рекомендаций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97194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56179" y="1930399"/>
            <a:ext cx="10515600" cy="2421467"/>
          </a:xfrm>
        </p:spPr>
        <p:txBody>
          <a:bodyPr>
            <a:no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8.Выступление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33870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6033" y="322877"/>
            <a:ext cx="4370943" cy="6011333"/>
          </a:xfr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964" y="307090"/>
            <a:ext cx="4393903" cy="60429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24939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2467" y="280458"/>
            <a:ext cx="3563898" cy="5040000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2916" y="280458"/>
            <a:ext cx="3563056" cy="50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2523" y="280458"/>
            <a:ext cx="3563056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913034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229" y="1486959"/>
            <a:ext cx="4360324" cy="3085041"/>
          </a:xfr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9534" y="372533"/>
            <a:ext cx="3563897" cy="504000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63412" y="372533"/>
            <a:ext cx="3563897" cy="50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349775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4829" y="284691"/>
            <a:ext cx="4452237" cy="6291205"/>
          </a:xfrm>
        </p:spPr>
      </p:pic>
    </p:spTree>
    <p:extLst>
      <p:ext uri="{BB962C8B-B14F-4D97-AF65-F5344CB8AC3E}">
        <p14:creationId xmlns:p14="http://schemas.microsoft.com/office/powerpoint/2010/main" val="400946550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21388" y="22860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9. Проведение старшим воспитателем открытых занятий, мастер – классов, мероприятий.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511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3900" y="267759"/>
            <a:ext cx="4447126" cy="6116108"/>
          </a:xfrm>
        </p:spPr>
      </p:pic>
    </p:spTree>
    <p:extLst>
      <p:ext uri="{BB962C8B-B14F-4D97-AF65-F5344CB8AC3E}">
        <p14:creationId xmlns:p14="http://schemas.microsoft.com/office/powerpoint/2010/main" val="32589889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515" y="254000"/>
            <a:ext cx="4576085" cy="629346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7382" y="254000"/>
            <a:ext cx="4576085" cy="6293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909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199" y="2281690"/>
            <a:ext cx="10515600" cy="764771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10. Экспертная деятельность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5388" y="1276730"/>
            <a:ext cx="10838411" cy="5024318"/>
          </a:xfrm>
        </p:spPr>
        <p:txBody>
          <a:bodyPr>
            <a:normAutofit/>
          </a:bodyPr>
          <a:lstStyle/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6686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2126192"/>
            <a:ext cx="10515600" cy="1325563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11. Общественно-педагогическая активность: участие в работе педагогических сообществ, комиссиях, жюри конкурсов.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42905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1367" y="365124"/>
            <a:ext cx="4462517" cy="6137275"/>
          </a:xfrm>
        </p:spPr>
      </p:pic>
    </p:spTree>
    <p:extLst>
      <p:ext uri="{BB962C8B-B14F-4D97-AF65-F5344CB8AC3E}">
        <p14:creationId xmlns:p14="http://schemas.microsoft.com/office/powerpoint/2010/main" val="27418883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5737" y="2201333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12. Личное участие в профессиональных конкурсах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8998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6220" y="432856"/>
            <a:ext cx="4351179" cy="5984875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8920" y="432856"/>
            <a:ext cx="4231032" cy="598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672189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311" y="846667"/>
            <a:ext cx="5689600" cy="4064000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07031" y="183091"/>
            <a:ext cx="4539902" cy="64241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779111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sz="3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13. Награды и поощрения</a:t>
            </a:r>
            <a:endParaRPr lang="ru-R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8585" y="1418687"/>
            <a:ext cx="3828616" cy="516520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37"/>
          <a:stretch/>
        </p:blipFill>
        <p:spPr>
          <a:xfrm>
            <a:off x="6407586" y="1418687"/>
            <a:ext cx="3566147" cy="52140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6620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2109" y="2080253"/>
            <a:ext cx="10515600" cy="1160206"/>
          </a:xfrm>
        </p:spPr>
        <p:txBody>
          <a:bodyPr>
            <a:normAutofit fontScale="90000"/>
          </a:bodyPr>
          <a:lstStyle/>
          <a:p>
            <a:pPr algn="ctr"/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Методическое сопровождение материалов деятельности образовательной организации или отдельных педагогов на конференциях, семинарах, конкурсах</a:t>
            </a:r>
            <a:b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36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межаттестационный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период) 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2146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298" y="202860"/>
            <a:ext cx="2255815" cy="3189600"/>
          </a:xfrm>
          <a:prstGeom prst="rect">
            <a:avLst/>
          </a:prstGeom>
        </p:spPr>
      </p:pic>
      <p:pic>
        <p:nvPicPr>
          <p:cNvPr id="10" name="Объект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87925" y="845523"/>
            <a:ext cx="2651769" cy="3646963"/>
          </a:xfr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2506" y="1724786"/>
            <a:ext cx="2402696" cy="3304413"/>
          </a:xfrm>
          <a:prstGeom prst="rect">
            <a:avLst/>
          </a:prstGeom>
        </p:spPr>
      </p:pic>
      <p:pic>
        <p:nvPicPr>
          <p:cNvPr id="12" name="Объект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7530" y="2355582"/>
            <a:ext cx="2861600" cy="40488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420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Рисунок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6410" y="3408781"/>
            <a:ext cx="1987650" cy="2733604"/>
          </a:xfrm>
          <a:prstGeom prst="rect">
            <a:avLst/>
          </a:prstGeom>
        </p:spPr>
      </p:pic>
      <p:pic>
        <p:nvPicPr>
          <p:cNvPr id="6" name="Объект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5" y="168623"/>
            <a:ext cx="1991671" cy="2733604"/>
          </a:xfrm>
          <a:prstGeom prst="rect">
            <a:avLst/>
          </a:prstGeom>
        </p:spPr>
      </p:pic>
      <p:pic>
        <p:nvPicPr>
          <p:cNvPr id="8" name="Объект 3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7723" y="250715"/>
            <a:ext cx="2079724" cy="2860234"/>
          </a:xfr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701" y="250715"/>
            <a:ext cx="1965148" cy="28602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7695" y="3264442"/>
            <a:ext cx="1940570" cy="3004630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25319" y="3408781"/>
            <a:ext cx="1759921" cy="2860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440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806" y="128058"/>
            <a:ext cx="3073193" cy="417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5759" y="1366050"/>
            <a:ext cx="3458508" cy="46113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4749" y="304800"/>
            <a:ext cx="4316186" cy="5990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336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9" y="334967"/>
            <a:ext cx="3610257" cy="4965166"/>
          </a:xfr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8583" y="1638834"/>
            <a:ext cx="3610258" cy="4965166"/>
          </a:xfrm>
          <a:prstGeom prst="rect">
            <a:avLst/>
          </a:prstGeom>
        </p:spPr>
      </p:pic>
      <p:pic>
        <p:nvPicPr>
          <p:cNvPr id="5" name="Объект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17779" y="337875"/>
            <a:ext cx="3726977" cy="5070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77003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4554" y="1625600"/>
            <a:ext cx="11787446" cy="1562793"/>
          </a:xfrm>
        </p:spPr>
        <p:txBody>
          <a:bodyPr>
            <a:normAutofit/>
          </a:bodyPr>
          <a:lstStyle/>
          <a:p>
            <a:pPr algn="ctr"/>
            <a:r>
              <a:rPr lang="ru-RU" sz="4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Эффективность деятельности по аттестации педагогов на квалификационные категории</a:t>
            </a:r>
            <a:endParaRPr lang="ru-RU" sz="3100" dirty="0"/>
          </a:p>
        </p:txBody>
      </p:sp>
    </p:spTree>
    <p:extLst>
      <p:ext uri="{BB962C8B-B14F-4D97-AF65-F5344CB8AC3E}">
        <p14:creationId xmlns:p14="http://schemas.microsoft.com/office/powerpoint/2010/main" val="2079544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3254</TotalTime>
  <Words>250</Words>
  <Application>Microsoft Office PowerPoint</Application>
  <PresentationFormat>Широкоэкранный</PresentationFormat>
  <Paragraphs>31</Paragraphs>
  <Slides>36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1" baseType="lpstr">
      <vt:lpstr>Arial</vt:lpstr>
      <vt:lpstr>Calibri</vt:lpstr>
      <vt:lpstr>Calibri Light</vt:lpstr>
      <vt:lpstr>Times New Roman</vt:lpstr>
      <vt:lpstr>Тема Office</vt:lpstr>
      <vt:lpstr>Министерство Образования Республики Мордовия Портфолио Дувалкиной Лилии Сергеевны, старшего воспитателя  МАДОУ «Центр развития ребенка – детский сад № 7»</vt:lpstr>
      <vt:lpstr>Презентация PowerPoint</vt:lpstr>
      <vt:lpstr>Презентация PowerPoint</vt:lpstr>
      <vt:lpstr>1. Методическое сопровождение материалов деятельности образовательной организации или отдельных педагогов на конференциях, семинарах, конкурсах  (межаттестационный период) </vt:lpstr>
      <vt:lpstr>Презентация PowerPoint</vt:lpstr>
      <vt:lpstr>Презентация PowerPoint</vt:lpstr>
      <vt:lpstr>Презентация PowerPoint</vt:lpstr>
      <vt:lpstr>Презентация PowerPoint</vt:lpstr>
      <vt:lpstr>2. Эффективность деятельности по аттестации педагогов на квалификационные категории</vt:lpstr>
      <vt:lpstr>Презентация PowerPoint</vt:lpstr>
      <vt:lpstr>3. Организация взаимодействия образовательной организации с научными, образовательными, социальными институтами</vt:lpstr>
      <vt:lpstr>Презентация PowerPoint</vt:lpstr>
      <vt:lpstr>Презентация PowerPoint</vt:lpstr>
      <vt:lpstr>Презентация PowerPoint</vt:lpstr>
      <vt:lpstr>4. Организация личного участия в инновационной (экспериментальной) деятельности</vt:lpstr>
      <vt:lpstr>Презентация PowerPoint</vt:lpstr>
      <vt:lpstr>Презентация PowerPoint</vt:lpstr>
      <vt:lpstr>5. Обеспечение информационной открытости деятельности образовательной организации </vt:lpstr>
      <vt:lpstr>Презентация PowerPoint</vt:lpstr>
      <vt:lpstr>6. Наличие собственных публикаций</vt:lpstr>
      <vt:lpstr>Презентация PowerPoint</vt:lpstr>
      <vt:lpstr>7. Наличие авторских программ, методических пособий, методических рекомендаций</vt:lpstr>
      <vt:lpstr>8.Выступление на заседаниях методических советов, научно-практических конференциях, педагогических чтениях, семинарах, секциях, форумах, радиопередачах (очно)</vt:lpstr>
      <vt:lpstr>Презентация PowerPoint</vt:lpstr>
      <vt:lpstr>Презентация PowerPoint</vt:lpstr>
      <vt:lpstr>Презентация PowerPoint</vt:lpstr>
      <vt:lpstr>Презентация PowerPoint</vt:lpstr>
      <vt:lpstr>9. Проведение старшим воспитателем открытых занятий, мастер – классов, мероприятий.</vt:lpstr>
      <vt:lpstr>Презентация PowerPoint</vt:lpstr>
      <vt:lpstr>10. Экспертная деятельность</vt:lpstr>
      <vt:lpstr>11. Общественно-педагогическая активность: участие в работе педагогических сообществ, комиссиях, жюри конкурсов.</vt:lpstr>
      <vt:lpstr>Презентация PowerPoint</vt:lpstr>
      <vt:lpstr>12. Личное участие в профессиональных конкурсах</vt:lpstr>
      <vt:lpstr>Презентация PowerPoint</vt:lpstr>
      <vt:lpstr>Презентация PowerPoint</vt:lpstr>
      <vt:lpstr>13. Награды и поощрения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РФ ПОРТФОЛИО ДУВАЛКИНОЙ ЛИЛИИ СЕРГЕЕВНЫ</dc:title>
  <dc:creator>Пользователь</dc:creator>
  <cp:lastModifiedBy>Пользователь</cp:lastModifiedBy>
  <cp:revision>72</cp:revision>
  <dcterms:created xsi:type="dcterms:W3CDTF">2017-11-03T10:03:37Z</dcterms:created>
  <dcterms:modified xsi:type="dcterms:W3CDTF">2021-12-23T07:42:30Z</dcterms:modified>
</cp:coreProperties>
</file>