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5"/>
  </p:notesMasterIdLst>
  <p:handoutMasterIdLst>
    <p:handoutMasterId r:id="rId36"/>
  </p:handoutMasterIdLst>
  <p:sldIdLst>
    <p:sldId id="277" r:id="rId2"/>
    <p:sldId id="257" r:id="rId3"/>
    <p:sldId id="300" r:id="rId4"/>
    <p:sldId id="311" r:id="rId5"/>
    <p:sldId id="312" r:id="rId6"/>
    <p:sldId id="286" r:id="rId7"/>
    <p:sldId id="323" r:id="rId8"/>
    <p:sldId id="298" r:id="rId9"/>
    <p:sldId id="322" r:id="rId10"/>
    <p:sldId id="264" r:id="rId11"/>
    <p:sldId id="314" r:id="rId12"/>
    <p:sldId id="301" r:id="rId13"/>
    <p:sldId id="310" r:id="rId14"/>
    <p:sldId id="288" r:id="rId15"/>
    <p:sldId id="297" r:id="rId16"/>
    <p:sldId id="265" r:id="rId17"/>
    <p:sldId id="313" r:id="rId18"/>
    <p:sldId id="325" r:id="rId19"/>
    <p:sldId id="316" r:id="rId20"/>
    <p:sldId id="319" r:id="rId21"/>
    <p:sldId id="326" r:id="rId22"/>
    <p:sldId id="317" r:id="rId23"/>
    <p:sldId id="296" r:id="rId24"/>
    <p:sldId id="320" r:id="rId25"/>
    <p:sldId id="327" r:id="rId26"/>
    <p:sldId id="302" r:id="rId27"/>
    <p:sldId id="318" r:id="rId28"/>
    <p:sldId id="268" r:id="rId29"/>
    <p:sldId id="271" r:id="rId30"/>
    <p:sldId id="272" r:id="rId31"/>
    <p:sldId id="321" r:id="rId32"/>
    <p:sldId id="304" r:id="rId33"/>
    <p:sldId id="315" r:id="rId3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6666"/>
    <a:srgbClr val="008080"/>
    <a:srgbClr val="0033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193" autoAdjust="0"/>
    <p:restoredTop sz="86576" autoAdjust="0"/>
  </p:normalViewPr>
  <p:slideViewPr>
    <p:cSldViewPr>
      <p:cViewPr>
        <p:scale>
          <a:sx n="100" d="100"/>
          <a:sy n="100" d="100"/>
        </p:scale>
        <p:origin x="-84" y="-2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ru-RU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A4B9B20B-8A67-4040-8EC6-932F82800FF1}" type="datetimeFigureOut">
              <a:rPr lang="ru-RU"/>
              <a:pPr/>
              <a:t>07.09.2020</a:t>
            </a:fld>
            <a:endParaRPr lang="ru-RU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ru-RU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0D1CBA32-5F8A-41B4-9EF1-FE5202F515A4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AC43849-2294-4C44-991D-A1EFC62CAB2F}" type="datetimeFigureOut">
              <a:rPr lang="ru-RU"/>
              <a:pPr>
                <a:defRPr/>
              </a:pPr>
              <a:t>07.09.2020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EE77294-A82D-47C0-912C-6834171A6B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EB346-F636-4E7C-B7E0-58B10A1F6D4A}" type="datetimeFigureOut">
              <a:rPr lang="ru-RU"/>
              <a:pPr>
                <a:defRPr/>
              </a:pPr>
              <a:t>07.09.2020</a:t>
            </a:fld>
            <a:endParaRPr lang="ru-RU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37B0F-C5E9-4AC1-92D7-C3191F3DD5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FE9FE-2D16-4504-AB57-576AA393D1F3}" type="datetimeFigureOut">
              <a:rPr lang="ru-RU"/>
              <a:pPr>
                <a:defRPr/>
              </a:pPr>
              <a:t>07.09.2020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E3751-72EB-4BAE-A396-F224FF7BCA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5E965-458E-47FD-A89E-BDD3DC254A18}" type="datetimeFigureOut">
              <a:rPr lang="ru-RU"/>
              <a:pPr>
                <a:defRPr/>
              </a:pPr>
              <a:t>07.09.2020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E388B-D488-4C9A-9EF2-CAC320CFB7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D6905-302D-459F-906D-21C1C4FAAD99}" type="datetimeFigureOut">
              <a:rPr lang="ru-RU"/>
              <a:pPr>
                <a:defRPr/>
              </a:pPr>
              <a:t>07.09.2020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E06C6-890B-459A-AADC-C84E4D1078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BDF51-C432-4168-AAC0-0A2A47427764}" type="datetimeFigureOut">
              <a:rPr lang="ru-RU"/>
              <a:pPr>
                <a:defRPr/>
              </a:pPr>
              <a:t>07.09.2020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349AC-19FF-4E17-A1B1-D90070B43F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30FE7-A4C8-49E9-8889-8BDEE2A9B4B6}" type="datetimeFigureOut">
              <a:rPr lang="ru-RU"/>
              <a:pPr>
                <a:defRPr/>
              </a:pPr>
              <a:t>07.09.2020</a:t>
            </a:fld>
            <a:endParaRPr 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9131E-AE33-4B56-B6A3-3C4F07868C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04C80-F2D6-4979-AC16-57698F83B516}" type="datetimeFigureOut">
              <a:rPr lang="ru-RU"/>
              <a:pPr>
                <a:defRPr/>
              </a:pPr>
              <a:t>07.09.2020</a:t>
            </a:fld>
            <a:endParaRPr lang="ru-RU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8227D-16EB-442C-89BB-0B9707C729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D8D5E-E0F9-44A9-8072-87984944B7D8}" type="datetimeFigureOut">
              <a:rPr lang="ru-RU"/>
              <a:pPr>
                <a:defRPr/>
              </a:pPr>
              <a:t>07.09.2020</a:t>
            </a:fld>
            <a:endParaRPr lang="ru-RU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EBB24-B9AA-4CCF-AA41-825AAC750C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F1A48-C877-4435-8E37-D8B766ACDF49}" type="datetimeFigureOut">
              <a:rPr lang="ru-RU"/>
              <a:pPr>
                <a:defRPr/>
              </a:pPr>
              <a:t>07.09.2020</a:t>
            </a:fld>
            <a:endParaRPr lang="ru-RU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80C4B-202B-440D-8A39-BC494D66A6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A6B0C-398F-4633-8FD7-8E636FBC5F5F}" type="datetimeFigureOut">
              <a:rPr lang="ru-RU"/>
              <a:pPr>
                <a:defRPr/>
              </a:pPr>
              <a:t>07.09.2020</a:t>
            </a:fld>
            <a:endParaRPr 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935A1-C50F-49FF-8D2D-1C68537D35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E3491-B26E-405A-84A5-FB5DE5578CBB}" type="datetimeFigureOut">
              <a:rPr lang="ru-RU"/>
              <a:pPr>
                <a:defRPr/>
              </a:pPr>
              <a:t>07.09.2020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3F0B18-1CDC-4DFE-A3D6-5C3576AF91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A61CFA-45C3-46BA-911D-AB7A4873C582}" type="datetimeFigureOut">
              <a:rPr lang="ru-RU"/>
              <a:pPr>
                <a:defRPr/>
              </a:pPr>
              <a:t>07.09.2020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D029A6D-BF59-4D1E-A486-0DE578D492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24" r:id="rId2"/>
    <p:sldLayoutId id="2147483733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4" r:id="rId9"/>
    <p:sldLayoutId id="2147483730" r:id="rId10"/>
    <p:sldLayoutId id="214748373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Times New Roman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Times New Roman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Times New Roman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Times New Roman" pitchFamily="18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A7EA52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A7EA52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5DCEAF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cdt2sar.schoolrm.ru/life/news/28126/456253/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cdt2sar.schoolrm.ru/sveden/employees/28143/250786/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Подзаголовок 2"/>
          <p:cNvSpPr>
            <a:spLocks/>
          </p:cNvSpPr>
          <p:nvPr/>
        </p:nvSpPr>
        <p:spPr bwMode="auto">
          <a:xfrm>
            <a:off x="214282" y="928670"/>
            <a:ext cx="5249868" cy="304642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18288" anchor="ctr"/>
          <a:lstStyle/>
          <a:p>
            <a:pPr algn="ctr">
              <a:spcBef>
                <a:spcPct val="20000"/>
              </a:spcBef>
              <a:buClr>
                <a:srgbClr val="A7EA52"/>
              </a:buClr>
              <a:buSzPct val="95000"/>
              <a:buFont typeface="Wingdings 2" pitchFamily="18" charset="2"/>
              <a:buNone/>
            </a:pPr>
            <a:r>
              <a:rPr lang="ru-RU" sz="2500" b="1" i="1" dirty="0" err="1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25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spcBef>
                <a:spcPct val="20000"/>
              </a:spcBef>
              <a:buClr>
                <a:srgbClr val="A7EA52"/>
              </a:buClr>
              <a:buSzPct val="95000"/>
              <a:buFont typeface="Wingdings 2" pitchFamily="18" charset="2"/>
              <a:buNone/>
            </a:pPr>
            <a:r>
              <a:rPr lang="ru-RU" sz="25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Тишкиной Татьяны Николаевны, </a:t>
            </a:r>
          </a:p>
          <a:p>
            <a:pPr algn="ctr">
              <a:spcBef>
                <a:spcPct val="20000"/>
              </a:spcBef>
              <a:buClr>
                <a:srgbClr val="A7EA52"/>
              </a:buClr>
              <a:buSzPct val="95000"/>
              <a:buFont typeface="Wingdings 2" pitchFamily="18" charset="2"/>
              <a:buNone/>
            </a:pPr>
            <a:r>
              <a:rPr lang="ru-RU" sz="25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педагога дополнительного образования </a:t>
            </a:r>
            <a:r>
              <a:rPr lang="ru-RU" sz="2500" b="1" i="1" dirty="0" smtClean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МУ ДО </a:t>
            </a:r>
          </a:p>
          <a:p>
            <a:pPr algn="ctr">
              <a:spcBef>
                <a:spcPct val="20000"/>
              </a:spcBef>
              <a:buClr>
                <a:srgbClr val="A7EA52"/>
              </a:buClr>
              <a:buSzPct val="95000"/>
              <a:buFont typeface="Wingdings 2" pitchFamily="18" charset="2"/>
              <a:buNone/>
            </a:pPr>
            <a:r>
              <a:rPr lang="ru-RU" sz="2500" b="1" i="1" dirty="0" smtClean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5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Центр детского творчества №2» </a:t>
            </a:r>
          </a:p>
          <a:p>
            <a:pPr algn="ctr">
              <a:spcBef>
                <a:spcPct val="20000"/>
              </a:spcBef>
              <a:buClr>
                <a:srgbClr val="A7EA52"/>
              </a:buClr>
              <a:buSzPct val="95000"/>
              <a:buFont typeface="Wingdings 2" pitchFamily="18" charset="2"/>
              <a:buNone/>
            </a:pPr>
            <a:r>
              <a:rPr lang="ru-RU" sz="25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г. о. Саранск</a:t>
            </a:r>
          </a:p>
        </p:txBody>
      </p:sp>
      <p:sp>
        <p:nvSpPr>
          <p:cNvPr id="3076" name="TextBox 4"/>
          <p:cNvSpPr txBox="1">
            <a:spLocks noChangeArrowheads="1"/>
          </p:cNvSpPr>
          <p:nvPr/>
        </p:nvSpPr>
        <p:spPr bwMode="auto">
          <a:xfrm>
            <a:off x="142844" y="3857628"/>
            <a:ext cx="91440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 anchor="ctr">
            <a:spAutoFit/>
          </a:bodyPr>
          <a:lstStyle/>
          <a:p>
            <a:pPr algn="just"/>
            <a:r>
              <a:rPr lang="ru-RU" sz="20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Дата рождения: 25.06. 1983 г.</a:t>
            </a:r>
          </a:p>
          <a:p>
            <a:pPr algn="just"/>
            <a:r>
              <a:rPr lang="ru-RU" sz="20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учитель </a:t>
            </a:r>
            <a:endParaRPr lang="ru-RU" sz="2000" b="1" i="1" dirty="0" smtClean="0">
              <a:solidFill>
                <a:srgbClr val="0C779D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i="1" dirty="0" smtClean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начальных </a:t>
            </a:r>
            <a:r>
              <a:rPr lang="ru-RU" sz="20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классов и музыки, </a:t>
            </a:r>
            <a:r>
              <a:rPr lang="ru-RU" sz="2000" b="1" i="1" dirty="0" smtClean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Мордовский </a:t>
            </a:r>
          </a:p>
          <a:p>
            <a:pPr algn="just"/>
            <a:r>
              <a:rPr lang="ru-RU" sz="2000" b="1" i="1" dirty="0" smtClean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государственный </a:t>
            </a:r>
            <a:r>
              <a:rPr lang="ru-RU" sz="20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педагогический </a:t>
            </a:r>
            <a:r>
              <a:rPr lang="ru-RU" sz="2000" b="1" i="1" dirty="0" smtClean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институт </a:t>
            </a:r>
          </a:p>
          <a:p>
            <a:pPr algn="just"/>
            <a:r>
              <a:rPr lang="ru-RU" sz="2000" b="1" i="1" dirty="0" smtClean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им</a:t>
            </a:r>
            <a:r>
              <a:rPr lang="ru-RU" sz="20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i="1" dirty="0" smtClean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0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. Е. </a:t>
            </a:r>
            <a:r>
              <a:rPr lang="ru-RU" sz="2000" b="1" i="1" dirty="0" err="1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20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, диплом </a:t>
            </a:r>
            <a:r>
              <a:rPr lang="ru-RU" sz="2000" b="1" i="1" dirty="0" smtClean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№3205, </a:t>
            </a:r>
            <a:r>
              <a:rPr lang="ru-RU" sz="20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дата выдачи 30 июня </a:t>
            </a:r>
            <a:r>
              <a:rPr lang="ru-RU" sz="2000" b="1" i="1" dirty="0" smtClean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2005 г.</a:t>
            </a:r>
            <a:endParaRPr lang="ru-RU" sz="2000" b="1" i="1" dirty="0">
              <a:solidFill>
                <a:srgbClr val="0C779D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работы: </a:t>
            </a:r>
            <a:r>
              <a:rPr lang="ru-RU" sz="2000" b="1" i="1" dirty="0" smtClean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15 лет</a:t>
            </a:r>
            <a:endParaRPr lang="ru-RU" sz="2000" b="1" i="1" dirty="0">
              <a:solidFill>
                <a:srgbClr val="0C779D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sz="2000" b="1" i="1" dirty="0" smtClean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15 лет</a:t>
            </a:r>
          </a:p>
          <a:p>
            <a:pPr algn="just"/>
            <a:r>
              <a:rPr lang="ru-RU" sz="2000" b="1" i="1" dirty="0" smtClean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 высшая, приказ по МО РМ </a:t>
            </a:r>
          </a:p>
          <a:p>
            <a:pPr algn="just"/>
            <a:r>
              <a:rPr lang="ru-RU" sz="2000" b="1" i="1" dirty="0" smtClean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от 19.11.2015 г. № 1044.</a:t>
            </a:r>
            <a:endParaRPr lang="ru-RU" sz="2000" b="1" i="1" dirty="0">
              <a:solidFill>
                <a:srgbClr val="0C779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46088" y="195263"/>
            <a:ext cx="8229600" cy="719137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Министерство образования РМ</a:t>
            </a:r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2" descr="C:\Users\Татьяна\Desktop\ЕД россия\IMG_20190911_0819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30716" y="1196752"/>
            <a:ext cx="2592288" cy="3456384"/>
          </a:xfrm>
          <a:prstGeom prst="rect">
            <a:avLst/>
          </a:prstGeom>
          <a:noFill/>
          <a:ln w="53975" cmpd="thinThick">
            <a:solidFill>
              <a:srgbClr val="006666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Татьяна\Desktop\Документы для Тишкиной сканы\Документы для Тишкиной сканы-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548680"/>
            <a:ext cx="4140489" cy="5845102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7"/>
          <p:cNvGraphicFramePr>
            <a:graphicFrameLocks/>
          </p:cNvGraphicFramePr>
          <p:nvPr/>
        </p:nvGraphicFramePr>
        <p:xfrm>
          <a:off x="357158" y="1000108"/>
          <a:ext cx="8378510" cy="5232114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000132"/>
                <a:gridCol w="2214578"/>
                <a:gridCol w="5163800"/>
              </a:tblGrid>
              <a:tr h="58554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Дата</a:t>
                      </a:r>
                      <a:endParaRPr lang="ru-RU" sz="1400" i="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Место проведения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Название мероприятия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6840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5-7.03</a:t>
                      </a:r>
                    </a:p>
                    <a:p>
                      <a:pPr algn="ctr"/>
                      <a:r>
                        <a:rPr lang="ru-RU" sz="1400" dirty="0" smtClean="0"/>
                        <a:t>2018 г.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МУ ДО «Центр детского творчества №2»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Выставка работ учащихся ШРР «Колокольчик», приуроченная к празднику</a:t>
                      </a:r>
                      <a:r>
                        <a:rPr lang="ru-RU" sz="1400" baseline="0" dirty="0" smtClean="0"/>
                        <a:t> «Нашим мамам в день весенний».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7460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24-26.05</a:t>
                      </a:r>
                    </a:p>
                    <a:p>
                      <a:pPr algn="ctr"/>
                      <a:r>
                        <a:rPr lang="ru-RU" sz="1400" dirty="0" smtClean="0"/>
                        <a:t>2018 г.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МУ ДО «Центр детского творчества №2»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Выставка работ учащихся ШРР «Колокольчик», приуроченная к празднику «Колокольчик</a:t>
                      </a:r>
                      <a:r>
                        <a:rPr lang="ru-RU" sz="1400" baseline="0" dirty="0" smtClean="0"/>
                        <a:t> звенит «До свидания!»».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7983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27-29.10.</a:t>
                      </a:r>
                    </a:p>
                    <a:p>
                      <a:pPr algn="ctr"/>
                      <a:r>
                        <a:rPr lang="ru-RU" sz="1400" dirty="0" smtClean="0"/>
                        <a:t>2018</a:t>
                      </a:r>
                      <a:r>
                        <a:rPr lang="ru-RU" sz="1400" baseline="0" dirty="0" smtClean="0"/>
                        <a:t> г.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МУ ДО «Центр детского творчества №2»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Выставка работ учащихся ШРР «Колокольчик», приуроченная к празднику «Посвящения в ученики».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7983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2-5.03</a:t>
                      </a:r>
                    </a:p>
                    <a:p>
                      <a:pPr algn="ctr"/>
                      <a:r>
                        <a:rPr lang="ru-RU" sz="1400" dirty="0" smtClean="0"/>
                        <a:t>2019 г.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МУ ДО «Центр детского творчества №2»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Выставка работ учащихся ШРР «Колокольчик», приуроченная к празднику</a:t>
                      </a:r>
                      <a:r>
                        <a:rPr lang="ru-RU" sz="1400" baseline="0" dirty="0" smtClean="0"/>
                        <a:t>  «Звенит весенняя капель…»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9271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21-23.05</a:t>
                      </a:r>
                    </a:p>
                    <a:p>
                      <a:pPr algn="ctr"/>
                      <a:r>
                        <a:rPr lang="ru-RU" sz="1400" dirty="0" smtClean="0"/>
                        <a:t>2019 г.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МУ ДО «Центр детского творчества №2»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Выставка работ учащихся ШРР «Колокольчик», приуроченная к  выпускному празднику.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71504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02.11-03.11</a:t>
                      </a:r>
                    </a:p>
                    <a:p>
                      <a:pPr algn="ctr"/>
                      <a:r>
                        <a:rPr lang="ru-RU" sz="1400" dirty="0" smtClean="0"/>
                        <a:t>2019</a:t>
                      </a:r>
                      <a:r>
                        <a:rPr lang="ru-RU" sz="1400" baseline="0" dirty="0" smtClean="0"/>
                        <a:t> г.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МУ ДО «Центр детского творчества №2»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Выставка работ учащихся ШРР «Колокольчик», приуроченная к празднику «Посвящения в ученики».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71504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29.02-01.03</a:t>
                      </a:r>
                    </a:p>
                    <a:p>
                      <a:pPr algn="ctr"/>
                      <a:r>
                        <a:rPr lang="ru-RU" sz="1400" dirty="0" smtClean="0"/>
                        <a:t>2020 г.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МУ ДО «Центр детского творчества №2»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Выставка работ учащихся ШРР «Колокольчик», приуроченная к праздникам</a:t>
                      </a:r>
                      <a:r>
                        <a:rPr lang="ru-RU" sz="1400" baseline="0" dirty="0" smtClean="0"/>
                        <a:t> «8 марта» и «Масленица»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7557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22-24.05</a:t>
                      </a:r>
                    </a:p>
                    <a:p>
                      <a:pPr algn="ctr"/>
                      <a:r>
                        <a:rPr lang="ru-RU" sz="1400" dirty="0" smtClean="0"/>
                        <a:t>2020 г.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МУ ДО «Центр детского творчества №2»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Выставка работ учащихся ШРР «Колокольчик», приуроченная к  выпускному празднику (</a:t>
                      </a:r>
                      <a:r>
                        <a:rPr lang="ru-RU" sz="1400" dirty="0" err="1" smtClean="0"/>
                        <a:t>фотоотчёт</a:t>
                      </a:r>
                      <a:r>
                        <a:rPr lang="ru-RU" sz="1400" baseline="0" dirty="0" smtClean="0"/>
                        <a:t> на официальном сайте: </a:t>
                      </a:r>
                      <a:r>
                        <a:rPr lang="en-US" sz="1400" dirty="0" smtClean="0">
                          <a:hlinkClick r:id="rId2"/>
                        </a:rPr>
                        <a:t>https://cdt2sar.schoolrm.ru/life/news/28126/456253/</a:t>
                      </a:r>
                      <a:r>
                        <a:rPr lang="ru-RU" sz="1400" dirty="0" smtClean="0"/>
                        <a:t>).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Текст 2"/>
          <p:cNvSpPr txBox="1">
            <a:spLocks/>
          </p:cNvSpPr>
          <p:nvPr/>
        </p:nvSpPr>
        <p:spPr bwMode="auto">
          <a:xfrm>
            <a:off x="785786" y="214290"/>
            <a:ext cx="7750199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Участие детей в выставках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64288" y="260648"/>
            <a:ext cx="1596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Приложение 1</a:t>
            </a:r>
            <a:endParaRPr lang="ru-RU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1979712" y="188640"/>
            <a:ext cx="5365830" cy="43497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Наличие публикаций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Times New Roman" pitchFamily="18" charset="0"/>
            </a:endParaRPr>
          </a:p>
        </p:txBody>
      </p:sp>
      <p:pic>
        <p:nvPicPr>
          <p:cNvPr id="1026" name="Picture 2" descr="C:\Users\Татьяна\Desktop\Аттестация 2015 Тишкина Т.Н\Грамоты, дипломы\Свидетельство Конспект интегрированного занятия по конструированию и развивающим играм на тему_ «Жизнь дана на добрые дела».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764704"/>
            <a:ext cx="3600400" cy="2574630"/>
          </a:xfrm>
          <a:prstGeom prst="rect">
            <a:avLst/>
          </a:prstGeom>
          <a:noFill/>
        </p:spPr>
      </p:pic>
      <p:pic>
        <p:nvPicPr>
          <p:cNvPr id="5" name="Picture 2" descr="C:\Users\Татьяна\Desktop\Тишкина Татьяна Николаев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1196752"/>
            <a:ext cx="2859286" cy="38106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2" descr="C:\Users\Татьяна\Desktop\Аттестация 2015 Тишкина Т.Н\аттестация 2020\Свидетельство «Изготовление голубя из бумаги».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2492896"/>
            <a:ext cx="3744416" cy="2677615"/>
          </a:xfrm>
          <a:prstGeom prst="rect">
            <a:avLst/>
          </a:prstGeom>
          <a:noFill/>
        </p:spPr>
      </p:pic>
      <p:pic>
        <p:nvPicPr>
          <p:cNvPr id="3" name="Picture 2" descr="C:\Users\Татьяна\Desktop\Аттестация 2015 Тишкина Т.Н\аттестация 2020\Свидетельство Методическая разработка занятия по конструированию на тему_ «Лунтик. Лепим из пластилина_солёного теста».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3933056"/>
            <a:ext cx="3625092" cy="259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 txBox="1">
            <a:spLocks/>
          </p:cNvSpPr>
          <p:nvPr/>
        </p:nvSpPr>
        <p:spPr>
          <a:xfrm>
            <a:off x="214282" y="357166"/>
            <a:ext cx="8713788" cy="43497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Наличие публикаций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Times New Roman" pitchFamily="18" charset="0"/>
            </a:endParaRPr>
          </a:p>
        </p:txBody>
      </p:sp>
      <p:pic>
        <p:nvPicPr>
          <p:cNvPr id="3" name="Picture 2" descr="C:\Users\Татьяна\Desktop\Документы для Тишкиной сканы\Документы для Тишкиной сканы-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404664"/>
            <a:ext cx="4280599" cy="6048672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4753" name="Picture 1" descr="CFC880FB"/>
          <p:cNvPicPr>
            <a:picLocks noChangeAspect="1" noChangeArrowheads="1"/>
          </p:cNvPicPr>
          <p:nvPr/>
        </p:nvPicPr>
        <p:blipFill>
          <a:blip r:embed="rId2" cstate="print">
            <a:lum bright="-20000" contrast="30000"/>
          </a:blip>
          <a:srcRect l="6360" t="1694" r="4593" b="5341"/>
          <a:stretch>
            <a:fillRect/>
          </a:stretch>
        </p:blipFill>
        <p:spPr bwMode="auto">
          <a:xfrm>
            <a:off x="4857752" y="928670"/>
            <a:ext cx="3875624" cy="5568943"/>
          </a:xfrm>
          <a:prstGeom prst="rect">
            <a:avLst/>
          </a:prstGeom>
          <a:noFill/>
        </p:spPr>
      </p:pic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774" y="857232"/>
            <a:ext cx="3712911" cy="5533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7" name="Текст 2"/>
          <p:cNvSpPr txBox="1">
            <a:spLocks/>
          </p:cNvSpPr>
          <p:nvPr/>
        </p:nvSpPr>
        <p:spPr bwMode="auto">
          <a:xfrm>
            <a:off x="0" y="260350"/>
            <a:ext cx="889317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Наличие авторских образовательных программ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85728"/>
            <a:ext cx="85010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Выступления на заседаниях методических советов, научно-практических конференциях, </a:t>
            </a:r>
            <a:r>
              <a:rPr lang="ru-RU" sz="2000" b="1" i="1" dirty="0" err="1" smtClean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пед.чтениях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, семинарах, секциях и т.п.</a:t>
            </a:r>
            <a:endParaRPr lang="ru-RU" sz="2000" dirty="0">
              <a:latin typeface="+mj-lt"/>
            </a:endParaRPr>
          </a:p>
        </p:txBody>
      </p:sp>
      <p:pic>
        <p:nvPicPr>
          <p:cNvPr id="1026" name="Picture 2" descr="C:\Users\Татьяна\Desktop\Аттестация 2015 Тишкина Т.Н\аттестация 2020\ед рос доклад.jpeg"/>
          <p:cNvPicPr>
            <a:picLocks noChangeAspect="1" noChangeArrowheads="1"/>
          </p:cNvPicPr>
          <p:nvPr/>
        </p:nvPicPr>
        <p:blipFill>
          <a:blip r:embed="rId2" cstate="print"/>
          <a:srcRect b="48914"/>
          <a:stretch>
            <a:fillRect/>
          </a:stretch>
        </p:blipFill>
        <p:spPr bwMode="auto">
          <a:xfrm>
            <a:off x="1259632" y="1268759"/>
            <a:ext cx="6570829" cy="461626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/>
          <p:cNvGraphicFramePr>
            <a:graphicFrameLocks noGrp="1"/>
          </p:cNvGraphicFramePr>
          <p:nvPr>
            <p:ph idx="1"/>
          </p:nvPr>
        </p:nvGraphicFramePr>
        <p:xfrm>
          <a:off x="395536" y="260648"/>
          <a:ext cx="8378510" cy="621792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000132"/>
                <a:gridCol w="2214578"/>
                <a:gridCol w="2286016"/>
                <a:gridCol w="2877784"/>
              </a:tblGrid>
              <a:tr h="58554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Дата</a:t>
                      </a:r>
                      <a:endParaRPr lang="ru-RU" sz="1400" i="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Место проведения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Тема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Название мероприятия</a:t>
                      </a:r>
                    </a:p>
                    <a:p>
                      <a:pPr algn="ctr"/>
                      <a:endParaRPr lang="ru-RU" sz="140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246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21.12.2018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МУ ДО «Центр детского творчества №2»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«Взаимосвязь трудовой и познавательной деятельности на</a:t>
                      </a:r>
                      <a:r>
                        <a:rPr lang="ru-RU" sz="140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занятиях конструирования».</a:t>
                      </a:r>
                      <a:endParaRPr lang="ru-RU" sz="140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Педагогический совет  МУДО «Центр детского творчества № 2»</a:t>
                      </a:r>
                    </a:p>
                    <a:p>
                      <a:pPr algn="ctr"/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21444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27.05.2019</a:t>
                      </a:r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МУ ДО «Центр детского творчества №2»</a:t>
                      </a:r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«Планирование деятельности </a:t>
                      </a:r>
                      <a:r>
                        <a:rPr lang="ru-RU" sz="1400" i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предшкольно-эстетического</a:t>
                      </a:r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 отдела в контексте введения в РМ системы</a:t>
                      </a:r>
                      <a:r>
                        <a:rPr lang="ru-RU" sz="140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персонифицированного финансирования  дополнительного образования</a:t>
                      </a:r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Педагогический совет  МУДО «Центр детского творчества № 2»</a:t>
                      </a:r>
                    </a:p>
                    <a:p>
                      <a:pPr algn="ctr"/>
                      <a:endParaRPr kumimoji="0" lang="ru-RU" sz="1400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400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400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400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400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642942"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25.08.2019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МУ ДО «Центр детского творчества №2»</a:t>
                      </a:r>
                    </a:p>
                    <a:p>
                      <a:pPr algn="ctr"/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«Способы</a:t>
                      </a:r>
                      <a:r>
                        <a:rPr lang="ru-RU" sz="140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</a:t>
                      </a:r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r>
                        <a:rPr lang="ru-RU" sz="140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пользования различного рода конструкторов при обучении детей дошкольного возраста математическим знаниям</a:t>
                      </a:r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».</a:t>
                      </a:r>
                    </a:p>
                    <a:p>
                      <a:pPr algn="ctr"/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Методическое объединение </a:t>
                      </a:r>
                      <a:r>
                        <a:rPr lang="ru-RU" sz="1400" i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предшкольно-эстетического</a:t>
                      </a:r>
                      <a:r>
                        <a:rPr lang="ru-RU" sz="140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отдела МУДО  ЦДТ № 2</a:t>
                      </a:r>
                      <a:endParaRPr lang="ru-RU" sz="140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71504"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29.08.2019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МУ ДО «Центр детского творчества №2»</a:t>
                      </a:r>
                    </a:p>
                    <a:p>
                      <a:pPr algn="ctr"/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«Самообразование – основа успешной работы педагога».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Педагогический совет  МУДО «Центр детского творчества № 2»</a:t>
                      </a:r>
                    </a:p>
                    <a:p>
                      <a:pPr algn="ctr"/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7"/>
          <p:cNvGraphicFramePr>
            <a:graphicFrameLocks noGrp="1"/>
          </p:cNvGraphicFramePr>
          <p:nvPr>
            <p:ph idx="1"/>
          </p:nvPr>
        </p:nvGraphicFramePr>
        <p:xfrm>
          <a:off x="395536" y="476672"/>
          <a:ext cx="8378510" cy="6042906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000132"/>
                <a:gridCol w="2143140"/>
                <a:gridCol w="2357454"/>
                <a:gridCol w="2877784"/>
              </a:tblGrid>
              <a:tr h="34314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Дата</a:t>
                      </a:r>
                      <a:endParaRPr lang="ru-RU" sz="1400" i="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Место проведения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Тема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Название мероприятия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85548"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10.12.2019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МУ ДО «Центр детского творчества №2»</a:t>
                      </a:r>
                      <a:endParaRPr lang="ru-RU" sz="140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«Анализ смотра-конкурса</a:t>
                      </a:r>
                      <a:r>
                        <a:rPr lang="ru-RU" sz="140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открытых занятий «Доброе занятие-2020</a:t>
                      </a:r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».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Педагогический совет  МУДО «Центр детского творчества № 2»</a:t>
                      </a:r>
                    </a:p>
                    <a:p>
                      <a:pPr algn="ctr"/>
                      <a:endParaRPr lang="ru-RU" sz="140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2144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19.12.2019</a:t>
                      </a:r>
                      <a:endParaRPr lang="ru-RU" sz="140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dirty="0" smtClean="0"/>
                        <a:t> 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Администрация</a:t>
                      </a:r>
                      <a:r>
                        <a:rPr lang="ru-RU" sz="1400" baseline="0" dirty="0" smtClean="0"/>
                        <a:t>  Ленинского района г.о.Саранск</a:t>
                      </a:r>
                      <a:endParaRPr lang="ru-RU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«Особенности внедрения системы персонифицированного финансирования</a:t>
                      </a:r>
                      <a:r>
                        <a:rPr lang="ru-RU" sz="140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 учреждениях дополнительного образования Республики Мордовия»</a:t>
                      </a:r>
                      <a:endParaRPr lang="ru-RU" sz="140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Расширенное заседание Местного политического совета Ленинского местного отделения ВПП «ЕДИНАЯ РОССИЯ»</a:t>
                      </a:r>
                      <a:endParaRPr lang="ru-RU" sz="140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2144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17.01.</a:t>
                      </a:r>
                      <a:r>
                        <a:rPr lang="ru-RU" sz="140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40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МУ ДО «Центр детского творчества №2»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«Влияние работы с пластилином /пластичными</a:t>
                      </a:r>
                      <a:r>
                        <a:rPr lang="ru-RU" sz="140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материалами на умственное и эмоциональное развитие детей»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i="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i="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Методическое объединение </a:t>
                      </a:r>
                      <a:r>
                        <a:rPr lang="ru-RU" sz="1400" i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предшкольно-эстетического</a:t>
                      </a:r>
                      <a:r>
                        <a:rPr lang="ru-RU" sz="140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отдела МУДО  ЦДТ № 2</a:t>
                      </a:r>
                      <a:endParaRPr lang="ru-RU" sz="140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19505"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10.02.2020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МУ ДО «Центр детского творчества №2»</a:t>
                      </a:r>
                      <a:endParaRPr lang="ru-RU" sz="140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«Анализ методических разработок педагогов в рамках</a:t>
                      </a:r>
                      <a:r>
                        <a:rPr lang="ru-RU" sz="140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подготовки к открытым занятиям для родителей»</a:t>
                      </a:r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Педагогический совет  МУДО «Центр детского творчества № 2»</a:t>
                      </a:r>
                    </a:p>
                    <a:p>
                      <a:pPr algn="ctr"/>
                      <a:endParaRPr lang="ru-RU" sz="140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Татьяна\Desktop\Документы для Тишкиной сканы\Документы для Тишкиной сканы-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548680"/>
            <a:ext cx="4066068" cy="5710933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195" name="Picture 3" descr="C:\Users\Татьяна\Desktop\Документы для Тишкиной сканы\Документы для Тишкиной сканы-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548680"/>
            <a:ext cx="4089146" cy="576064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85728"/>
            <a:ext cx="85010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Проведение мастер-классов, открытых мероприятий.</a:t>
            </a:r>
            <a:endParaRPr lang="ru-RU" sz="2000" dirty="0">
              <a:latin typeface="+mj-lt"/>
            </a:endParaRPr>
          </a:p>
        </p:txBody>
      </p:sp>
      <p:pic>
        <p:nvPicPr>
          <p:cNvPr id="2051" name="Picture 3" descr="C:\Users\Татьяна\Desktop\Аттестация 2015 Тишкина Т.Н\Грамоты, дипломы\IMG_20200320_1615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36712"/>
            <a:ext cx="4302095" cy="345638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2" descr="C:\Users\Татьяна\Desktop\Аттестация 2015 Тишкина Т.Н\Грамоты, дипломы\IMG_20200320_1616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212976"/>
            <a:ext cx="4444932" cy="3168352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650" y="0"/>
            <a:ext cx="7653338" cy="47625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i="1" dirty="0" smtClean="0">
                <a:solidFill>
                  <a:srgbClr val="002060"/>
                </a:solidFill>
                <a:latin typeface="+mn-lt"/>
              </a:rPr>
              <a:t>                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itchFamily="18" charset="0"/>
              </a:rPr>
              <a:t>Характеристика- представление 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2" name="Picture 3" descr="C:\Users\Татьяна\Desktop\Аттестация 2015 Тишкина Т.Н\хар 2020 2 часть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620688"/>
            <a:ext cx="4096880" cy="5976665"/>
          </a:xfrm>
          <a:prstGeom prst="rect">
            <a:avLst/>
          </a:prstGeom>
          <a:noFill/>
          <a:effectLst>
            <a:outerShdw blurRad="139700" dist="38100" dir="2700000" algn="tl" rotWithShape="0">
              <a:schemeClr val="bg1">
                <a:lumMod val="50000"/>
              </a:schemeClr>
            </a:outerShdw>
          </a:effectLst>
        </p:spPr>
      </p:pic>
      <p:pic>
        <p:nvPicPr>
          <p:cNvPr id="1028" name="Picture 4" descr="C:\Users\Татьяна\Desktop\Аттестация 2015 Тишкина Т.Н\хар 2020 1 часть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1" y="620688"/>
            <a:ext cx="4353657" cy="5960907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lumMod val="50000"/>
                <a:alpha val="88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7"/>
          <p:cNvGraphicFramePr>
            <a:graphicFrameLocks/>
          </p:cNvGraphicFramePr>
          <p:nvPr/>
        </p:nvGraphicFramePr>
        <p:xfrm>
          <a:off x="323528" y="476672"/>
          <a:ext cx="8378510" cy="6090984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000132"/>
                <a:gridCol w="2143140"/>
                <a:gridCol w="2357454"/>
                <a:gridCol w="2877784"/>
              </a:tblGrid>
              <a:tr h="55917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Дата</a:t>
                      </a:r>
                      <a:endParaRPr lang="ru-RU" sz="1400" i="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Место проведения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Тема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Название мероприятия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262648"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Февраль</a:t>
                      </a:r>
                    </a:p>
                    <a:p>
                      <a:pPr algn="ctr"/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МУ ДО «Центр детского творчества №2»</a:t>
                      </a:r>
                      <a:endParaRPr lang="ru-RU" sz="140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 algn="l">
                        <a:buNone/>
                      </a:pPr>
                      <a:r>
                        <a:rPr lang="ru-RU" sz="120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1.  «Конструктор </a:t>
                      </a:r>
                      <a:r>
                        <a:rPr lang="en-US" sz="120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LEGO</a:t>
                      </a:r>
                      <a:r>
                        <a:rPr lang="ru-RU" sz="120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 Сборка модели самолёта».</a:t>
                      </a:r>
                    </a:p>
                    <a:p>
                      <a:pPr marL="228600" indent="-228600" algn="l">
                        <a:buNone/>
                      </a:pPr>
                      <a:r>
                        <a:rPr lang="ru-RU" sz="120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2.«Знакомство с конструктором «КУБ Икс». Изготовление конфигурации «Человек».</a:t>
                      </a:r>
                      <a:endParaRPr lang="ru-RU" sz="12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Ежегодные</a:t>
                      </a:r>
                      <a:r>
                        <a:rPr lang="ru-RU" sz="140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открытые занятия для родителей</a:t>
                      </a:r>
                      <a:endParaRPr lang="ru-RU" sz="140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40688"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Февраль</a:t>
                      </a:r>
                    </a:p>
                    <a:p>
                      <a:pPr algn="ctr"/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МУ ДО «Центр детского творчества №2»</a:t>
                      </a:r>
                      <a:endParaRPr lang="ru-RU" sz="140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i="0" dirty="0" smtClean="0">
                          <a:latin typeface="Times New Roman" pitchFamily="18" charset="0"/>
                          <a:cs typeface="Times New Roman" pitchFamily="18" charset="0"/>
                        </a:rPr>
                        <a:t>1. «Конструктор</a:t>
                      </a:r>
                      <a:r>
                        <a:rPr lang="ru-RU" sz="120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ТИКО. Конфигурация «ДОМ». Изготовление объёмных геометрических фигур».</a:t>
                      </a:r>
                      <a:endParaRPr lang="ru-RU" sz="12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Ежегодные</a:t>
                      </a:r>
                      <a:r>
                        <a:rPr lang="ru-RU" sz="140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открытые занятия для родителей</a:t>
                      </a:r>
                      <a:endParaRPr lang="ru-RU" sz="140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214446"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Апрель</a:t>
                      </a:r>
                    </a:p>
                    <a:p>
                      <a:pPr algn="ctr"/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  <a:p>
                      <a:pPr algn="ctr"/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Кинотеатр «Россия»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0" dirty="0" smtClean="0">
                          <a:latin typeface="Times New Roman" pitchFamily="18" charset="0"/>
                          <a:cs typeface="Times New Roman" pitchFamily="18" charset="0"/>
                        </a:rPr>
                        <a:t>Мастер-класс «</a:t>
                      </a:r>
                      <a:r>
                        <a:rPr lang="ru-RU" sz="1200" i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Фоторамка</a:t>
                      </a:r>
                      <a:r>
                        <a:rPr lang="ru-RU" sz="1200" i="0" dirty="0" smtClean="0">
                          <a:latin typeface="Times New Roman" pitchFamily="18" charset="0"/>
                          <a:cs typeface="Times New Roman" pitchFamily="18" charset="0"/>
                        </a:rPr>
                        <a:t> своими руками»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«</a:t>
                      </a:r>
                      <a:r>
                        <a:rPr lang="ru-RU" sz="1400" i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КиноДетствоРФ</a:t>
                      </a:r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. Платформа равных возможностей» при поддержке фонда президентских грантов.</a:t>
                      </a:r>
                    </a:p>
                  </a:txBody>
                  <a:tcPr/>
                </a:tc>
              </a:tr>
              <a:tr h="559552"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Октябрь 2019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МУ ДО «Центр детского творчества №2»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latin typeface="Times New Roman" pitchFamily="18" charset="0"/>
                          <a:cs typeface="Times New Roman" pitchFamily="18" charset="0"/>
                        </a:rPr>
                        <a:t>Мастер-класс по раскрашиванию </a:t>
                      </a:r>
                      <a:r>
                        <a:rPr lang="ru-RU" sz="1200" i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эко-сумок</a:t>
                      </a:r>
                      <a:r>
                        <a:rPr lang="ru-RU" sz="1200" i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2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Всероссийская Акция «Школа здоровья»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8152"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Февраль 2020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МУ ДО «Центр детского творчества №2»</a:t>
                      </a:r>
                      <a:endParaRPr lang="ru-RU" sz="140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dirty="0" smtClean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228600" marR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200" i="0" dirty="0" smtClean="0">
                          <a:latin typeface="Times New Roman" pitchFamily="18" charset="0"/>
                          <a:cs typeface="Times New Roman" pitchFamily="18" charset="0"/>
                        </a:rPr>
                        <a:t>«Знакомство с конструктором «</a:t>
                      </a:r>
                      <a:r>
                        <a:rPr lang="ru-RU" sz="1200" i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Тайкон.Сборка</a:t>
                      </a:r>
                      <a:r>
                        <a:rPr lang="ru-RU" sz="1200" i="0" dirty="0" smtClean="0">
                          <a:latin typeface="Times New Roman" pitchFamily="18" charset="0"/>
                          <a:cs typeface="Times New Roman" pitchFamily="18" charset="0"/>
                        </a:rPr>
                        <a:t> геометрических фигур».</a:t>
                      </a:r>
                    </a:p>
                    <a:p>
                      <a:pPr marL="228600" marR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0" dirty="0" smtClean="0">
                          <a:latin typeface="Times New Roman" pitchFamily="18" charset="0"/>
                          <a:cs typeface="Times New Roman" pitchFamily="18" charset="0"/>
                        </a:rPr>
                        <a:t>2. «Конструктор ТИКО. Изготовление плоских конфигураций (работа по схемам)</a:t>
                      </a:r>
                    </a:p>
                    <a:p>
                      <a:pPr algn="l"/>
                      <a:endParaRPr lang="ru-RU" sz="12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Ежегодные</a:t>
                      </a:r>
                      <a:r>
                        <a:rPr lang="ru-RU" sz="140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открытые занятия для родителей</a:t>
                      </a:r>
                      <a:endParaRPr lang="ru-RU" sz="140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Татьяна\Desktop\Документы для Тишкиной сканы\Документы для Тишкиной сканы-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4032448" cy="588000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2" descr="C:\Users\Татьяна\Desktop\Документы для Тишкиной сканы\Документы для Тишкиной сканы-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476671"/>
            <a:ext cx="2088232" cy="314083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5" descr="C:\Users\Татьяна\Desktop\Документы для Тишкиной сканы\Документы для Тишкиной сканы-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476672"/>
            <a:ext cx="2112235" cy="3168352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4" descr="C:\Users\Татьяна\Desktop\Документы для Тишкиной сканы\Документы для Тишкиной сканы-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2924944"/>
            <a:ext cx="2380251" cy="3528392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85728"/>
            <a:ext cx="85010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Экспертная деятельность</a:t>
            </a:r>
            <a:endParaRPr lang="ru-RU" sz="2000" dirty="0">
              <a:latin typeface="+mj-lt"/>
            </a:endParaRPr>
          </a:p>
        </p:txBody>
      </p:sp>
      <p:pic>
        <p:nvPicPr>
          <p:cNvPr id="10242" name="Picture 2" descr="C:\Users\Татьяна\Desktop\Документы для Тишкиной сканы\Документы для Тишкиной сканы-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92696"/>
            <a:ext cx="3999380" cy="5832648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244" name="Picture 4" descr="C:\Users\Татьяна\Desktop\Документы для Тишкиной сканы\Документы для Тишкиной сканы-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764704"/>
            <a:ext cx="1944216" cy="290116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245" name="Picture 5" descr="C:\Users\Татьяна\Desktop\Документы для Тишкиной сканы\Документы для Тишкиной сканы-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692695"/>
            <a:ext cx="2016224" cy="305161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3" descr="C:\Users\Татьяна\Desktop\Документы для Тишкиной сканы\Документы для Тишкиной сканы-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3284984"/>
            <a:ext cx="2117062" cy="3168352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468313" y="333375"/>
            <a:ext cx="8229600" cy="358775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Общественно-педагогическая активность педагога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Times New Roman" pitchFamily="18" charset="0"/>
            </a:endParaRPr>
          </a:p>
        </p:txBody>
      </p:sp>
      <p:pic>
        <p:nvPicPr>
          <p:cNvPr id="6" name="Picture 2" descr="C:\Users\Татьяна\Desktop\Аттестация 2015 Тишкина Т.Н\Грамоты, дипломы\аааа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908720"/>
            <a:ext cx="4032448" cy="554544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Заголовок 3"/>
          <p:cNvSpPr txBox="1">
            <a:spLocks/>
          </p:cNvSpPr>
          <p:nvPr/>
        </p:nvSpPr>
        <p:spPr>
          <a:xfrm>
            <a:off x="467544" y="332656"/>
            <a:ext cx="8229600" cy="358775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Общественно-педагогическая активность педагога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Times New Roman" pitchFamily="18" charset="0"/>
            </a:endParaRPr>
          </a:p>
        </p:txBody>
      </p:sp>
      <p:pic>
        <p:nvPicPr>
          <p:cNvPr id="11267" name="Picture 3" descr="C:\Users\Татьяна\Desktop\Документы для Тишкиной сканы\Документы для Тишкиной сканы-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051344"/>
            <a:ext cx="3744416" cy="5385308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467544" y="332656"/>
            <a:ext cx="8229600" cy="358775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Общественно-педагогическая активность педагога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Times New Roman" pitchFamily="18" charset="0"/>
            </a:endParaRPr>
          </a:p>
        </p:txBody>
      </p:sp>
      <p:pic>
        <p:nvPicPr>
          <p:cNvPr id="1026" name="Picture 2" descr="C:\Users\Татьяна\Desktop\Аттестация 2015 Тишкина Т.Н\аттестация 2020\Член профкома.jpeg"/>
          <p:cNvPicPr>
            <a:picLocks noChangeAspect="1" noChangeArrowheads="1"/>
          </p:cNvPicPr>
          <p:nvPr/>
        </p:nvPicPr>
        <p:blipFill>
          <a:blip r:embed="rId2" cstate="print"/>
          <a:srcRect r="8640" b="10951"/>
          <a:stretch>
            <a:fillRect/>
          </a:stretch>
        </p:blipFill>
        <p:spPr bwMode="auto">
          <a:xfrm>
            <a:off x="395536" y="836712"/>
            <a:ext cx="3960441" cy="530867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2" descr="C:\Users\Татьяна\Desktop\Документы для Тишкиной сканы\Документы для Тишкиной сканы-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980728"/>
            <a:ext cx="3600400" cy="526141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Татьяна\Desktop\Документы для Тишкиной сканы\Документы для Тишкиной сканы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3941918" cy="572014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C:\Users\Татьяна\Desktop\Документы для Тишкиной сканы\Документы для Тишкиной сканы-12.jpg"/>
          <p:cNvPicPr>
            <a:picLocks noChangeAspect="1" noChangeArrowheads="1"/>
          </p:cNvPicPr>
          <p:nvPr/>
        </p:nvPicPr>
        <p:blipFill>
          <a:blip r:embed="rId3" cstate="print"/>
          <a:srcRect b="2092"/>
          <a:stretch>
            <a:fillRect/>
          </a:stretch>
        </p:blipFill>
        <p:spPr bwMode="auto">
          <a:xfrm>
            <a:off x="5004048" y="476672"/>
            <a:ext cx="3816424" cy="570549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Татьяна\Desktop\Документы для Тишкиной сканы\Документы для Тишкиной сканы-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20688"/>
            <a:ext cx="3964172" cy="576064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52" name="Picture 4" descr="C:\Users\Татьяна\Desktop\Документы для Тишкиной сканы\Документы для Тишкиной сканы-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620688"/>
            <a:ext cx="2160240" cy="326725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53" name="Picture 5" descr="C:\Users\Татьяна\Desktop\Документы для Тишкиной сканы\Документы для Тишкиной сканы-34.jpg"/>
          <p:cNvPicPr>
            <a:picLocks noChangeAspect="1" noChangeArrowheads="1"/>
          </p:cNvPicPr>
          <p:nvPr/>
        </p:nvPicPr>
        <p:blipFill>
          <a:blip r:embed="rId4" cstate="print"/>
          <a:srcRect l="8848" t="4191" r="8568" b="9888"/>
          <a:stretch>
            <a:fillRect/>
          </a:stretch>
        </p:blipFill>
        <p:spPr bwMode="auto">
          <a:xfrm>
            <a:off x="6588224" y="548680"/>
            <a:ext cx="2232248" cy="326865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" descr="C:\Users\Татьяна\Desktop\Документы для Тишкиной сканы\Документы для Тишкиной сканы-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3068960"/>
            <a:ext cx="2160240" cy="327095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/>
          </p:cNvSpPr>
          <p:nvPr/>
        </p:nvSpPr>
        <p:spPr>
          <a:xfrm>
            <a:off x="467544" y="332656"/>
            <a:ext cx="8229600" cy="358775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Наставничество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Times New Roman" pitchFamily="18" charset="0"/>
            </a:endParaRPr>
          </a:p>
        </p:txBody>
      </p:sp>
      <p:pic>
        <p:nvPicPr>
          <p:cNvPr id="1026" name="Picture 2" descr="C:\Users\Татьяна\Desktop\Документы для Тишкиной сканы\Документы для Тишкиной сканы-08.jpg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251520" y="764704"/>
            <a:ext cx="3906044" cy="554461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4" descr="C:\Users\Татьяна\Desktop\Документы для Тишкиной сканы\Документы для Тишкиной сканы-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764704"/>
            <a:ext cx="2088232" cy="309503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2" descr="C:\Users\Татьяна\Desktop\Документы для Тишкиной сканы\Документы для Тишкиной сканы-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692696"/>
            <a:ext cx="2110509" cy="302433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3" descr="C:\Users\Татьяна\Desktop\Документы для Тишкиной сканы\Документы для Тишкиной сканы-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3068960"/>
            <a:ext cx="2304256" cy="348489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3"/>
          <p:cNvSpPr txBox="1">
            <a:spLocks/>
          </p:cNvSpPr>
          <p:nvPr/>
        </p:nvSpPr>
        <p:spPr>
          <a:xfrm>
            <a:off x="1214414" y="285728"/>
            <a:ext cx="6697681" cy="358775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Позитивные результаты работы с детьми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Times New Roman" pitchFamily="18" charset="0"/>
            </a:endParaRPr>
          </a:p>
        </p:txBody>
      </p:sp>
      <p:pic>
        <p:nvPicPr>
          <p:cNvPr id="2050" name="Picture 2" descr="C:\Users\Татьяна\Desktop\Документы для Тишкиной сканы\Документы для Тишкиной сканы-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836712"/>
            <a:ext cx="4032448" cy="573685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51" name="Picture 3" descr="C:\Users\Татьяна\Desktop\Документы для Тишкиной сканы\Документы для Тишкиной сканы-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836712"/>
            <a:ext cx="3960440" cy="5723632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29600" cy="358775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Участие педагога в профессиональных конкурсах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4098" name="Picture 2" descr="C:\Users\Татьяна\Desktop\Аттестация 2015 Тишкина Т.Н\Грамоты, дипломы\Тишкина грамота заняти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836712"/>
            <a:ext cx="2917672" cy="3888432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100" name="Picture 4" descr="C:\Users\Татьяна\Desktop\Аттестация 2015 Тишкина Т.Н\Грамоты, дипломы\ааааа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10674" y="1916832"/>
            <a:ext cx="2901485" cy="4109318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3" descr="C:\Users\Татьяна\Desktop\Аттестация 2015 Тишкина Т.Н\Грамоты, дипломы\Screenshot_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2492896"/>
            <a:ext cx="2938993" cy="417646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836613"/>
            <a:ext cx="3600450" cy="5472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5" name="Picture 3" descr="E56DE5FA"/>
          <p:cNvPicPr>
            <a:picLocks noChangeAspect="1" noChangeArrowheads="1"/>
          </p:cNvPicPr>
          <p:nvPr/>
        </p:nvPicPr>
        <p:blipFill>
          <a:blip r:embed="rId4" cstate="print"/>
          <a:srcRect l="12397" t="11978" r="4630" b="4108"/>
          <a:stretch>
            <a:fillRect/>
          </a:stretch>
        </p:blipFill>
        <p:spPr bwMode="auto">
          <a:xfrm>
            <a:off x="4714876" y="714356"/>
            <a:ext cx="4054579" cy="5643602"/>
          </a:xfrm>
          <a:prstGeom prst="rect">
            <a:avLst/>
          </a:prstGeom>
          <a:noFill/>
          <a:effectLst>
            <a:outerShdw blurRad="50800" dist="63500" dir="2700000" algn="tl" rotWithShape="0">
              <a:schemeClr val="bg1">
                <a:lumMod val="50000"/>
                <a:alpha val="40000"/>
              </a:schemeClr>
            </a:outerShdw>
          </a:effec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2000232" y="214290"/>
            <a:ext cx="5500726" cy="47625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Реализация образовательной программы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64135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Награды и поощрения в </a:t>
            </a:r>
            <a:r>
              <a:rPr lang="ru-RU" sz="2000" b="1" i="1" dirty="0" err="1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межаттестационный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период</a:t>
            </a:r>
            <a:endParaRPr lang="ru-RU" sz="2000" b="1" i="1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5" name="Picture 1" descr="1F991CDA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4054" t="2464" r="2811"/>
          <a:stretch>
            <a:fillRect/>
          </a:stretch>
        </p:blipFill>
        <p:spPr bwMode="auto">
          <a:xfrm>
            <a:off x="179512" y="764704"/>
            <a:ext cx="2331320" cy="3363285"/>
          </a:xfrm>
          <a:prstGeom prst="rect">
            <a:avLst/>
          </a:prstGeom>
          <a:noFill/>
          <a:effectLst>
            <a:outerShdw blurRad="50800" dist="88900" dir="2700000" algn="tl" rotWithShape="0">
              <a:schemeClr val="accent5">
                <a:lumMod val="75000"/>
                <a:alpha val="40000"/>
              </a:schemeClr>
            </a:outerShdw>
          </a:effectLst>
        </p:spPr>
      </p:pic>
      <p:pic>
        <p:nvPicPr>
          <p:cNvPr id="6146" name="Picture 2" descr="C:\Users\Татьяна\Desktop\Аттестация 2015 Тишкина Т.Н\Грамоты, дипломы\IMG_3449-13-03-18-13-38.JPG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/>
          <a:stretch>
            <a:fillRect/>
          </a:stretch>
        </p:blipFill>
        <p:spPr bwMode="auto">
          <a:xfrm>
            <a:off x="2195736" y="1628800"/>
            <a:ext cx="2657421" cy="3888432"/>
          </a:xfrm>
          <a:prstGeom prst="rect">
            <a:avLst/>
          </a:prstGeom>
          <a:noFill/>
        </p:spPr>
      </p:pic>
      <p:pic>
        <p:nvPicPr>
          <p:cNvPr id="6147" name="Picture 3" descr="C:\Users\Татьяна\Desktop\Аттестация 2015 Тишкина Т.Н\Грамоты, дипломы\IMG_20181025_215341.jpg"/>
          <p:cNvPicPr>
            <a:picLocks noChangeAspect="1" noChangeArrowheads="1"/>
          </p:cNvPicPr>
          <p:nvPr/>
        </p:nvPicPr>
        <p:blipFill>
          <a:blip r:embed="rId5" cstate="print">
            <a:lum bright="10000" contrast="10000"/>
          </a:blip>
          <a:srcRect/>
          <a:stretch>
            <a:fillRect/>
          </a:stretch>
        </p:blipFill>
        <p:spPr bwMode="auto">
          <a:xfrm>
            <a:off x="4283968" y="2492896"/>
            <a:ext cx="2425533" cy="3456384"/>
          </a:xfrm>
          <a:prstGeom prst="rect">
            <a:avLst/>
          </a:prstGeom>
          <a:noFill/>
        </p:spPr>
      </p:pic>
      <p:pic>
        <p:nvPicPr>
          <p:cNvPr id="1026" name="Picture 2" descr="C:\Users\Татьяна\Desktop\IMG_20200907_091753.jpg"/>
          <p:cNvPicPr>
            <a:picLocks noChangeAspect="1" noChangeArrowheads="1"/>
          </p:cNvPicPr>
          <p:nvPr/>
        </p:nvPicPr>
        <p:blipFill>
          <a:blip r:embed="rId6" cstate="print">
            <a:lum bright="-10000" contrast="30000"/>
          </a:blip>
          <a:srcRect r="1314"/>
          <a:stretch>
            <a:fillRect/>
          </a:stretch>
        </p:blipFill>
        <p:spPr bwMode="auto">
          <a:xfrm>
            <a:off x="6516216" y="3068960"/>
            <a:ext cx="2448272" cy="34991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Татьяна\Desktop\Аттестация 2015 Тишкина Т.Н\Грамоты, дипломы\аааа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2232247" cy="3069796"/>
          </a:xfrm>
          <a:prstGeom prst="rect">
            <a:avLst/>
          </a:prstGeom>
          <a:noFill/>
        </p:spPr>
      </p:pic>
      <p:pic>
        <p:nvPicPr>
          <p:cNvPr id="2051" name="Picture 3" descr="C:\Users\Татьяна\Desktop\Аттестация 2015 Тишкина Т.Н\Грамоты, дипломы\pdftoimage\budkina-yuliya5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4077072"/>
            <a:ext cx="1832002" cy="2592288"/>
          </a:xfrm>
          <a:prstGeom prst="rect">
            <a:avLst/>
          </a:prstGeom>
          <a:noFill/>
        </p:spPr>
      </p:pic>
      <p:pic>
        <p:nvPicPr>
          <p:cNvPr id="2052" name="Picture 4" descr="C:\Users\Татьяна\Desktop\Аттестация 2015 Тишкина Т.Н\Грамоты, дипломы\pdftoimage\kurmisheva-yaroslava7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3717032"/>
            <a:ext cx="1944216" cy="2751071"/>
          </a:xfrm>
          <a:prstGeom prst="rect">
            <a:avLst/>
          </a:prstGeom>
          <a:noFill/>
        </p:spPr>
      </p:pic>
      <p:pic>
        <p:nvPicPr>
          <p:cNvPr id="2053" name="Picture 5" descr="C:\Users\Татьяна\Desktop\Аттестация 2015 Тишкина Т.Н\Грамоты, дипломы\pdftoimage\somkin-ivan1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933056"/>
            <a:ext cx="1882890" cy="2664296"/>
          </a:xfrm>
          <a:prstGeom prst="rect">
            <a:avLst/>
          </a:prstGeom>
          <a:noFill/>
        </p:spPr>
      </p:pic>
      <p:pic>
        <p:nvPicPr>
          <p:cNvPr id="2054" name="Picture 6" descr="C:\Users\Татьяна\Desktop\Аттестация 2015 Тишкина Т.Н\Грамоты, дипломы\pdftoimage\trubenkova-veronika8-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3429000"/>
            <a:ext cx="1944216" cy="2751072"/>
          </a:xfrm>
          <a:prstGeom prst="rect">
            <a:avLst/>
          </a:prstGeom>
          <a:noFill/>
        </p:spPr>
      </p:pic>
      <p:pic>
        <p:nvPicPr>
          <p:cNvPr id="2055" name="Picture 7" descr="C:\Users\Татьяна\Desktop\Аттестация 2015 Тишкина Т.Н\Грамоты, дипломы\pdftoimage\Будкина куратор-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39752" y="332656"/>
            <a:ext cx="2330385" cy="3295508"/>
          </a:xfrm>
          <a:prstGeom prst="rect">
            <a:avLst/>
          </a:prstGeom>
          <a:noFill/>
        </p:spPr>
      </p:pic>
      <p:pic>
        <p:nvPicPr>
          <p:cNvPr id="11" name="Picture 2" descr="C:\Users\Татьяна\Desktop\Аттестация 2015 Тишкина Т.Н\Грамоты, дипломы\pdftoimage\Панькина  куратор-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99992" y="476672"/>
            <a:ext cx="2362464" cy="3340872"/>
          </a:xfrm>
          <a:prstGeom prst="rect">
            <a:avLst/>
          </a:prstGeom>
          <a:noFill/>
        </p:spPr>
      </p:pic>
      <p:pic>
        <p:nvPicPr>
          <p:cNvPr id="12" name="Picture 2" descr="C:\Users\Татьяна\Desktop\Аттестация 2015 Тишкина Т.Н\Грамоты, дипломы\Тишкина Радуга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32240" y="764704"/>
            <a:ext cx="2232248" cy="31571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атьяна\Desktop\Документы для Тишкиной сканы\Документы для Тишкиной сканы-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476672"/>
            <a:ext cx="4100339" cy="6022123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27" name="Picture 3" descr="C:\Users\Татьяна\Desktop\Документы для Тишкиной сканы\Документы для Тишкиной сканы-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76672"/>
            <a:ext cx="4392488" cy="603752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6771" y="1428736"/>
            <a:ext cx="821135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000" dirty="0" smtClean="0">
                <a:solidFill>
                  <a:srgbClr val="006666"/>
                </a:solidFill>
                <a:latin typeface="+mn-lt"/>
              </a:rPr>
              <a:t>Обобщение педагогического опыта представлено</a:t>
            </a:r>
          </a:p>
          <a:p>
            <a:pPr algn="just"/>
            <a:r>
              <a:rPr lang="ru-RU" sz="2000" dirty="0" smtClean="0">
                <a:solidFill>
                  <a:srgbClr val="006666"/>
                </a:solidFill>
                <a:latin typeface="+mn-lt"/>
              </a:rPr>
              <a:t>на официальном сайте МУДО «Центр детского творчества № 2» </a:t>
            </a:r>
          </a:p>
          <a:p>
            <a:pPr algn="just"/>
            <a:r>
              <a:rPr lang="ru-RU" sz="2000" dirty="0" smtClean="0">
                <a:solidFill>
                  <a:srgbClr val="006666"/>
                </a:solidFill>
                <a:latin typeface="+mn-lt"/>
              </a:rPr>
              <a:t>г.о.Саранск : </a:t>
            </a:r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  <a:latin typeface="+mj-lt"/>
                <a:hlinkClick r:id="rId2"/>
              </a:rPr>
              <a:t>https://cdt2sar.schoolrm.ru/sveden/employees/28143/250786/</a:t>
            </a:r>
            <a:endParaRPr lang="ru-RU" sz="2000" b="1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algn="just"/>
            <a:endParaRPr lang="ru-RU" sz="20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2571736" y="285728"/>
            <a:ext cx="36433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Дополнительная информация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Аттестация 2014\справки\инф карта 1.jpeg"/>
          <p:cNvPicPr>
            <a:picLocks noChangeAspect="1" noChangeArrowheads="1"/>
          </p:cNvPicPr>
          <p:nvPr/>
        </p:nvPicPr>
        <p:blipFill>
          <a:blip r:embed="rId2" cstate="print"/>
          <a:srcRect l="4838" t="2344" r="4839" b="5084"/>
          <a:stretch>
            <a:fillRect/>
          </a:stretch>
        </p:blipFill>
        <p:spPr bwMode="auto">
          <a:xfrm>
            <a:off x="214282" y="428604"/>
            <a:ext cx="4214810" cy="5945893"/>
          </a:xfrm>
          <a:prstGeom prst="rect">
            <a:avLst/>
          </a:prstGeom>
          <a:noFill/>
          <a:effectLst>
            <a:outerShdw blurRad="50800" dist="63500" dir="2700000" algn="tl" rotWithShape="0">
              <a:schemeClr val="bg1">
                <a:lumMod val="50000"/>
                <a:alpha val="40000"/>
              </a:schemeClr>
            </a:outerShdw>
          </a:effectLst>
        </p:spPr>
      </p:pic>
      <p:pic>
        <p:nvPicPr>
          <p:cNvPr id="2051" name="Picture 3" descr="D:\Аттестация 2014\справки\инф карта 2.jpeg"/>
          <p:cNvPicPr>
            <a:picLocks noChangeAspect="1" noChangeArrowheads="1"/>
          </p:cNvPicPr>
          <p:nvPr/>
        </p:nvPicPr>
        <p:blipFill>
          <a:blip r:embed="rId3" cstate="print"/>
          <a:srcRect l="6257" r="4588" b="6818"/>
          <a:stretch>
            <a:fillRect/>
          </a:stretch>
        </p:blipFill>
        <p:spPr bwMode="auto">
          <a:xfrm>
            <a:off x="4572000" y="428604"/>
            <a:ext cx="4171282" cy="6000792"/>
          </a:xfrm>
          <a:prstGeom prst="rect">
            <a:avLst/>
          </a:prstGeom>
          <a:noFill/>
          <a:effectLst>
            <a:outerShdw blurRad="50800" dist="63500" dir="2700000" algn="tl" rotWithShape="0">
              <a:schemeClr val="bg1">
                <a:lumMod val="50000"/>
                <a:alpha val="40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Аттестация 2014\справки\инф карта3.jpeg"/>
          <p:cNvPicPr>
            <a:picLocks noChangeAspect="1" noChangeArrowheads="1"/>
          </p:cNvPicPr>
          <p:nvPr/>
        </p:nvPicPr>
        <p:blipFill>
          <a:blip r:embed="rId2" cstate="print"/>
          <a:srcRect l="4872" t="2360" r="4183" b="6790"/>
          <a:stretch>
            <a:fillRect/>
          </a:stretch>
        </p:blipFill>
        <p:spPr bwMode="auto">
          <a:xfrm>
            <a:off x="142844" y="571480"/>
            <a:ext cx="4260302" cy="5857916"/>
          </a:xfrm>
          <a:prstGeom prst="rect">
            <a:avLst/>
          </a:prstGeom>
          <a:noFill/>
          <a:effectLst>
            <a:outerShdw blurRad="50800" dist="63500" dir="2700000" algn="tl" rotWithShape="0">
              <a:schemeClr val="bg1">
                <a:lumMod val="50000"/>
                <a:alpha val="40000"/>
              </a:schemeClr>
            </a:outerShdw>
          </a:effectLst>
        </p:spPr>
      </p:pic>
      <p:pic>
        <p:nvPicPr>
          <p:cNvPr id="4098" name="Picture 2" descr="C:\Users\Татьяна\Desktop\Документы для Тишкиной сканы\Документы для Тишкиной сканы-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548680"/>
            <a:ext cx="4234427" cy="597666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13788" cy="43497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Участие в инновационной (экспериментальной) деятельности</a:t>
            </a:r>
            <a:endParaRPr lang="ru-RU" sz="2000" b="1" i="1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5122" name="Picture 2" descr="C:\Users\Татьяна\Desktop\Документы для Тишкиной сканы\Документы для Тишкиной сканы-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908721"/>
            <a:ext cx="2955652" cy="417646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" descr="C:\Users\Татьяна\Desktop\Аттестация 2015 Тишкина Т.Н\аттестация 2020\Скан эксперимент площадки((Для 2 строки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1628800"/>
            <a:ext cx="2879891" cy="396044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6" descr="C:\Users\Татьяна\Desktop\Документы для Тишкиной сканы\Документы для Тишкиной сканы-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2276872"/>
            <a:ext cx="2894482" cy="425296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Татьяна\Desktop\Документы для Тишкиной сканы\Документы для Тишкиной сканы-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2952328" cy="474188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4" descr="C:\Users\Татьяна\Desktop\Документы для Тишкиной сканы\Документы для Тишкиной сканы-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484784"/>
            <a:ext cx="2829702" cy="4248472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5" descr="C:\Users\Татьяна\Desktop\Документы для Тишкиной сканы\Документы для Тишкиной сканы-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2348880"/>
            <a:ext cx="2858063" cy="4248472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2"/>
          <p:cNvSpPr txBox="1">
            <a:spLocks/>
          </p:cNvSpPr>
          <p:nvPr/>
        </p:nvSpPr>
        <p:spPr bwMode="auto">
          <a:xfrm>
            <a:off x="827584" y="188640"/>
            <a:ext cx="7750199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Участие детей в конкурсах, акциях.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Times New Roman" pitchFamily="18" charset="0"/>
            </a:endParaRPr>
          </a:p>
        </p:txBody>
      </p:sp>
      <p:pic>
        <p:nvPicPr>
          <p:cNvPr id="5122" name="Picture 2" descr="C:\Users\Татьяна\Desktop\Аттестация 2015 Тишкина Т.Н\Грамоты, дипломы\Диплом_участни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2453309" cy="3456384"/>
          </a:xfrm>
          <a:prstGeom prst="rect">
            <a:avLst/>
          </a:prstGeom>
          <a:noFill/>
        </p:spPr>
      </p:pic>
      <p:pic>
        <p:nvPicPr>
          <p:cNvPr id="1026" name="Picture 2" descr="C:\Users\Татьяна\Desktop\Аттестация 2015 Тишкина Т.Н\Грамоты, дипломы\Прудникова Радуг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2060848"/>
            <a:ext cx="2698413" cy="3816424"/>
          </a:xfrm>
          <a:prstGeom prst="rect">
            <a:avLst/>
          </a:prstGeom>
          <a:noFill/>
        </p:spPr>
      </p:pic>
      <p:pic>
        <p:nvPicPr>
          <p:cNvPr id="1030" name="Picture 6" descr="C:\Users\Татьяна\Desktop\Аттестация 2015 Тишкина Т.Н\Грамоты, дипломы\Screenshot 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8265" y="2852654"/>
            <a:ext cx="2495839" cy="3550074"/>
          </a:xfrm>
          <a:prstGeom prst="rect">
            <a:avLst/>
          </a:prstGeom>
          <a:noFill/>
        </p:spPr>
      </p:pic>
      <p:pic>
        <p:nvPicPr>
          <p:cNvPr id="1031" name="Picture 7" descr="C:\Users\Татьяна\Desktop\Аттестация 2015 Тишкина Т.Н\Грамоты, дипломы\ррр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2852936"/>
            <a:ext cx="2505646" cy="3540267"/>
          </a:xfrm>
          <a:prstGeom prst="rect">
            <a:avLst/>
          </a:prstGeom>
          <a:noFill/>
        </p:spPr>
      </p:pic>
      <p:pic>
        <p:nvPicPr>
          <p:cNvPr id="1032" name="Picture 8" descr="C:\Users\Татьяна\Desktop\Аттестация 2015 Тишкина Т.Н\Грамоты, дипломы\Screenshot 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980728"/>
            <a:ext cx="2712145" cy="38577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атьяна\Desktop\Аттестация 2015 Тишкина Т.Н\Грамоты, дипломы\pdftoimage\trubenkova-veronika8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260648"/>
            <a:ext cx="2088232" cy="2954854"/>
          </a:xfrm>
          <a:prstGeom prst="rect">
            <a:avLst/>
          </a:prstGeom>
          <a:noFill/>
        </p:spPr>
      </p:pic>
      <p:pic>
        <p:nvPicPr>
          <p:cNvPr id="1027" name="Picture 3" descr="C:\Users\Татьяна\Desktop\Аттестация 2015 Тишкина Т.Н\Грамоты, дипломы\pdftoimage\VP300-500713D270112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429000"/>
            <a:ext cx="2088232" cy="2953069"/>
          </a:xfrm>
          <a:prstGeom prst="rect">
            <a:avLst/>
          </a:prstGeom>
          <a:noFill/>
        </p:spPr>
      </p:pic>
      <p:pic>
        <p:nvPicPr>
          <p:cNvPr id="1028" name="Picture 4" descr="C:\Users\Татьяна\Desktop\Аттестация 2015 Тишкина Т.Н\Грамоты, дипломы\pdftoimage\Будкина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3429000"/>
            <a:ext cx="2088232" cy="2953068"/>
          </a:xfrm>
          <a:prstGeom prst="rect">
            <a:avLst/>
          </a:prstGeom>
          <a:noFill/>
        </p:spPr>
      </p:pic>
      <p:pic>
        <p:nvPicPr>
          <p:cNvPr id="1029" name="Picture 5" descr="C:\Users\Татьяна\Desktop\Аттестация 2015 Тишкина Т.Н\Грамоты, дипломы\pdftoimage\Панькина одарённость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3429000"/>
            <a:ext cx="2160240" cy="3054898"/>
          </a:xfrm>
          <a:prstGeom prst="rect">
            <a:avLst/>
          </a:prstGeom>
          <a:noFill/>
        </p:spPr>
      </p:pic>
      <p:pic>
        <p:nvPicPr>
          <p:cNvPr id="1030" name="Picture 6" descr="C:\Users\Татьяна\Desktop\Аттестация 2015 Тишкина Т.Н\Грамоты, дипломы\pdftoimage\budkina-yuliya5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760" y="260648"/>
            <a:ext cx="2077796" cy="2940087"/>
          </a:xfrm>
          <a:prstGeom prst="rect">
            <a:avLst/>
          </a:prstGeom>
          <a:noFill/>
        </p:spPr>
      </p:pic>
      <p:pic>
        <p:nvPicPr>
          <p:cNvPr id="1031" name="Picture 7" descr="C:\Users\Татьяна\Desktop\Аттестация 2015 Тишкина Т.Н\Грамоты, дипломы\pdftoimage\DIPLOM_roshchin_vladislav_-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3429000"/>
            <a:ext cx="2107865" cy="2980832"/>
          </a:xfrm>
          <a:prstGeom prst="rect">
            <a:avLst/>
          </a:prstGeom>
          <a:noFill/>
        </p:spPr>
      </p:pic>
      <p:pic>
        <p:nvPicPr>
          <p:cNvPr id="1032" name="Picture 8" descr="C:\Users\Татьяна\Desktop\Аттестация 2015 Тишкина Т.Н\Грамоты, дипломы\pdftoimage\kurmisheva-yaroslava7-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6256" y="260648"/>
            <a:ext cx="2088232" cy="2954856"/>
          </a:xfrm>
          <a:prstGeom prst="rect">
            <a:avLst/>
          </a:prstGeom>
          <a:noFill/>
        </p:spPr>
      </p:pic>
      <p:pic>
        <p:nvPicPr>
          <p:cNvPr id="1033" name="Picture 9" descr="C:\Users\Татьяна\Desktop\Аттестация 2015 Тишкина Т.Н\Грамоты, дипломы\pdftoimage\somkin-ivan1-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332655"/>
            <a:ext cx="2021038" cy="28597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</a:themeOverride>
</file>

<file path=ppt/theme/themeOverride2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3714</TotalTime>
  <Words>875</Words>
  <Application>Microsoft Office PowerPoint</Application>
  <PresentationFormat>Экран (4:3)</PresentationFormat>
  <Paragraphs>155</Paragraphs>
  <Slides>33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Поток</vt:lpstr>
      <vt:lpstr>Министерство образования РМ</vt:lpstr>
      <vt:lpstr>                 Характеристика- представление </vt:lpstr>
      <vt:lpstr>Слайд 3</vt:lpstr>
      <vt:lpstr>Слайд 4</vt:lpstr>
      <vt:lpstr>Слайд 5</vt:lpstr>
      <vt:lpstr>Участие в инновационной (экспериментальной) деятельности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Участие педагога в профессиональных конкурсах</vt:lpstr>
      <vt:lpstr>Награды и поощрения в межаттестационный период</vt:lpstr>
      <vt:lpstr>Слайд 31</vt:lpstr>
      <vt:lpstr>Слайд 32</vt:lpstr>
      <vt:lpstr>Слайд 33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</dc:title>
  <dc:creator>Ирина</dc:creator>
  <cp:lastModifiedBy>Татьяна</cp:lastModifiedBy>
  <cp:revision>359</cp:revision>
  <dcterms:created xsi:type="dcterms:W3CDTF">2013-11-25T10:55:46Z</dcterms:created>
  <dcterms:modified xsi:type="dcterms:W3CDTF">2020-09-07T06:32:57Z</dcterms:modified>
</cp:coreProperties>
</file>