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52" r:id="rId2"/>
    <p:sldId id="308" r:id="rId3"/>
    <p:sldId id="306" r:id="rId4"/>
    <p:sldId id="275" r:id="rId5"/>
    <p:sldId id="259" r:id="rId6"/>
    <p:sldId id="274" r:id="rId7"/>
    <p:sldId id="278" r:id="rId8"/>
    <p:sldId id="325" r:id="rId9"/>
    <p:sldId id="279" r:id="rId10"/>
    <p:sldId id="327" r:id="rId11"/>
    <p:sldId id="328" r:id="rId12"/>
    <p:sldId id="329" r:id="rId13"/>
    <p:sldId id="330" r:id="rId14"/>
    <p:sldId id="354" r:id="rId15"/>
    <p:sldId id="331" r:id="rId16"/>
    <p:sldId id="332" r:id="rId17"/>
    <p:sldId id="351" r:id="rId18"/>
    <p:sldId id="334" r:id="rId19"/>
    <p:sldId id="335" r:id="rId20"/>
    <p:sldId id="333" r:id="rId21"/>
    <p:sldId id="336" r:id="rId22"/>
    <p:sldId id="280" r:id="rId23"/>
    <p:sldId id="293" r:id="rId24"/>
    <p:sldId id="309" r:id="rId25"/>
    <p:sldId id="281" r:id="rId26"/>
    <p:sldId id="294" r:id="rId27"/>
    <p:sldId id="323" r:id="rId28"/>
    <p:sldId id="282" r:id="rId29"/>
    <p:sldId id="295" r:id="rId30"/>
    <p:sldId id="353" r:id="rId31"/>
    <p:sldId id="284" r:id="rId32"/>
    <p:sldId id="297" r:id="rId33"/>
    <p:sldId id="285" r:id="rId34"/>
    <p:sldId id="298" r:id="rId35"/>
    <p:sldId id="314" r:id="rId36"/>
    <p:sldId id="320" r:id="rId37"/>
    <p:sldId id="321" r:id="rId38"/>
    <p:sldId id="322" r:id="rId39"/>
    <p:sldId id="286" r:id="rId40"/>
    <p:sldId id="299" r:id="rId41"/>
    <p:sldId id="315" r:id="rId42"/>
    <p:sldId id="292" r:id="rId43"/>
    <p:sldId id="300" r:id="rId44"/>
    <p:sldId id="316" r:id="rId45"/>
    <p:sldId id="291" r:id="rId46"/>
    <p:sldId id="301" r:id="rId47"/>
    <p:sldId id="317" r:id="rId48"/>
    <p:sldId id="290" r:id="rId49"/>
    <p:sldId id="302" r:id="rId50"/>
    <p:sldId id="318" r:id="rId51"/>
    <p:sldId id="289" r:id="rId52"/>
    <p:sldId id="303" r:id="rId53"/>
    <p:sldId id="324" r:id="rId54"/>
    <p:sldId id="304" r:id="rId55"/>
    <p:sldId id="337" r:id="rId56"/>
    <p:sldId id="345" r:id="rId57"/>
    <p:sldId id="349" r:id="rId58"/>
    <p:sldId id="346" r:id="rId59"/>
    <p:sldId id="350" r:id="rId60"/>
    <p:sldId id="272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666FF"/>
    <a:srgbClr val="FFDB69"/>
    <a:srgbClr val="00FFFF"/>
    <a:srgbClr val="CC99FF"/>
    <a:srgbClr val="FFCCFF"/>
    <a:srgbClr val="03ED51"/>
    <a:srgbClr val="34BC54"/>
    <a:srgbClr val="C6E9F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79" autoAdjust="0"/>
    <p:restoredTop sz="94086" autoAdjust="0"/>
  </p:normalViewPr>
  <p:slideViewPr>
    <p:cSldViewPr>
      <p:cViewPr varScale="1">
        <p:scale>
          <a:sx n="69" d="100"/>
          <a:sy n="69" d="100"/>
        </p:scale>
        <p:origin x="83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88056-2882-4542-8877-CF745F78D3A8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CC1DF-4773-4BDE-907A-35B0B8581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11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136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678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210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188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797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933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933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5051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50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699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04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09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0C73C-41F0-4B64-B8CB-DFA19AAE220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19459" name="Рисунок 17" descr="http://img1.liveinternet.ru/images/attach/c/7/96/349/96349469_large_7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43174" y="114298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04822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5918" y="1357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11486" y="2967335"/>
            <a:ext cx="380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5300" y="185629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«Детский сад №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98 комбинированного вида»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1736" y="785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857620" y="928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88538" y="1385958"/>
            <a:ext cx="7500990" cy="51090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Творческая презентация к конкурсу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«Зимняя площадка 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ДОО»</a:t>
            </a:r>
          </a:p>
          <a:p>
            <a:pPr algn="ctr"/>
            <a:endParaRPr lang="ru-RU" sz="2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2022 год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novogodnaa_melodia_zimnaa_skazka_(5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84728" y="235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85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1326406"/>
            <a:ext cx="9144000" cy="71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Подготовка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территории МДОУ «Детский сад №98»: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-состояние </a:t>
            </a:r>
            <a:r>
              <a:rPr kumimoji="0" lang="ru-RU" sz="4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отмостков</a:t>
            </a: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пешеходны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 дорожек, поребриков;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-обеспечение безопасности на территории детского сада (отсутствие сосулек, обозначение опасных мест, отсутствие скользких дорожек).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3029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AD830F-3EE5-4CC9-B4FA-5498DC1071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3" y="249931"/>
            <a:ext cx="3936437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312368" cy="4416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54" y="3684646"/>
            <a:ext cx="4104456" cy="2996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59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77359A-0213-48E3-B967-2C73CBBB3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1" y="243282"/>
            <a:ext cx="4058117" cy="3043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9574"/>
            <a:ext cx="3538757" cy="2691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1" y="3808770"/>
            <a:ext cx="3635897" cy="2666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9"/>
          <a:stretch/>
        </p:blipFill>
        <p:spPr>
          <a:xfrm>
            <a:off x="5183361" y="3808770"/>
            <a:ext cx="3671140" cy="2666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14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5" y="908720"/>
            <a:ext cx="2923108" cy="4293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73155"/>
            <a:ext cx="3147814" cy="47731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47076"/>
            <a:ext cx="2427734" cy="3621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3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8" y="1052736"/>
            <a:ext cx="3600400" cy="4800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17" y="1114432"/>
            <a:ext cx="3507854" cy="4677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5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395535" y="-526603"/>
            <a:ext cx="8258307" cy="84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4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Зимняя 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вная площадка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«Детский сад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№98»: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-нали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чие снежных построек (валы, барьеры для перешагивания или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перелезания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горки, лабиринты,  постройки из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снега,  сказочные герои),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дорожки скольжения, лыжни, площадки для спортивных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 (в соответствии с возрастом детей);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рактическое использование снежных сооружений.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9664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AutoShape 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1" name="AutoShape 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147922" y="1034676"/>
            <a:ext cx="1571636" cy="431800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Горка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3652667" y="4903770"/>
            <a:ext cx="2039938" cy="1630363"/>
          </a:xfrm>
          <a:prstGeom prst="roundRect">
            <a:avLst>
              <a:gd name="adj" fmla="val 16667"/>
            </a:avLst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Площадка для игр в хоккей</a:t>
            </a:r>
          </a:p>
        </p:txBody>
      </p:sp>
      <p:sp>
        <p:nvSpPr>
          <p:cNvPr id="16385" name="AutoShape 1"/>
          <p:cNvSpPr>
            <a:spLocks noChangeArrowheads="1"/>
          </p:cNvSpPr>
          <p:nvPr/>
        </p:nvSpPr>
        <p:spPr bwMode="auto">
          <a:xfrm rot="10800000">
            <a:off x="7395577" y="1777487"/>
            <a:ext cx="1076325" cy="2354262"/>
          </a:xfrm>
          <a:prstGeom prst="flowChartMerge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/>
          <p:cNvSpPr>
            <a:spLocks noChangeArrowheads="1"/>
          </p:cNvSpPr>
          <p:nvPr/>
        </p:nvSpPr>
        <p:spPr bwMode="auto">
          <a:xfrm>
            <a:off x="2730509" y="864574"/>
            <a:ext cx="3929058" cy="9144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Лабиринт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3623468" y="2979716"/>
            <a:ext cx="2143140" cy="1924054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4087815" y="3560245"/>
            <a:ext cx="1214446" cy="1143008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CC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589198" y="2137290"/>
            <a:ext cx="2286015" cy="57150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 для метания</a:t>
            </a: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655545" y="1494359"/>
            <a:ext cx="914400" cy="3000375"/>
          </a:xfrm>
          <a:prstGeom prst="rect">
            <a:avLst/>
          </a:prstGeom>
          <a:solidFill>
            <a:srgbClr val="FABF8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326933" y="709239"/>
            <a:ext cx="1571625" cy="6508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Дорожка для скольжения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0"/>
            <a:ext cx="8929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спортивной площадки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9991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90" grpId="0" animBg="1"/>
      <p:bldP spid="16385" grpId="0" animBg="1"/>
      <p:bldP spid="16396" grpId="0" animBg="1"/>
      <p:bldP spid="16389" grpId="0" animBg="1"/>
      <p:bldP spid="16388" grpId="0" animBg="1"/>
      <p:bldP spid="16387" grpId="0" animBg="1"/>
      <p:bldP spid="16394" grpId="0" animBg="1"/>
      <p:bldP spid="16395" grpId="0" animBg="1"/>
      <p:bldP spid="163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220128_100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2808311" cy="3600400"/>
          </a:xfrm>
          <a:prstGeom prst="rect">
            <a:avLst/>
          </a:prstGeom>
        </p:spPr>
      </p:pic>
      <p:pic>
        <p:nvPicPr>
          <p:cNvPr id="7" name="Рисунок 6" descr="20220128_1016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943100"/>
            <a:ext cx="2952328" cy="4914900"/>
          </a:xfrm>
          <a:prstGeom prst="rect">
            <a:avLst/>
          </a:prstGeom>
        </p:spPr>
      </p:pic>
      <p:pic>
        <p:nvPicPr>
          <p:cNvPr id="8" name="Рисунок 7" descr="20220128_1017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0"/>
            <a:ext cx="2915816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20128_101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987824" cy="4437112"/>
          </a:xfrm>
          <a:prstGeom prst="rect">
            <a:avLst/>
          </a:prstGeom>
        </p:spPr>
      </p:pic>
      <p:pic>
        <p:nvPicPr>
          <p:cNvPr id="7" name="Рисунок 6" descr="20220128_101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2348880"/>
            <a:ext cx="3528392" cy="3686175"/>
          </a:xfrm>
          <a:prstGeom prst="rect">
            <a:avLst/>
          </a:prstGeom>
        </p:spPr>
      </p:pic>
      <p:pic>
        <p:nvPicPr>
          <p:cNvPr id="8" name="Рисунок 7" descr="20220128_1014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0"/>
            <a:ext cx="2987824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8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220128_101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04456" cy="3686175"/>
          </a:xfrm>
          <a:prstGeom prst="rect">
            <a:avLst/>
          </a:prstGeom>
        </p:spPr>
      </p:pic>
      <p:pic>
        <p:nvPicPr>
          <p:cNvPr id="9" name="Рисунок 8" descr="20220128_101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9100" y="2852936"/>
            <a:ext cx="49149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0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Рисунок 20" descr="http://s019.radikal.ru/i615/1611/e8/edb845162e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31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2932B9-A74F-43CD-B9B6-EB2B3E857693}"/>
              </a:ext>
            </a:extLst>
          </p:cNvPr>
          <p:cNvSpPr/>
          <p:nvPr/>
        </p:nvSpPr>
        <p:spPr>
          <a:xfrm>
            <a:off x="467544" y="58847"/>
            <a:ext cx="86764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Пояснительная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записка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«Зима — волшебница» - так называют это время года наши дети. Пожалуй, никакое другое время года не может их порадовать таким большим разнообразием игр и развлечений на свежем воздухе. В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МДОУ «Детский сад №98»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сохраняется многолетняя добрая традиция превращать территорию детского сада в снежную сказку,  с различными постройками и оборудованием для игр детей.  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    Каждая снежная фигурка  — искусство не  только рукотворное, но и нелегкое. Ведь для лепки снежных фигурок нужна низкая температура воздуха. Нынешняя зима - игривая, то  растает, то приморозит.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сделать зимние прогулки более интересными и полезными, необходимо планирование работ и проектирование снежных построек, способных обеспечить двигательную активность детей, их трудовую и игровую деятельность.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8847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depositphotos_159600664-stock-photo-cartoon-scene-with-kids-play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789040"/>
            <a:ext cx="453650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6816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618DF8-8D9C-4F29-B6F4-68EFBD84C317}"/>
              </a:ext>
            </a:extLst>
          </p:cNvPr>
          <p:cNvSpPr/>
          <p:nvPr/>
        </p:nvSpPr>
        <p:spPr>
          <a:xfrm>
            <a:off x="102685" y="620688"/>
            <a:ext cx="4829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здоровья важен спорт,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 болезням дать отпор.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Нужно спортом заниматься,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здоровым оставаться!</a:t>
            </a:r>
          </a:p>
        </p:txBody>
      </p:sp>
      <p:pic>
        <p:nvPicPr>
          <p:cNvPr id="4" name="Рисунок 3" descr="20220128_101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2492896"/>
            <a:ext cx="49149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7769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618DF8-8D9C-4F29-B6F4-68EFBD84C317}"/>
              </a:ext>
            </a:extLst>
          </p:cNvPr>
          <p:cNvSpPr/>
          <p:nvPr/>
        </p:nvSpPr>
        <p:spPr>
          <a:xfrm>
            <a:off x="102685" y="620688"/>
            <a:ext cx="828573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Участки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зимних прогулок детей в МДОУ « Детский сад №98»:</a:t>
            </a:r>
          </a:p>
          <a:p>
            <a:pPr algn="just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-оригинальность оформления участков (украшение лентами, цветными льдинками, тканью, сказочными сюжетами);</a:t>
            </a:r>
          </a:p>
          <a:p>
            <a:pPr algn="just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-состояние веранд, подходов к верандам;</a:t>
            </a:r>
          </a:p>
          <a:p>
            <a:pPr algn="just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-эстетичность оформления участка.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92275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AutoShape 12"/>
          <p:cNvSpPr>
            <a:spLocks noChangeArrowheads="1"/>
          </p:cNvSpPr>
          <p:nvPr/>
        </p:nvSpPr>
        <p:spPr bwMode="auto">
          <a:xfrm rot="10800000">
            <a:off x="571472" y="1428736"/>
            <a:ext cx="771525" cy="225742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571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28596" y="785794"/>
            <a:ext cx="1209675" cy="533400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«Горка»</a:t>
            </a: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7023882" y="1700192"/>
            <a:ext cx="1643074" cy="17145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987824" y="3789040"/>
            <a:ext cx="2286016" cy="500636"/>
          </a:xfrm>
          <a:prstGeom prst="rect">
            <a:avLst/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Гараж»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>
            <a:off x="3188038" y="1494714"/>
            <a:ext cx="2619375" cy="15906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Веранда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 rot="5400000">
            <a:off x="3383582" y="4761434"/>
            <a:ext cx="1643075" cy="1714512"/>
          </a:xfrm>
          <a:prstGeom prst="flowChartProcess">
            <a:avLst/>
          </a:prstGeom>
          <a:solidFill>
            <a:srgbClr val="8064A2"/>
          </a:solidFill>
          <a:ln w="127000" cmpd="dbl">
            <a:solidFill>
              <a:srgbClr val="8064A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876256" y="786059"/>
            <a:ext cx="1790700" cy="857256"/>
          </a:xfrm>
          <a:prstGeom prst="rect">
            <a:avLst/>
          </a:prstGeom>
          <a:solidFill>
            <a:srgbClr val="FF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«Солнышко»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(барьер для перешагивания)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0"/>
            <a:ext cx="85725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площадки группы №2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«Солнышко»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 animBg="1"/>
      <p:bldP spid="43016" grpId="0" animBg="1"/>
      <p:bldP spid="43015" grpId="0" animBg="1"/>
      <p:bldP spid="43019" grpId="0" animBg="1"/>
      <p:bldP spid="43018" grpId="0" animBg="1"/>
      <p:bldP spid="43011" grpId="0" animBg="1"/>
      <p:bldP spid="43012" grpId="0" animBg="1"/>
      <p:bldP spid="430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5536" y="332656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площадки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хороши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Глазки словно пуговки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Добрая душа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Платьице вразлет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горку кататься зовет-.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_20220124_135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0"/>
            <a:ext cx="4032448" cy="3284984"/>
          </a:xfrm>
          <a:prstGeom prst="rect">
            <a:avLst/>
          </a:prstGeom>
        </p:spPr>
      </p:pic>
      <p:pic>
        <p:nvPicPr>
          <p:cNvPr id="7" name="Рисунок 6" descr="IMG_20220124_1345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708920"/>
            <a:ext cx="3816424" cy="4149080"/>
          </a:xfrm>
          <a:prstGeom prst="rect">
            <a:avLst/>
          </a:prstGeom>
        </p:spPr>
      </p:pic>
      <p:pic>
        <p:nvPicPr>
          <p:cNvPr id="8" name="Рисунок 7" descr="IMG_20220125_1009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356992"/>
            <a:ext cx="3960440" cy="350100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20125_100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4139952" cy="3384376"/>
          </a:xfrm>
          <a:prstGeom prst="rect">
            <a:avLst/>
          </a:prstGeom>
        </p:spPr>
      </p:pic>
      <p:pic>
        <p:nvPicPr>
          <p:cNvPr id="7" name="Рисунок 6" descr="IMG_20220125_101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60648"/>
            <a:ext cx="3723878" cy="3312368"/>
          </a:xfrm>
          <a:prstGeom prst="rect">
            <a:avLst/>
          </a:prstGeom>
        </p:spPr>
      </p:pic>
      <p:pic>
        <p:nvPicPr>
          <p:cNvPr id="8" name="Рисунок 7" descr="IMG_20220125_1013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645024"/>
            <a:ext cx="396044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03" name="AutoShape 19"/>
          <p:cNvSpPr>
            <a:spLocks noChangeArrowheads="1"/>
          </p:cNvSpPr>
          <p:nvPr/>
        </p:nvSpPr>
        <p:spPr bwMode="auto">
          <a:xfrm>
            <a:off x="6293655" y="1278711"/>
            <a:ext cx="2190750" cy="127158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ВЕРАНДА</a:t>
            </a: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6715122" y="4165999"/>
            <a:ext cx="1928826" cy="1745475"/>
          </a:xfrm>
          <a:prstGeom prst="rect">
            <a:avLst/>
          </a:prstGeom>
          <a:solidFill>
            <a:srgbClr val="FF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97" name="AutoShape 13"/>
          <p:cNvSpPr>
            <a:spLocks noChangeArrowheads="1"/>
          </p:cNvSpPr>
          <p:nvPr/>
        </p:nvSpPr>
        <p:spPr bwMode="auto">
          <a:xfrm>
            <a:off x="1259632" y="3068960"/>
            <a:ext cx="2562225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596" name="AutoShape 12"/>
          <p:cNvSpPr>
            <a:spLocks noChangeArrowheads="1"/>
          </p:cNvSpPr>
          <p:nvPr/>
        </p:nvSpPr>
        <p:spPr bwMode="auto">
          <a:xfrm>
            <a:off x="1403648" y="2204864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595" name="AutoShape 11"/>
          <p:cNvSpPr>
            <a:spLocks noChangeArrowheads="1"/>
          </p:cNvSpPr>
          <p:nvPr/>
        </p:nvSpPr>
        <p:spPr bwMode="auto">
          <a:xfrm>
            <a:off x="2123728" y="2132856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594" name="AutoShape 10"/>
          <p:cNvSpPr>
            <a:spLocks noChangeArrowheads="1"/>
          </p:cNvSpPr>
          <p:nvPr/>
        </p:nvSpPr>
        <p:spPr bwMode="auto">
          <a:xfrm>
            <a:off x="2843808" y="2204864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971601" y="1124744"/>
            <a:ext cx="2952328" cy="648072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Кольцеброс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0" y="0"/>
            <a:ext cx="8858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площадки группы №3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53250" y="3437325"/>
            <a:ext cx="1452570" cy="432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«Гараж»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3" grpId="0" animBg="1"/>
      <p:bldP spid="67602" grpId="0" animBg="1"/>
      <p:bldP spid="67597" grpId="0" animBg="1"/>
      <p:bldP spid="67596" grpId="0" animBg="1"/>
      <p:bldP spid="67595" grpId="0" animBg="1"/>
      <p:bldP spid="67594" grpId="0" animBg="1"/>
      <p:bldP spid="67593" grpId="0" animBg="1"/>
      <p:bldP spid="67605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1195541"/>
            <a:ext cx="4355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76672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Рады видеть вас у печки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Без неё и дом пустой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ней и жарить, в ней и парить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зимой с ней как весной.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20220127_1217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700808"/>
            <a:ext cx="6768752" cy="479715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0220126_131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4248472" cy="4032448"/>
          </a:xfrm>
          <a:prstGeom prst="rect">
            <a:avLst/>
          </a:prstGeom>
        </p:spPr>
      </p:pic>
      <p:pic>
        <p:nvPicPr>
          <p:cNvPr id="9" name="Рисунок 8" descr="20220127_1215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3520" y="332656"/>
            <a:ext cx="4068960" cy="60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3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/>
          <p:cNvSpPr>
            <a:spLocks noChangeArrowheads="1"/>
          </p:cNvSpPr>
          <p:nvPr/>
        </p:nvSpPr>
        <p:spPr bwMode="auto">
          <a:xfrm>
            <a:off x="6953250" y="1500174"/>
            <a:ext cx="2190750" cy="155734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ВЕРАНДА</a:t>
            </a:r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3929058" y="1142984"/>
            <a:ext cx="2500330" cy="914400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«Кот ученый»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(метание снежков)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auto">
          <a:xfrm rot="10800000">
            <a:off x="0" y="2508380"/>
            <a:ext cx="3214677" cy="1746250"/>
          </a:xfrm>
          <a:prstGeom prst="triangle">
            <a:avLst>
              <a:gd name="adj" fmla="val 50000"/>
            </a:avLst>
          </a:prstGeom>
          <a:solidFill>
            <a:srgbClr val="F3BBEC"/>
          </a:solidFill>
          <a:ln w="12700">
            <a:solidFill>
              <a:srgbClr val="F79646"/>
            </a:solidFill>
            <a:miter lim="800000"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rot="10800000"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«Зайка»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 Лазание)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2546584" y="4312449"/>
            <a:ext cx="2000264" cy="2100265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«Хоккейная площадка»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Для подвижных игр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4355976" y="2269449"/>
            <a:ext cx="1644784" cy="1633531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auto">
          <a:xfrm>
            <a:off x="6000760" y="5715016"/>
            <a:ext cx="2790825" cy="9144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00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6429388" y="4714884"/>
            <a:ext cx="2000250" cy="647698"/>
          </a:xfrm>
          <a:prstGeom prst="rect">
            <a:avLst/>
          </a:prstGeom>
          <a:solidFill>
            <a:srgbClr val="FFDB6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Лабиринт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площадки группы №4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«Сказочный лес»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nimBg="1"/>
      <p:bldP spid="65537" grpId="0" animBg="1"/>
      <p:bldP spid="65544" grpId="0" animBg="1"/>
      <p:bldP spid="65539" grpId="0" animBg="1"/>
      <p:bldP spid="65540" grpId="0" animBg="1"/>
      <p:bldP spid="65542" grpId="0" animBg="1"/>
      <p:bldP spid="65541" grpId="0" animBg="1"/>
      <p:bldP spid="655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41044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горке на горе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на радость детворе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летят со свистом санки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ледяной горе.</a:t>
            </a:r>
          </a:p>
          <a:p>
            <a:endParaRPr lang="ru-RU" dirty="0"/>
          </a:p>
        </p:txBody>
      </p:sp>
      <p:pic>
        <p:nvPicPr>
          <p:cNvPr id="6" name="Рисунок 5" descr="20220128_100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60648"/>
            <a:ext cx="3888432" cy="3888432"/>
          </a:xfrm>
          <a:prstGeom prst="rect">
            <a:avLst/>
          </a:prstGeom>
        </p:spPr>
      </p:pic>
      <p:pic>
        <p:nvPicPr>
          <p:cNvPr id="7" name="Рисунок 6" descr="20220128_1015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924944"/>
            <a:ext cx="4032448" cy="371703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-107782"/>
            <a:ext cx="9144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</a:t>
            </a:r>
            <a:endParaRPr kumimoji="0" lang="ru-RU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в сфере дошкольного образования – один из наиболее популярных видов совместной деятельности взрослых и детей в детском саду. Являясь формой практической деятельности, проект аккумулирует знания и умения детей в разных образовательных областях, позволяя присвоить их на личном уровне, сделав частью опыта жизнедеятельности. Проект позволяет детям «открывать» новые знания и формировать компетентность, поскольку ребенок раскрывается как субъект познания и творчества. Для детей дошкольного возраста актуальны небольшие по продолжительности и простые по результату продуктивной деятельности тематические мини-проекты, организуемые чаще при участии родителей или совместно с ними. 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 всестороннем развитии ребенка важное место занимает физическое воспитание.</a:t>
            </a:r>
          </a:p>
          <a:p>
            <a:endParaRPr lang="ru-RU" dirty="0" smtClean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_600aba1f1a9c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3356992"/>
            <a:ext cx="4824536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2375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20128_100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3707904" cy="3744416"/>
          </a:xfrm>
          <a:prstGeom prst="rect">
            <a:avLst/>
          </a:prstGeom>
        </p:spPr>
      </p:pic>
      <p:pic>
        <p:nvPicPr>
          <p:cNvPr id="5" name="Рисунок 4" descr="20220128_101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0"/>
            <a:ext cx="4968552" cy="2996952"/>
          </a:xfrm>
          <a:prstGeom prst="rect">
            <a:avLst/>
          </a:prstGeom>
        </p:spPr>
      </p:pic>
      <p:pic>
        <p:nvPicPr>
          <p:cNvPr id="6" name="Рисунок 5" descr="20220128_101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3573016"/>
            <a:ext cx="6840760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9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6" name="AutoShape 16"/>
          <p:cNvSpPr>
            <a:spLocks noChangeArrowheads="1"/>
          </p:cNvSpPr>
          <p:nvPr/>
        </p:nvSpPr>
        <p:spPr bwMode="auto">
          <a:xfrm>
            <a:off x="3052752" y="1928802"/>
            <a:ext cx="2840038" cy="1528763"/>
          </a:xfrm>
          <a:prstGeom prst="roundRect">
            <a:avLst>
              <a:gd name="adj" fmla="val 16667"/>
            </a:avLst>
          </a:prstGeom>
          <a:solidFill>
            <a:srgbClr val="FBC497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ВЕРАНДА</a:t>
            </a:r>
          </a:p>
        </p:txBody>
      </p:sp>
      <p:sp>
        <p:nvSpPr>
          <p:cNvPr id="61452" name="AutoShape 12"/>
          <p:cNvSpPr>
            <a:spLocks noChangeArrowheads="1"/>
          </p:cNvSpPr>
          <p:nvPr/>
        </p:nvSpPr>
        <p:spPr bwMode="auto">
          <a:xfrm>
            <a:off x="714348" y="1928802"/>
            <a:ext cx="1276350" cy="1038225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2267744" y="5784850"/>
            <a:ext cx="3579813" cy="107315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730989" y="2895589"/>
            <a:ext cx="1276350" cy="9144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54" name="AutoShape 14"/>
          <p:cNvSpPr>
            <a:spLocks noChangeArrowheads="1"/>
          </p:cNvSpPr>
          <p:nvPr/>
        </p:nvSpPr>
        <p:spPr bwMode="auto">
          <a:xfrm>
            <a:off x="6715140" y="1857364"/>
            <a:ext cx="1276350" cy="1038225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6715140" y="2928934"/>
            <a:ext cx="1276350" cy="9144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50" name="Oval 10"/>
          <p:cNvSpPr>
            <a:spLocks noChangeArrowheads="1"/>
          </p:cNvSpPr>
          <p:nvPr/>
        </p:nvSpPr>
        <p:spPr bwMode="auto">
          <a:xfrm>
            <a:off x="1142976" y="3000372"/>
            <a:ext cx="495300" cy="733425"/>
          </a:xfrm>
          <a:prstGeom prst="ellipse">
            <a:avLst/>
          </a:prstGeom>
          <a:solidFill>
            <a:srgbClr val="99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>
            <a:off x="4789488" y="-1147763"/>
            <a:ext cx="495300" cy="733425"/>
          </a:xfrm>
          <a:prstGeom prst="ellipse">
            <a:avLst/>
          </a:prstGeom>
          <a:solidFill>
            <a:srgbClr val="99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285720" y="1214422"/>
            <a:ext cx="2286016" cy="785818"/>
          </a:xfrm>
          <a:prstGeom prst="rect">
            <a:avLst/>
          </a:prstGeom>
          <a:solidFill>
            <a:srgbClr val="99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«Домик»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(для метания)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площадки группы 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«Мы за спорт»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7143768" y="3000372"/>
            <a:ext cx="495300" cy="733425"/>
          </a:xfrm>
          <a:prstGeom prst="ellipse">
            <a:avLst/>
          </a:prstGeom>
          <a:solidFill>
            <a:srgbClr val="99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 Box 1"/>
          <p:cNvSpPr txBox="1">
            <a:spLocks noChangeArrowheads="1"/>
          </p:cNvSpPr>
          <p:nvPr/>
        </p:nvSpPr>
        <p:spPr bwMode="auto">
          <a:xfrm>
            <a:off x="6286512" y="1071546"/>
            <a:ext cx="2286016" cy="785818"/>
          </a:xfrm>
          <a:prstGeom prst="rect">
            <a:avLst/>
          </a:prstGeom>
          <a:solidFill>
            <a:srgbClr val="99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«Домик»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(для метания)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472" y="6000768"/>
            <a:ext cx="7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2915816" y="5085184"/>
            <a:ext cx="2286016" cy="57150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«Лабиринт»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6" grpId="0" animBg="1"/>
      <p:bldP spid="61452" grpId="0" animBg="1"/>
      <p:bldP spid="61444" grpId="0" animBg="1"/>
      <p:bldP spid="61451" grpId="0" animBg="1"/>
      <p:bldP spid="61454" grpId="0" animBg="1"/>
      <p:bldP spid="61453" grpId="0" animBg="1"/>
      <p:bldP spid="61450" grpId="0" animBg="1"/>
      <p:bldP spid="61441" grpId="0" animBg="1"/>
      <p:bldP spid="61457" grpId="0"/>
      <p:bldP spid="20" grpId="0" animBg="1"/>
      <p:bldP spid="21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332656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тигра пришел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 снеговик к нам в гости зашел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его слепили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много украшений подарили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_20220127_101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3456384" cy="3318129"/>
          </a:xfrm>
          <a:prstGeom prst="rect">
            <a:avLst/>
          </a:prstGeom>
        </p:spPr>
      </p:pic>
      <p:pic>
        <p:nvPicPr>
          <p:cNvPr id="8" name="Рисунок 7" descr="IMG_20220127_1017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753544"/>
            <a:ext cx="4745402" cy="3771800"/>
          </a:xfrm>
          <a:prstGeom prst="rect">
            <a:avLst/>
          </a:prstGeom>
        </p:spPr>
      </p:pic>
      <p:pic>
        <p:nvPicPr>
          <p:cNvPr id="9" name="Рисунок 8" descr="IMG_20220127_1017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717032"/>
            <a:ext cx="3600400" cy="2915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5" name="AutoShape 13"/>
          <p:cNvSpPr>
            <a:spLocks noChangeArrowheads="1"/>
          </p:cNvSpPr>
          <p:nvPr/>
        </p:nvSpPr>
        <p:spPr bwMode="auto">
          <a:xfrm>
            <a:off x="6995346" y="4105276"/>
            <a:ext cx="1868488" cy="1503363"/>
          </a:xfrm>
          <a:prstGeom prst="pentagon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254000" y="2316163"/>
            <a:ext cx="1419225" cy="381000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Лабиринт»</a:t>
            </a:r>
          </a:p>
        </p:txBody>
      </p:sp>
      <p:sp>
        <p:nvSpPr>
          <p:cNvPr id="59404" name="AutoShape 12"/>
          <p:cNvSpPr>
            <a:spLocks noChangeArrowheads="1"/>
          </p:cNvSpPr>
          <p:nvPr/>
        </p:nvSpPr>
        <p:spPr bwMode="auto">
          <a:xfrm>
            <a:off x="5491177" y="2697163"/>
            <a:ext cx="895350" cy="1762125"/>
          </a:xfrm>
          <a:prstGeom prst="triangle">
            <a:avLst>
              <a:gd name="adj" fmla="val 50000"/>
            </a:avLst>
          </a:prstGeom>
          <a:solidFill>
            <a:srgbClr val="85D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403" name="AutoShape 11"/>
          <p:cNvSpPr>
            <a:spLocks noChangeArrowheads="1"/>
          </p:cNvSpPr>
          <p:nvPr/>
        </p:nvSpPr>
        <p:spPr bwMode="auto">
          <a:xfrm>
            <a:off x="5786446" y="801673"/>
            <a:ext cx="2000264" cy="111125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Веранда группы №7</a:t>
            </a: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 rot="16200000">
            <a:off x="-314325" y="3627438"/>
            <a:ext cx="2371725" cy="9144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BD4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>
            <a:off x="2339752" y="1412776"/>
            <a:ext cx="1785950" cy="1652598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3643306" y="4957785"/>
            <a:ext cx="1685925" cy="1590675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Попадание в цель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0" y="15388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площадки группы 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5500694" y="2285992"/>
            <a:ext cx="1419225" cy="381000"/>
          </a:xfrm>
          <a:prstGeom prst="rect">
            <a:avLst/>
          </a:prstGeom>
          <a:solidFill>
            <a:srgbClr val="FFDB6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«Горка»</a:t>
            </a:r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7429520" y="3143248"/>
            <a:ext cx="1562101" cy="642942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Военный корабль»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5" grpId="0" animBg="1"/>
      <p:bldP spid="59393" grpId="0" animBg="1"/>
      <p:bldP spid="59404" grpId="0" animBg="1"/>
      <p:bldP spid="59403" grpId="0" animBg="1"/>
      <p:bldP spid="59396" grpId="0" animBg="1"/>
      <p:bldP spid="59400" grpId="0" animBg="1"/>
      <p:bldP spid="59399" grpId="0" animBg="1"/>
      <p:bldP spid="59406" grpId="0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39952" y="879668"/>
            <a:ext cx="4464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воин бережет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крепость чудная растет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ней играют дети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снежной планете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_20220126_110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4664"/>
            <a:ext cx="3960440" cy="5904656"/>
          </a:xfrm>
          <a:prstGeom prst="rect">
            <a:avLst/>
          </a:prstGeom>
        </p:spPr>
      </p:pic>
      <p:pic>
        <p:nvPicPr>
          <p:cNvPr id="8" name="Рисунок 7" descr="IMG_20220126_1107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924944"/>
            <a:ext cx="4032448" cy="367240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9626"/>
            <a:ext cx="20002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46" y="3594285"/>
            <a:ext cx="20002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G_20220127_094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4180064" cy="3096344"/>
          </a:xfrm>
          <a:prstGeom prst="rect">
            <a:avLst/>
          </a:prstGeom>
        </p:spPr>
      </p:pic>
      <p:pic>
        <p:nvPicPr>
          <p:cNvPr id="7" name="Рисунок 6" descr="IMG_20220127_094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340375"/>
            <a:ext cx="4320480" cy="332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5" name="AutoShape 13"/>
          <p:cNvSpPr>
            <a:spLocks noChangeArrowheads="1"/>
          </p:cNvSpPr>
          <p:nvPr/>
        </p:nvSpPr>
        <p:spPr bwMode="auto">
          <a:xfrm>
            <a:off x="6801386" y="4379210"/>
            <a:ext cx="1868488" cy="1503363"/>
          </a:xfrm>
          <a:prstGeom prst="pentagon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003830" y="4348177"/>
            <a:ext cx="1419225" cy="441388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/>
              <a:t>Лабиринт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</p:txBody>
      </p:sp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786182" y="1895550"/>
            <a:ext cx="2225978" cy="957386"/>
          </a:xfrm>
          <a:prstGeom prst="rect">
            <a:avLst/>
          </a:prstGeom>
          <a:solidFill>
            <a:srgbClr val="66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Змейка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403" name="AutoShape 11"/>
          <p:cNvSpPr>
            <a:spLocks noChangeArrowheads="1"/>
          </p:cNvSpPr>
          <p:nvPr/>
        </p:nvSpPr>
        <p:spPr bwMode="auto">
          <a:xfrm>
            <a:off x="6786578" y="714356"/>
            <a:ext cx="2000264" cy="111125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Веранда группы №8</a:t>
            </a: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 rot="10800000">
            <a:off x="527581" y="5084047"/>
            <a:ext cx="2371725" cy="9144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1136122" y="1895550"/>
            <a:ext cx="1685925" cy="1590675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0" y="15388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площадки группы 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7005659" y="3606018"/>
            <a:ext cx="1562101" cy="642942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Домик для метания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8E6ECEF2-8F28-4E50-B77E-CA666478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06" y="1182865"/>
            <a:ext cx="1571636" cy="707885"/>
          </a:xfrm>
          <a:prstGeom prst="rect">
            <a:avLst/>
          </a:prstGeom>
          <a:solidFill>
            <a:srgbClr val="66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Площадка для игр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85" y="4341826"/>
            <a:ext cx="18954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09" y="3506802"/>
            <a:ext cx="16224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42696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5" grpId="0" animBg="1"/>
      <p:bldP spid="59393" grpId="0" animBg="1"/>
      <p:bldP spid="59394" grpId="0" animBg="1"/>
      <p:bldP spid="59403" grpId="0" animBg="1"/>
      <p:bldP spid="59396" grpId="0" animBg="1"/>
      <p:bldP spid="59399" grpId="0" animBg="1"/>
      <p:bldP spid="59406" grpId="0"/>
      <p:bldP spid="19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704677"/>
            <a:ext cx="20002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365" y="3687683"/>
            <a:ext cx="20002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G-74d5279fca0c77f9e34a273e15d6a608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4320480" cy="3096344"/>
          </a:xfrm>
          <a:prstGeom prst="rect">
            <a:avLst/>
          </a:prstGeom>
        </p:spPr>
      </p:pic>
      <p:pic>
        <p:nvPicPr>
          <p:cNvPr id="7" name="Рисунок 6" descr="IMG-365ec025653dbbe31700d192164833f1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429000"/>
            <a:ext cx="403244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9846"/>
            <a:ext cx="20002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3939679"/>
            <a:ext cx="20002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G-2b0993b9df70d50b18b691801954ce80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176464" cy="3384376"/>
          </a:xfrm>
          <a:prstGeom prst="rect">
            <a:avLst/>
          </a:prstGeom>
        </p:spPr>
      </p:pic>
      <p:pic>
        <p:nvPicPr>
          <p:cNvPr id="7" name="Рисунок 6" descr="IMG-b7e0f289c2d9738aa89feeca14723c5d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717032"/>
            <a:ext cx="446449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6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80" name="Oval 36"/>
          <p:cNvSpPr>
            <a:spLocks noChangeArrowheads="1"/>
          </p:cNvSpPr>
          <p:nvPr/>
        </p:nvSpPr>
        <p:spPr bwMode="auto">
          <a:xfrm>
            <a:off x="4865538" y="1889490"/>
            <a:ext cx="914405" cy="920144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67" name="Oval 23"/>
          <p:cNvSpPr>
            <a:spLocks noChangeArrowheads="1"/>
          </p:cNvSpPr>
          <p:nvPr/>
        </p:nvSpPr>
        <p:spPr bwMode="auto">
          <a:xfrm>
            <a:off x="6049578" y="1927816"/>
            <a:ext cx="898925" cy="84349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79" name="Oval 35"/>
          <p:cNvSpPr>
            <a:spLocks noChangeArrowheads="1"/>
          </p:cNvSpPr>
          <p:nvPr/>
        </p:nvSpPr>
        <p:spPr bwMode="auto">
          <a:xfrm>
            <a:off x="5041756" y="1238233"/>
            <a:ext cx="561968" cy="600077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66" name="Oval 22"/>
          <p:cNvSpPr>
            <a:spLocks noChangeArrowheads="1"/>
          </p:cNvSpPr>
          <p:nvPr/>
        </p:nvSpPr>
        <p:spPr bwMode="auto">
          <a:xfrm>
            <a:off x="6158553" y="1284860"/>
            <a:ext cx="609007" cy="600077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78" name="Oval 34"/>
          <p:cNvSpPr>
            <a:spLocks noChangeArrowheads="1"/>
          </p:cNvSpPr>
          <p:nvPr/>
        </p:nvSpPr>
        <p:spPr bwMode="auto">
          <a:xfrm>
            <a:off x="5345377" y="3077076"/>
            <a:ext cx="869132" cy="664369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77" name="Oval 33"/>
          <p:cNvSpPr>
            <a:spLocks noChangeArrowheads="1"/>
          </p:cNvSpPr>
          <p:nvPr/>
        </p:nvSpPr>
        <p:spPr bwMode="auto">
          <a:xfrm>
            <a:off x="5345377" y="3741445"/>
            <a:ext cx="903686" cy="927542"/>
          </a:xfrm>
          <a:prstGeom prst="ellipse">
            <a:avLst/>
          </a:prstGeom>
          <a:solidFill>
            <a:srgbClr val="D0349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61" name="AutoShape 17"/>
          <p:cNvSpPr>
            <a:spLocks noChangeArrowheads="1"/>
          </p:cNvSpPr>
          <p:nvPr/>
        </p:nvSpPr>
        <p:spPr bwMode="auto">
          <a:xfrm>
            <a:off x="6181493" y="4857760"/>
            <a:ext cx="2619375" cy="15906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Магазин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»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369" name="Text Box 25"/>
          <p:cNvSpPr txBox="1">
            <a:spLocks noChangeArrowheads="1"/>
          </p:cNvSpPr>
          <p:nvPr/>
        </p:nvSpPr>
        <p:spPr bwMode="auto">
          <a:xfrm>
            <a:off x="6463056" y="3230666"/>
            <a:ext cx="1428728" cy="35718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«Барыня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1656130" y="3871841"/>
            <a:ext cx="1500198" cy="666750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«Лабиринт»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82" name="Rectangle 38"/>
          <p:cNvSpPr>
            <a:spLocks noChangeArrowheads="1"/>
          </p:cNvSpPr>
          <p:nvPr/>
        </p:nvSpPr>
        <p:spPr bwMode="auto">
          <a:xfrm>
            <a:off x="0" y="-92333"/>
            <a:ext cx="93582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площадки группы 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17"/>
          <p:cNvSpPr>
            <a:spLocks noChangeArrowheads="1"/>
          </p:cNvSpPr>
          <p:nvPr/>
        </p:nvSpPr>
        <p:spPr bwMode="auto">
          <a:xfrm>
            <a:off x="1069153" y="1017489"/>
            <a:ext cx="2619375" cy="1590675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ВЕРАНДА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7215205" y="1313433"/>
            <a:ext cx="1928794" cy="571504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Матрешки»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4" y="4857759"/>
            <a:ext cx="3323430" cy="129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7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80" grpId="0" animBg="1"/>
      <p:bldP spid="57367" grpId="0" animBg="1"/>
      <p:bldP spid="57379" grpId="0" animBg="1"/>
      <p:bldP spid="57366" grpId="0" animBg="1"/>
      <p:bldP spid="57378" grpId="0" animBg="1"/>
      <p:bldP spid="57377" grpId="0" animBg="1"/>
      <p:bldP spid="57361" grpId="0" animBg="1"/>
      <p:bldP spid="57369" grpId="0" animBg="1"/>
      <p:bldP spid="57360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36933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конкурса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благоприятных условий для прогулок в зимний период на территории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ДОО,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двигательной активности воспитанников.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4d68da172f88033dfb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556791"/>
            <a:ext cx="7344816" cy="489654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6502" y="476672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снежку на санках дети Мчатся с горки, словно ветер. Кто боится в снег свалиться — Пусть на санки не садится.</a:t>
            </a:r>
          </a:p>
          <a:p>
            <a:endParaRPr lang="ru-RU" dirty="0"/>
          </a:p>
        </p:txBody>
      </p:sp>
      <p:pic>
        <p:nvPicPr>
          <p:cNvPr id="6" name="Рисунок 5" descr="IMG_20220128_102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3888432" cy="3816424"/>
          </a:xfrm>
          <a:prstGeom prst="rect">
            <a:avLst/>
          </a:prstGeom>
        </p:spPr>
      </p:pic>
      <p:pic>
        <p:nvPicPr>
          <p:cNvPr id="7" name="Рисунок 6" descr="IMG_20220128_103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708920"/>
            <a:ext cx="4392488" cy="38164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20002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IMG_20220128_102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88640"/>
            <a:ext cx="4464496" cy="3990989"/>
          </a:xfrm>
          <a:prstGeom prst="rect">
            <a:avLst/>
          </a:prstGeom>
        </p:spPr>
      </p:pic>
      <p:pic>
        <p:nvPicPr>
          <p:cNvPr id="7" name="Рисунок 6" descr="IMG_20220128_1027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92896"/>
            <a:ext cx="3967832" cy="3464511"/>
          </a:xfrm>
          <a:prstGeom prst="rect">
            <a:avLst/>
          </a:prstGeom>
        </p:spPr>
      </p:pic>
      <p:pic>
        <p:nvPicPr>
          <p:cNvPr id="8" name="Рисунок 7" descr="IMG_20220128_1025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365104"/>
            <a:ext cx="3312368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9" name="Text Box 23"/>
          <p:cNvSpPr txBox="1">
            <a:spLocks noChangeArrowheads="1"/>
          </p:cNvSpPr>
          <p:nvPr/>
        </p:nvSpPr>
        <p:spPr bwMode="auto">
          <a:xfrm>
            <a:off x="762783" y="4537851"/>
            <a:ext cx="1474766" cy="495300"/>
          </a:xfrm>
          <a:prstGeom prst="rect">
            <a:avLst/>
          </a:pr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Лабиринт»</a:t>
            </a:r>
          </a:p>
        </p:txBody>
      </p:sp>
      <p:sp>
        <p:nvSpPr>
          <p:cNvPr id="45066" name="AutoShape 10"/>
          <p:cNvSpPr>
            <a:spLocks noChangeArrowheads="1"/>
          </p:cNvSpPr>
          <p:nvPr/>
        </p:nvSpPr>
        <p:spPr bwMode="auto">
          <a:xfrm>
            <a:off x="419095" y="1340768"/>
            <a:ext cx="2714612" cy="131445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ВЕРАНДА</a:t>
            </a:r>
          </a:p>
        </p:txBody>
      </p:sp>
      <p:sp>
        <p:nvSpPr>
          <p:cNvPr id="45078" name="AutoShape 22"/>
          <p:cNvSpPr>
            <a:spLocks noChangeArrowheads="1"/>
          </p:cNvSpPr>
          <p:nvPr/>
        </p:nvSpPr>
        <p:spPr bwMode="auto">
          <a:xfrm rot="10800000">
            <a:off x="185862" y="5479613"/>
            <a:ext cx="3606133" cy="973722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BD4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57" name="AutoShape 1"/>
          <p:cNvSpPr>
            <a:spLocks noChangeArrowheads="1"/>
          </p:cNvSpPr>
          <p:nvPr/>
        </p:nvSpPr>
        <p:spPr bwMode="auto">
          <a:xfrm>
            <a:off x="5883250" y="4189031"/>
            <a:ext cx="1929110" cy="1688241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3" name="AutoShape 7"/>
          <p:cNvSpPr>
            <a:spLocks noChangeArrowheads="1"/>
          </p:cNvSpPr>
          <p:nvPr/>
        </p:nvSpPr>
        <p:spPr bwMode="auto">
          <a:xfrm>
            <a:off x="2869117" y="4141407"/>
            <a:ext cx="1845759" cy="1609725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5402076" y="1556792"/>
            <a:ext cx="2943549" cy="792088"/>
          </a:xfrm>
          <a:prstGeom prst="rect">
            <a:avLst/>
          </a:prstGeom>
          <a:solidFill>
            <a:srgbClr val="FABF8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«Машина»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0" y="15388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площадки группы 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6133425" y="3722688"/>
            <a:ext cx="1428760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«Юрта»</a:t>
            </a: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987824" y="3580862"/>
            <a:ext cx="1428760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«Юрта»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9" grpId="0" animBg="1"/>
      <p:bldP spid="45066" grpId="0" animBg="1"/>
      <p:bldP spid="45078" grpId="0" animBg="1"/>
      <p:bldP spid="45057" grpId="0" animBg="1"/>
      <p:bldP spid="45063" grpId="0" animBg="1"/>
      <p:bldP spid="45073" grpId="0" animBg="1"/>
      <p:bldP spid="45080" grpId="0"/>
      <p:bldP spid="29" grpId="0" animBg="1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3300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Слепили на участке снежную машину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войнушку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поиграть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Ну каждый рад!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Нам нужен мир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Нам не нужна война!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643356340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780928"/>
            <a:ext cx="4321038" cy="2299220"/>
          </a:xfrm>
          <a:prstGeom prst="rect">
            <a:avLst/>
          </a:prstGeom>
        </p:spPr>
      </p:pic>
      <p:pic>
        <p:nvPicPr>
          <p:cNvPr id="8" name="Рисунок 7" descr="16432827316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88641"/>
            <a:ext cx="4283968" cy="3384376"/>
          </a:xfrm>
          <a:prstGeom prst="rect">
            <a:avLst/>
          </a:prstGeom>
        </p:spPr>
      </p:pic>
      <p:pic>
        <p:nvPicPr>
          <p:cNvPr id="9" name="Рисунок 8" descr="16433563401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1" y="3717032"/>
            <a:ext cx="4571999" cy="28648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43282731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2774515" cy="5688632"/>
          </a:xfrm>
          <a:prstGeom prst="rect">
            <a:avLst/>
          </a:prstGeom>
        </p:spPr>
      </p:pic>
      <p:pic>
        <p:nvPicPr>
          <p:cNvPr id="5" name="Рисунок 4" descr="1643282731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3528392" cy="3645024"/>
          </a:xfrm>
          <a:prstGeom prst="rect">
            <a:avLst/>
          </a:prstGeom>
        </p:spPr>
      </p:pic>
      <p:pic>
        <p:nvPicPr>
          <p:cNvPr id="7" name="Рисунок 6" descr="16433563401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3789040"/>
            <a:ext cx="568863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2643174" y="3786190"/>
            <a:ext cx="1785950" cy="450850"/>
          </a:xfrm>
          <a:prstGeom prst="rect">
            <a:avLst/>
          </a:prstGeom>
          <a:solidFill>
            <a:srgbClr val="F5903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Лабиринт»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6858016" y="642918"/>
            <a:ext cx="1962150" cy="162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ВЕРАНДА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 rot="16200000">
            <a:off x="2290754" y="5067304"/>
            <a:ext cx="2371725" cy="809629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5903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1" name="AutoShape 3"/>
          <p:cNvSpPr>
            <a:spLocks noChangeArrowheads="1"/>
          </p:cNvSpPr>
          <p:nvPr/>
        </p:nvSpPr>
        <p:spPr bwMode="auto">
          <a:xfrm>
            <a:off x="6000760" y="4071942"/>
            <a:ext cx="2286016" cy="2224089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Площадка для подвижных игр</a:t>
            </a: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3786182" y="1857364"/>
            <a:ext cx="1560513" cy="1571625"/>
          </a:xfrm>
          <a:prstGeom prst="star5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510118" y="1223943"/>
            <a:ext cx="2000264" cy="466724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«Морская звезда»</a:t>
            </a: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500034" y="1142984"/>
            <a:ext cx="904875" cy="1619250"/>
          </a:xfrm>
          <a:prstGeom prst="downArrow">
            <a:avLst>
              <a:gd name="adj1" fmla="val 50000"/>
              <a:gd name="adj2" fmla="val 44737"/>
            </a:avLst>
          </a:prstGeom>
          <a:solidFill>
            <a:srgbClr val="99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85720" y="714356"/>
            <a:ext cx="1228725" cy="371475"/>
          </a:xfrm>
          <a:prstGeom prst="rect">
            <a:avLst/>
          </a:prstGeom>
          <a:solidFill>
            <a:srgbClr val="99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«Лодка»</a:t>
            </a:r>
          </a:p>
        </p:txBody>
      </p:sp>
      <p:pic>
        <p:nvPicPr>
          <p:cNvPr id="22529" name="Рисунок 1" descr="https://png.pngtree.com/element_origin_min_pic/16/08/31/1457c6798a98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429132"/>
            <a:ext cx="1574801" cy="1928826"/>
          </a:xfrm>
          <a:prstGeom prst="rect">
            <a:avLst/>
          </a:prstGeom>
          <a:noFill/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57158" y="3500438"/>
            <a:ext cx="1609725" cy="64294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«Лягушка»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(для метания)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214282" y="153888"/>
            <a:ext cx="89297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площадки группы 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  <p:bldP spid="22530" grpId="0" animBg="1"/>
      <p:bldP spid="22537" grpId="0" animBg="1"/>
      <p:bldP spid="22531" grpId="0" animBg="1"/>
      <p:bldP spid="22536" grpId="0" animBg="1"/>
      <p:bldP spid="22532" grpId="0" animBg="1"/>
      <p:bldP spid="22535" grpId="0" animBg="1"/>
      <p:bldP spid="22533" grpId="0" animBg="1"/>
      <p:bldP spid="22534" grpId="0" animBg="1"/>
      <p:bldP spid="2253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220127_101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8680"/>
            <a:ext cx="4176464" cy="4968552"/>
          </a:xfrm>
          <a:prstGeom prst="rect">
            <a:avLst/>
          </a:prstGeom>
        </p:spPr>
      </p:pic>
      <p:pic>
        <p:nvPicPr>
          <p:cNvPr id="8" name="Рисунок 7" descr="20220127_1014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88640"/>
            <a:ext cx="4104456" cy="63813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20127_101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3168352" cy="5184576"/>
          </a:xfrm>
          <a:prstGeom prst="rect">
            <a:avLst/>
          </a:prstGeom>
        </p:spPr>
      </p:pic>
      <p:pic>
        <p:nvPicPr>
          <p:cNvPr id="7" name="Рисунок 6" descr="20220127_1016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4137924" cy="3295128"/>
          </a:xfrm>
          <a:prstGeom prst="rect">
            <a:avLst/>
          </a:prstGeom>
        </p:spPr>
      </p:pic>
      <p:pic>
        <p:nvPicPr>
          <p:cNvPr id="9" name="Рисунок 8" descr="20220127_101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3356992"/>
            <a:ext cx="2767236" cy="33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1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AutoShape 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5" name="AutoShape 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6572264" y="571480"/>
            <a:ext cx="1962150" cy="1628775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ВЕРАНДА</a:t>
            </a:r>
          </a:p>
        </p:txBody>
      </p:sp>
      <p:sp>
        <p:nvSpPr>
          <p:cNvPr id="20481" name="AutoShape 1"/>
          <p:cNvSpPr>
            <a:spLocks noChangeArrowheads="1"/>
          </p:cNvSpPr>
          <p:nvPr/>
        </p:nvSpPr>
        <p:spPr bwMode="auto">
          <a:xfrm>
            <a:off x="1045068" y="3902208"/>
            <a:ext cx="1555165" cy="776599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Лабиринт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309525" y="3238504"/>
            <a:ext cx="1354138" cy="76200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Горка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178871" y="1944548"/>
            <a:ext cx="2786258" cy="1052404"/>
          </a:xfrm>
          <a:prstGeom prst="rect">
            <a:avLst/>
          </a:prstGeom>
          <a:solidFill>
            <a:srgbClr val="99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Обруч для метания снежков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AutoShape 2"/>
          <p:cNvSpPr>
            <a:spLocks noChangeArrowheads="1"/>
          </p:cNvSpPr>
          <p:nvPr/>
        </p:nvSpPr>
        <p:spPr bwMode="auto">
          <a:xfrm rot="10800000">
            <a:off x="6448432" y="3966513"/>
            <a:ext cx="1076325" cy="2354263"/>
          </a:xfrm>
          <a:prstGeom prst="flowChartMerge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15388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площадки группы 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1">
            <a:extLst>
              <a:ext uri="{FF2B5EF4-FFF2-40B4-BE49-F238E27FC236}">
                <a16:creationId xmlns:a16="http://schemas.microsoft.com/office/drawing/2014/main" id="{3C113286-735B-4E65-BE50-A89F3478E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41" y="707886"/>
            <a:ext cx="2039937" cy="200977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Площадка для подвижных игр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2850" y="3808244"/>
            <a:ext cx="1160671" cy="336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 animBg="1"/>
      <p:bldP spid="20481" grpId="0" animBg="1"/>
      <p:bldP spid="20488" grpId="0" animBg="1"/>
      <p:bldP spid="20489" grpId="0" animBg="1"/>
      <p:bldP spid="20482" grpId="0" animBg="1"/>
      <p:bldP spid="20491" grpId="0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32040" y="620688"/>
            <a:ext cx="3691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 зимние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участке и у нас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герои сказок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привествуют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_20220126_131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666481" cy="3312368"/>
          </a:xfrm>
          <a:prstGeom prst="rect">
            <a:avLst/>
          </a:prstGeom>
        </p:spPr>
      </p:pic>
      <p:pic>
        <p:nvPicPr>
          <p:cNvPr id="8" name="Рисунок 7" descr="IMG_20220126_1314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861048"/>
            <a:ext cx="4464496" cy="27809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-411516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адачи</a:t>
            </a:r>
            <a:r>
              <a:rPr kumimoji="0" lang="ru-RU" sz="24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4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условий для воспитательно-образовательной деятельности с детьми в зимний период.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двигательной активности детей дошкольного возраста на прогулочных участках в зимнее время.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Выявление и распространение лучшего опыта работы в педагогических коллективов по организации физкультурно-спортивной и оздоровительной работы на прогулке в зимнее время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  Формирование культуры здорового образа жизни у детей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Рисунок 2" descr="winter_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5" y="3645024"/>
            <a:ext cx="5616624" cy="30689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20126_131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3961935" cy="2691198"/>
          </a:xfrm>
          <a:prstGeom prst="rect">
            <a:avLst/>
          </a:prstGeom>
        </p:spPr>
      </p:pic>
      <p:pic>
        <p:nvPicPr>
          <p:cNvPr id="8" name="Рисунок 7" descr="IMG_20220126_131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429000"/>
            <a:ext cx="4379979" cy="3284984"/>
          </a:xfrm>
          <a:prstGeom prst="rect">
            <a:avLst/>
          </a:prstGeom>
        </p:spPr>
      </p:pic>
      <p:pic>
        <p:nvPicPr>
          <p:cNvPr id="9" name="Рисунок 8" descr="IMG_20220126_1316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04664"/>
            <a:ext cx="3600400" cy="2700300"/>
          </a:xfrm>
          <a:prstGeom prst="rect">
            <a:avLst/>
          </a:prstGeom>
        </p:spPr>
      </p:pic>
      <p:pic>
        <p:nvPicPr>
          <p:cNvPr id="10" name="Рисунок 9" descr="IMG_20220126_1316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645024"/>
            <a:ext cx="388843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6" name="AutoShape 1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5" name="AutoShape 1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671824" y="1285858"/>
            <a:ext cx="2039938" cy="857258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Веранда</a:t>
            </a: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304800" y="4797152"/>
            <a:ext cx="3617392" cy="1225351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66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Лабиринт</a:t>
            </a:r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3816838" y="2790855"/>
            <a:ext cx="1714512" cy="1423988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4174028" y="3150463"/>
            <a:ext cx="1000132" cy="107154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 rot="16200000">
            <a:off x="5754001" y="3327484"/>
            <a:ext cx="3506820" cy="1406322"/>
          </a:xfrm>
          <a:prstGeom prst="doubleWave">
            <a:avLst>
              <a:gd name="adj1" fmla="val 6500"/>
              <a:gd name="adj2" fmla="val 1125"/>
            </a:avLst>
          </a:prstGeom>
          <a:solidFill>
            <a:srgbClr val="FF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6797798" y="1843835"/>
            <a:ext cx="1419225" cy="431800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Лабиринт</a:t>
            </a:r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214282" y="153888"/>
            <a:ext cx="8715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 участка зимней площадки группы 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528236" y="1708111"/>
            <a:ext cx="2291716" cy="857256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 для метания</a:t>
            </a:r>
          </a:p>
        </p:txBody>
      </p:sp>
    </p:spTree>
  </p:cSld>
  <p:clrMapOvr>
    <a:masterClrMapping/>
  </p:clrMapOvr>
  <p:transition advClick="0"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50" grpId="0" animBg="1"/>
      <p:bldP spid="18434" grpId="0" animBg="1"/>
      <p:bldP spid="18433" grpId="0" animBg="1"/>
      <p:bldP spid="18449" grpId="0" animBg="1"/>
      <p:bldP spid="18448" grpId="0" animBg="1"/>
      <p:bldP spid="18451" grpId="0"/>
      <p:bldP spid="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76672"/>
            <a:ext cx="46085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просто чудо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в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стороночке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стой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Весело с ним поиграй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него кубик побросай</a:t>
            </a:r>
          </a:p>
          <a:p>
            <a:endParaRPr lang="ru-RU" dirty="0"/>
          </a:p>
        </p:txBody>
      </p:sp>
      <p:pic>
        <p:nvPicPr>
          <p:cNvPr id="5" name="Рисунок 4" descr="20220127_110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60648"/>
            <a:ext cx="3744416" cy="5282301"/>
          </a:xfrm>
          <a:prstGeom prst="rect">
            <a:avLst/>
          </a:prstGeom>
        </p:spPr>
      </p:pic>
      <p:pic>
        <p:nvPicPr>
          <p:cNvPr id="6" name="Рисунок 5" descr="20220127_110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276872"/>
            <a:ext cx="3672408" cy="422108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20127_105852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764704"/>
            <a:ext cx="3888432" cy="5256584"/>
          </a:xfrm>
          <a:prstGeom prst="rect">
            <a:avLst/>
          </a:prstGeom>
        </p:spPr>
      </p:pic>
      <p:pic>
        <p:nvPicPr>
          <p:cNvPr id="5" name="Рисунок 4" descr="20220127_1105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88640"/>
            <a:ext cx="2839244" cy="2924944"/>
          </a:xfrm>
          <a:prstGeom prst="rect">
            <a:avLst/>
          </a:prstGeom>
        </p:spPr>
      </p:pic>
      <p:pic>
        <p:nvPicPr>
          <p:cNvPr id="6" name="Рисунок 5" descr="20220127_105933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356992"/>
            <a:ext cx="3275856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618DF8-8D9C-4F29-B6F4-68EFBD84C317}"/>
              </a:ext>
            </a:extLst>
          </p:cNvPr>
          <p:cNvSpPr/>
          <p:nvPr/>
        </p:nvSpPr>
        <p:spPr>
          <a:xfrm>
            <a:off x="251520" y="260648"/>
            <a:ext cx="792088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Состояние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спортивного и игрового оборудования: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-выносной материал для проведения спортивных игр, игр на свежем воздухе (лыжи, ледянки, клюшки, санки и др.);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выносной материал для организации детской игровой деятельности во время зимней прогулки (лопатки, носилки для снега, снегомеры, ветряные рукава и др.).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18FE50-7A1B-4CF7-99B0-1894EDDF8A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563" t="23750" r="7028" b="9051"/>
          <a:stretch/>
        </p:blipFill>
        <p:spPr>
          <a:xfrm>
            <a:off x="2369540" y="4501011"/>
            <a:ext cx="3536003" cy="22728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9C9381-6E45-4D58-8B69-79DEF572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t="35" r="-1146" b="10156"/>
          <a:stretch/>
        </p:blipFill>
        <p:spPr>
          <a:xfrm>
            <a:off x="251520" y="171400"/>
            <a:ext cx="4536504" cy="3021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9F4FC6-3E46-4F6C-A3CF-E51E6961D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43463"/>
            <a:ext cx="5184576" cy="2916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9CFB57-66C0-43EF-A8AB-A4532E1B5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39" y="295161"/>
            <a:ext cx="4028049" cy="3021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76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618DF8-8D9C-4F29-B6F4-68EFBD84C317}"/>
              </a:ext>
            </a:extLst>
          </p:cNvPr>
          <p:cNvSpPr/>
          <p:nvPr/>
        </p:nvSpPr>
        <p:spPr>
          <a:xfrm>
            <a:off x="251520" y="260648"/>
            <a:ext cx="79208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Безопасность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практичность используемого спортивного оборудования: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-обеспечение техники безопасности при проведении физкультурно-спортивной работы;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-отсутствие случаев травматизма на территории во время проведения прогулки.</a:t>
            </a: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9007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dn5.imgbb.ru/user/74/742121/201711/f7b8c6e5ef80c6c779dc43ee5167863a.png">
            <a:extLst>
              <a:ext uri="{FF2B5EF4-FFF2-40B4-BE49-F238E27FC236}">
                <a16:creationId xmlns:a16="http://schemas.microsoft.com/office/drawing/2014/main" id="{5B728FB9-A9A0-4F6B-9E9D-A3AA659A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332" y="3283126"/>
            <a:ext cx="794535" cy="8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dn5.imgbb.ru/user/74/742121/201711/f7b8c6e5ef80c6c779dc43ee5167863a.png">
            <a:extLst>
              <a:ext uri="{FF2B5EF4-FFF2-40B4-BE49-F238E27FC236}">
                <a16:creationId xmlns:a16="http://schemas.microsoft.com/office/drawing/2014/main" id="{8D486D53-24B9-4E12-8B83-146A944A3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2400" y="5445224"/>
            <a:ext cx="657807" cy="6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dn5.imgbb.ru/user/74/742121/201711/f7b8c6e5ef80c6c779dc43ee5167863a.png">
            <a:extLst>
              <a:ext uri="{FF2B5EF4-FFF2-40B4-BE49-F238E27FC236}">
                <a16:creationId xmlns:a16="http://schemas.microsoft.com/office/drawing/2014/main" id="{EBA41ECA-4580-47A5-8FEB-108C73B0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5637446"/>
            <a:ext cx="794535" cy="8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5.imgbb.ru/user/74/742121/201711/f7b8c6e5ef80c6c779dc43ee5167863a.png">
            <a:extLst>
              <a:ext uri="{FF2B5EF4-FFF2-40B4-BE49-F238E27FC236}">
                <a16:creationId xmlns:a16="http://schemas.microsoft.com/office/drawing/2014/main" id="{FFE24AD6-591D-4945-9DA0-51AFE0923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96247" y="719906"/>
            <a:ext cx="605055" cy="63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98006"/>
            <a:ext cx="90364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жизни и здоровья детей в зимний период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 Требования безопасности перед началом прогулки</a:t>
            </a:r>
          </a:p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прогулки воспитатель обязан: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1.Ежедневно осматривать участки, не допускать наличия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травмоопасных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для детей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2.Проверять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исправность инвентаря, игрушек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3.Ежедневно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 и вечером проверять территорию детского сада на наличие посторонних, подозрительных предметов.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4..Согласовывать с медицинской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сестрой возможность выхода детей на прогулку в зависимости от погодных условий.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.Осматривать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одежду и обувь воспитанников на предмет соответствия погодным условиям.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.Напоминать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правила безопасного поведения при выходе на прогулку и входе в помещение детского сада: не бежать, не толкаться, при спуске и подъеме на второй этаж держаться за перила, не нести перед собой большие игрушки и предметы, закрывающие обзор и др.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.Контролировать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дети всегда были обеспечены запасными вещами на случай непогоды {вещи должны заранее приносить родители).</a:t>
            </a:r>
          </a:p>
        </p:txBody>
      </p:sp>
    </p:spTree>
    <p:extLst>
      <p:ext uri="{BB962C8B-B14F-4D97-AF65-F5344CB8AC3E}">
        <p14:creationId xmlns:p14="http://schemas.microsoft.com/office/powerpoint/2010/main" val="212309686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dn5.imgbb.ru/user/74/742121/201711/f7b8c6e5ef80c6c779dc43ee5167863a.png">
            <a:extLst>
              <a:ext uri="{FF2B5EF4-FFF2-40B4-BE49-F238E27FC236}">
                <a16:creationId xmlns:a16="http://schemas.microsoft.com/office/drawing/2014/main" id="{5B728FB9-A9A0-4F6B-9E9D-A3AA659A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5816" y="4954773"/>
            <a:ext cx="794535" cy="8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dn5.imgbb.ru/user/74/742121/201711/f7b8c6e5ef80c6c779dc43ee5167863a.png">
            <a:extLst>
              <a:ext uri="{FF2B5EF4-FFF2-40B4-BE49-F238E27FC236}">
                <a16:creationId xmlns:a16="http://schemas.microsoft.com/office/drawing/2014/main" id="{8D486D53-24B9-4E12-8B83-146A944A3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2400" y="5445224"/>
            <a:ext cx="657807" cy="6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dn5.imgbb.ru/user/74/742121/201711/f7b8c6e5ef80c6c779dc43ee5167863a.png">
            <a:extLst>
              <a:ext uri="{FF2B5EF4-FFF2-40B4-BE49-F238E27FC236}">
                <a16:creationId xmlns:a16="http://schemas.microsoft.com/office/drawing/2014/main" id="{EBA41ECA-4580-47A5-8FEB-108C73B0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5637446"/>
            <a:ext cx="794535" cy="8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5.imgbb.ru/user/74/742121/201711/f7b8c6e5ef80c6c779dc43ee5167863a.png">
            <a:extLst>
              <a:ext uri="{FF2B5EF4-FFF2-40B4-BE49-F238E27FC236}">
                <a16:creationId xmlns:a16="http://schemas.microsoft.com/office/drawing/2014/main" id="{FFE24AD6-591D-4945-9DA0-51AFE0923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96247" y="719906"/>
            <a:ext cx="605055" cy="63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994" y="2990"/>
            <a:ext cx="8928991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безопасности во время прогулки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прогулки воспитатель обязан: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.Контролировать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 воспитанников из помещения детского сада и спуск 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крыльца. Не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оставлять детей без наблюдения.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.Доступно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объяснять правила игр, показывать способы работы с инвентарем. Для коллективных дел объединять детей только тогда, когда каждый ребенок овладеет необходимыми навыками (во время работы с лопатками в подгруппе должно быть не более 4-5 человек, при этом расстояние между детьми должно быть не менее 1м).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.При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игр, труда, требующих значительного напряжения, следить, чтобы дети не переутомлялись, не перегревались и не переохлаждались. 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4.Контролировать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позу каждого ребенка в процессе труда, приучать работать внимательно, не размахивать инструментами во избежание травм и ушибов.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.Для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 травматизма следить за правильной расстановкой игрового оборудования и организацией игр.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.Контролировать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воспитанниками требований личной гигиены. Следить, чтобы воспитанники не пробовали на вкус снег во избежание желудочно-кишечных заболеваний.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.Обеспечивать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непосредственную страховку во время скатывания детей с горок, лазания, впрыгивания с возвышенностей, метания; а также скольжения по ледяным дорожкам и катания на санках.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Следить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при катании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 ледянках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терпеливо ждал, пока скатывающийся перед ним ребенок не достигнет конца ската, горки.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.Отводить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помещение детского сада при усилении мороза и ветра. </a:t>
            </a:r>
          </a:p>
        </p:txBody>
      </p:sp>
    </p:spTree>
    <p:extLst>
      <p:ext uri="{BB962C8B-B14F-4D97-AF65-F5344CB8AC3E}">
        <p14:creationId xmlns:p14="http://schemas.microsoft.com/office/powerpoint/2010/main" val="54473313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618DF8-8D9C-4F29-B6F4-68EFBD84C317}"/>
              </a:ext>
            </a:extLst>
          </p:cNvPr>
          <p:cNvSpPr/>
          <p:nvPr/>
        </p:nvSpPr>
        <p:spPr>
          <a:xfrm>
            <a:off x="251520" y="260648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Работа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родителями, их участие в оформлении зимних площадок образовательной организации: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совместная разработка педагогами  и родителями  проектов зимних площадок «Зимняя фантазия»;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постройка снежных сооружении, изготовление цветных льдинок;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консультирование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тему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«Прогулки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игры с детьми зимой»</a:t>
            </a:r>
          </a:p>
          <a:p>
            <a:pPr marL="457200" indent="-457200" algn="just">
              <a:buFontTx/>
              <a:buChar char="-"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0502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0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Ожидаемые результаты:</a:t>
            </a:r>
            <a:endParaRPr kumimoji="0" lang="ru-RU" sz="16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деятельности педагогов:</a:t>
            </a:r>
            <a:endParaRPr kumimoji="0" lang="ru-RU" sz="16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Создание эстетически оформленной, содержательной,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информативной, разнообразной, динамичной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зимней площадки дошкольной организации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Расширение разнообразия знаний и умений в организации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взаимодействия детей и родителей, возможность осуществления совместной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проектной деятельности.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воспитанников:</a:t>
            </a:r>
            <a:endParaRPr kumimoji="0" lang="ru-RU" sz="1600" b="1" i="1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Экологическое воспитание и познавательное развитие в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организованной образовательной деятельности, во время прогулок: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Расширение представлений об окружающей действительности, об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эстетическом оформлении участка, приобретение новых знаний о свойствах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воды и снега. 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Развитие воображения и интеллектуальных способностей, желание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трудиться вместе, сообща.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Воспитание у дошкольников позитивного отношения к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труду, развитие желания научиться, стать самостоятельным, умелым;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родителей:</a:t>
            </a:r>
            <a:endParaRPr kumimoji="0" lang="ru-RU" sz="1600" b="1" i="1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Расширение разнообразия знаний и умений, совместных действий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детьми.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Приобретение необходимых материалов и оборудования, предусмотренных проектом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«Зимняя площадка».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Создание и художественное оформление снежных фигур на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прогулочных участках в соответствии с задачами проекта и требованиями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охраны жизни и здоровья детей.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Создание зон различных видов деятельности детей.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png.pngtree.com/element_origin_min_pic/16/10/25/b4c6ba6cb85380c764b00600fd9ccd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793" y="1234066"/>
            <a:ext cx="2571736" cy="3714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per\Documents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1428736"/>
            <a:ext cx="78581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spc="0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2428869"/>
            <a:ext cx="5496136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приятных и безопасных прогулок!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-1846657"/>
            <a:ext cx="9144000" cy="71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u="sng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u="sng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u="sng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u="sng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u="sng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u="sng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Этапы смотр- конкурса</a:t>
            </a:r>
            <a:r>
              <a:rPr kumimoji="0" lang="ru-RU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этап – </a:t>
            </a:r>
            <a:r>
              <a:rPr lang="ru-RU" sz="20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проектировочно</a:t>
            </a: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-конструкторский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совместная разработка проектов плана и украшения игровых зимних площадок и участка дошкольной образовательной организации воспитателями, родителями и воспитанниками детского сада; совместное оформление воспитателями, родителями и детьми игровых зимних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участков детского сада в соответствии с проектами планов.</a:t>
            </a:r>
            <a:endParaRPr lang="ru-RU" sz="2000" b="1" u="sng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в рамках данного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этапа проведена следующая работа: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1.Выявление и постановка актуальных цели и задач проектной деятельности.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Вовлечение родителей в разработку проекта.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Изучение имеющихся условий на прогулочном участке, детальное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обследование территории для создания: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фигуры для закрепления навыков равновесия;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фигуры для упражнений в ходьбе, беге;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фигуры для упражнений в метании;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горки для скатывания.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i.mycdn.me/image?id=863552843759&amp;t=3&amp;plc=WEB&amp;tkn=*m7obF7GzAAClrcmUG2jV-yNOfL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531" y="4293096"/>
            <a:ext cx="2241938" cy="2377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89248" y="404663"/>
            <a:ext cx="882047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этап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 этап оценивания зимних площадок, презентаций зимних площадок.</a:t>
            </a:r>
            <a:endParaRPr kumimoji="0" lang="ru-RU" sz="2800" b="1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Оформление презентации «Зимняя площадка».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 Организация фотовыставки «Зимняя площадка» в групповых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помещениях.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Размещение фотоотчета о реализации групповых проектов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«Зимняя площадка» 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сайте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ДОО.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ru-RU" sz="4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220128_100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501008"/>
            <a:ext cx="3312368" cy="2088233"/>
          </a:xfrm>
          <a:prstGeom prst="rect">
            <a:avLst/>
          </a:prstGeom>
        </p:spPr>
      </p:pic>
      <p:pic>
        <p:nvPicPr>
          <p:cNvPr id="5" name="Рисунок 4" descr="20220128_101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429000"/>
            <a:ext cx="331236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4658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79512" y="337339"/>
            <a:ext cx="896448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Совместная разработка планов проектной деятельности на тему 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Зимняя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площадка»,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планирование размещения построек, планирование украшения построек.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5. Подготовка схем зимних участков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ДОО. 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Совместное оформление воспитателями, родителями и детьми зимних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участков детского сада снежными фигурами, в соответствии с ранее разработанными схемами.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Механизм реализации: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подготовка схемы проекта площадки;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установка фигур;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замораживание льдинок (шаров);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сооружение (вырезание) снежных фигур.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i.mycdn.me/image?id=863552841711&amp;t=3&amp;plc=WEB&amp;tkn=*8y3xocK5j7FJ8FHHQNo8LcDgLF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357562"/>
            <a:ext cx="3357586" cy="3314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1467</Words>
  <Application>Microsoft Office PowerPoint</Application>
  <PresentationFormat>Экран (4:3)</PresentationFormat>
  <Paragraphs>309</Paragraphs>
  <Slides>60</Slides>
  <Notes>38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Arial</vt:lpstr>
      <vt:lpstr>Arial Black</vt:lpstr>
      <vt:lpstr>Calibri</vt:lpstr>
      <vt:lpstr>Times New Roman</vt:lpstr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Super</dc:creator>
  <cp:lastModifiedBy>Юля</cp:lastModifiedBy>
  <cp:revision>224</cp:revision>
  <cp:lastPrinted>2019-02-13T13:28:35Z</cp:lastPrinted>
  <dcterms:created xsi:type="dcterms:W3CDTF">2017-01-27T08:19:48Z</dcterms:created>
  <dcterms:modified xsi:type="dcterms:W3CDTF">2022-02-01T12:00:59Z</dcterms:modified>
</cp:coreProperties>
</file>