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8" r:id="rId5"/>
    <p:sldId id="259" r:id="rId6"/>
    <p:sldId id="294" r:id="rId7"/>
    <p:sldId id="292" r:id="rId8"/>
    <p:sldId id="293" r:id="rId9"/>
    <p:sldId id="295" r:id="rId10"/>
    <p:sldId id="261" r:id="rId11"/>
    <p:sldId id="310" r:id="rId12"/>
    <p:sldId id="262" r:id="rId13"/>
    <p:sldId id="263" r:id="rId14"/>
    <p:sldId id="298" r:id="rId15"/>
    <p:sldId id="297" r:id="rId16"/>
    <p:sldId id="299" r:id="rId17"/>
    <p:sldId id="303" r:id="rId18"/>
    <p:sldId id="300" r:id="rId19"/>
    <p:sldId id="304" r:id="rId20"/>
    <p:sldId id="301" r:id="rId21"/>
    <p:sldId id="266" r:id="rId22"/>
    <p:sldId id="288" r:id="rId23"/>
    <p:sldId id="280" r:id="rId24"/>
    <p:sldId id="305" r:id="rId25"/>
    <p:sldId id="307" r:id="rId26"/>
    <p:sldId id="308" r:id="rId27"/>
    <p:sldId id="306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16737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5230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53208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01454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19983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458625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77905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68941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80516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083649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26884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D452-07F9-448E-BD9C-D0FBD38316E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B8060-6B3C-42FA-8E91-8E0FD7904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9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lena.paveleva.67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5075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ru-RU" sz="2200" b="1" dirty="0" smtClean="0">
                <a:latin typeface="AllodsWest" pitchFamily="2" charset="0"/>
              </a:rPr>
              <a:t>Дистанционное  обучение по дополнительной общеобразовательной  программе «Юный художник»</a:t>
            </a:r>
            <a:r>
              <a:rPr lang="ru-RU" sz="2200" dirty="0" smtClean="0">
                <a:latin typeface="AllodsWest" pitchFamily="2" charset="0"/>
              </a:rPr>
              <a:t/>
            </a:r>
            <a:br>
              <a:rPr lang="ru-RU" sz="2200" dirty="0" smtClean="0">
                <a:latin typeface="AllodsWest" pitchFamily="2" charset="0"/>
              </a:rPr>
            </a:br>
            <a:r>
              <a:rPr lang="en-US" sz="2200" i="1" dirty="0" smtClean="0">
                <a:latin typeface="AllodsWest" pitchFamily="2" charset="0"/>
              </a:rPr>
              <a:t/>
            </a:r>
            <a:br>
              <a:rPr lang="en-US" sz="2200" i="1" dirty="0" smtClean="0">
                <a:latin typeface="AllodsWest" pitchFamily="2" charset="0"/>
              </a:rPr>
            </a:br>
            <a:r>
              <a:rPr lang="ru-RU" dirty="0" smtClean="0"/>
              <a:t>Тема занятия:  </a:t>
            </a:r>
            <a:r>
              <a:rPr lang="ru-RU" dirty="0" smtClean="0">
                <a:cs typeface="Aharoni" pitchFamily="2" charset="-79"/>
              </a:rPr>
              <a:t>«</a:t>
            </a:r>
            <a:r>
              <a:rPr lang="ru-RU" b="1" dirty="0" smtClean="0">
                <a:cs typeface="Aharoni" pitchFamily="2" charset="-79"/>
              </a:rPr>
              <a:t>Весенние птички</a:t>
            </a:r>
            <a:r>
              <a:rPr lang="ru-RU" dirty="0" smtClean="0">
                <a:cs typeface="Aharoni" pitchFamily="2" charset="-79"/>
              </a:rPr>
              <a:t>» </a:t>
            </a:r>
            <a:br>
              <a:rPr lang="ru-RU" dirty="0" smtClean="0">
                <a:cs typeface="Aharoni" pitchFamily="2" charset="-79"/>
              </a:rPr>
            </a:b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4786322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altLang="ru-RU" sz="2000" b="1" dirty="0" smtClean="0">
                <a:solidFill>
                  <a:schemeClr val="tx1"/>
                </a:solidFill>
              </a:rPr>
              <a:t>     </a:t>
            </a: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1"/>
                </a:solidFill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1"/>
                </a:solidFill>
              </a:rPr>
              <a:t>Составитель: педагог изо кружок «Юный художник»</a:t>
            </a: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1"/>
                </a:solidFill>
              </a:rPr>
              <a:t>                                  Павельева Елена  Фёдоровна </a:t>
            </a:r>
            <a:br>
              <a:rPr lang="ru-RU" altLang="ru-RU" sz="2000" b="1" dirty="0" smtClean="0">
                <a:solidFill>
                  <a:schemeClr val="tx1"/>
                </a:solidFill>
              </a:rPr>
            </a:br>
            <a:r>
              <a:rPr lang="ru-RU" altLang="ru-RU" sz="2000" b="1" dirty="0" smtClean="0">
                <a:solidFill>
                  <a:schemeClr val="tx1"/>
                </a:solidFill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</a:rPr>
            </a:br>
            <a:r>
              <a:rPr lang="en-US" altLang="ru-RU" sz="2000" b="1" dirty="0" smtClean="0">
                <a:solidFill>
                  <a:schemeClr val="tx1"/>
                </a:solidFill>
              </a:rPr>
              <a:t> 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МУ ДО «Центр детского творчества №2»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/>
            </a:r>
            <a:br>
              <a:rPr lang="ru-RU" altLang="ru-RU" sz="1800" b="1" dirty="0" smtClean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Дом\Desktop\птички\5975626bb4d5e5f0f3e51410c2654aa7.jpg"/>
          <p:cNvPicPr>
            <a:picLocks noChangeAspect="1" noChangeArrowheads="1"/>
          </p:cNvPicPr>
          <p:nvPr/>
        </p:nvPicPr>
        <p:blipFill>
          <a:blip r:embed="rId2" cstate="print"/>
          <a:srcRect r="8110"/>
          <a:stretch>
            <a:fillRect/>
          </a:stretch>
        </p:blipFill>
        <p:spPr bwMode="auto">
          <a:xfrm>
            <a:off x="179512" y="1916832"/>
            <a:ext cx="3097818" cy="2232248"/>
          </a:xfrm>
          <a:prstGeom prst="rect">
            <a:avLst/>
          </a:prstGeom>
          <a:noFill/>
        </p:spPr>
      </p:pic>
      <p:pic>
        <p:nvPicPr>
          <p:cNvPr id="8" name="Picture 2" descr="C:\Users\Дом\Desktop\птички\211add765f78bca0d64ef97b5c143dee.jpg"/>
          <p:cNvPicPr>
            <a:picLocks noChangeAspect="1" noChangeArrowheads="1"/>
          </p:cNvPicPr>
          <p:nvPr/>
        </p:nvPicPr>
        <p:blipFill>
          <a:blip r:embed="rId3" cstate="print"/>
          <a:srcRect l="10070" t="5990" r="5343" b="4161"/>
          <a:stretch>
            <a:fillRect/>
          </a:stretch>
        </p:blipFill>
        <p:spPr bwMode="auto">
          <a:xfrm>
            <a:off x="2771800" y="2852936"/>
            <a:ext cx="3024336" cy="2160240"/>
          </a:xfrm>
          <a:prstGeom prst="rect">
            <a:avLst/>
          </a:prstGeom>
          <a:noFill/>
        </p:spPr>
      </p:pic>
      <p:pic>
        <p:nvPicPr>
          <p:cNvPr id="9" name="Picture 4" descr="C:\Users\Дом\Desktop\птички\Bombycilla_garrulus_1_(Martin_Mecnarowski).jpg"/>
          <p:cNvPicPr>
            <a:picLocks noChangeAspect="1" noChangeArrowheads="1"/>
          </p:cNvPicPr>
          <p:nvPr/>
        </p:nvPicPr>
        <p:blipFill>
          <a:blip r:embed="rId4" cstate="print"/>
          <a:srcRect l="12500" t="12210" r="7143" b="8012"/>
          <a:stretch>
            <a:fillRect/>
          </a:stretch>
        </p:blipFill>
        <p:spPr bwMode="auto">
          <a:xfrm>
            <a:off x="5724128" y="3284984"/>
            <a:ext cx="324036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209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i="1" dirty="0" smtClean="0"/>
              <a:t>Загадки: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dirty="0" smtClean="0"/>
              <a:t>Я проворна, легкокрыла, хвост раздвоен, словно вилы.</a:t>
            </a:r>
          </a:p>
          <a:p>
            <a:pPr>
              <a:buNone/>
            </a:pPr>
            <a:r>
              <a:rPr lang="ru-RU" dirty="0" smtClean="0"/>
              <a:t>     Если я летаю низко, значит дождик где-то близко.</a:t>
            </a:r>
          </a:p>
          <a:p>
            <a:pPr algn="ctr">
              <a:buNone/>
            </a:pPr>
            <a:r>
              <a:rPr lang="ru-RU" dirty="0" smtClean="0"/>
              <a:t>(Ласточка)</a:t>
            </a:r>
          </a:p>
          <a:p>
            <a:r>
              <a:rPr lang="ru-RU" dirty="0" smtClean="0"/>
              <a:t>На шесте – веселый дом. С круглым маленьким окном. </a:t>
            </a:r>
          </a:p>
          <a:p>
            <a:pPr>
              <a:buNone/>
            </a:pPr>
            <a:r>
              <a:rPr lang="ru-RU" dirty="0" smtClean="0"/>
              <a:t>     Чтоб уснули дети, дом качает ветер. На крыльце поет отец – </a:t>
            </a:r>
          </a:p>
          <a:p>
            <a:pPr>
              <a:buNone/>
            </a:pPr>
            <a:r>
              <a:rPr lang="ru-RU" dirty="0" smtClean="0"/>
              <a:t>      Он и летчик, и певец.</a:t>
            </a:r>
          </a:p>
          <a:p>
            <a:pPr algn="ctr">
              <a:buNone/>
            </a:pPr>
            <a:r>
              <a:rPr lang="ru-RU" dirty="0" smtClean="0"/>
              <a:t>(Скворец) </a:t>
            </a:r>
          </a:p>
          <a:p>
            <a:r>
              <a:rPr lang="ru-RU" dirty="0" smtClean="0"/>
              <a:t>Встали братья на ходули, ищут корма по пути. На бегу ли, на ходу ли им с ходулей не сойти. Кричит: “</a:t>
            </a:r>
            <a:r>
              <a:rPr lang="ru-RU" dirty="0" err="1" smtClean="0"/>
              <a:t>Крак</a:t>
            </a:r>
            <a:r>
              <a:rPr lang="ru-RU" dirty="0" smtClean="0"/>
              <a:t>” Червякам враг. </a:t>
            </a:r>
          </a:p>
          <a:p>
            <a:pPr algn="ctr">
              <a:buNone/>
            </a:pPr>
            <a:r>
              <a:rPr lang="ru-RU" dirty="0" smtClean="0"/>
              <a:t>(Грач)</a:t>
            </a:r>
          </a:p>
          <a:p>
            <a:r>
              <a:rPr lang="ru-RU" dirty="0" smtClean="0"/>
              <a:t> Иногда зовут — </a:t>
            </a:r>
            <a:r>
              <a:rPr lang="ru-RU" dirty="0" err="1" smtClean="0"/>
              <a:t>косатка</a:t>
            </a:r>
            <a:r>
              <a:rPr lang="ru-RU" dirty="0" smtClean="0"/>
              <a:t>, брюшко бело, гладко-гладко. Ласточка Спрятавшись среди ветвей, Поёт славно… </a:t>
            </a:r>
          </a:p>
          <a:p>
            <a:pPr algn="ctr">
              <a:buNone/>
            </a:pPr>
            <a:r>
              <a:rPr lang="ru-RU" dirty="0" smtClean="0"/>
              <a:t>(Соловей)</a:t>
            </a:r>
          </a:p>
          <a:p>
            <a:r>
              <a:rPr lang="ru-RU" dirty="0" smtClean="0"/>
              <a:t> Птичка-невеличка ножки имеет, а ходить не умеет. </a:t>
            </a:r>
          </a:p>
          <a:p>
            <a:pPr>
              <a:buNone/>
            </a:pPr>
            <a:r>
              <a:rPr lang="ru-RU" dirty="0" smtClean="0"/>
              <a:t>      Хочет сделать шажок — получается прыжок. </a:t>
            </a:r>
          </a:p>
          <a:p>
            <a:pPr algn="ctr">
              <a:buNone/>
            </a:pPr>
            <a:r>
              <a:rPr lang="ru-RU" dirty="0" smtClean="0"/>
              <a:t>(Воробей)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31266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Загадка</a:t>
            </a:r>
          </a:p>
        </p:txBody>
      </p:sp>
      <p:pic>
        <p:nvPicPr>
          <p:cNvPr id="1027" name="Picture 3" descr="C:\Users\Дом\Desktop\птички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610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31266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ом\Desktop\птички\5975626bb4d5e5f0f3e51410c2654aa7.jpg"/>
          <p:cNvPicPr>
            <a:picLocks noChangeAspect="1" noChangeArrowheads="1"/>
          </p:cNvPicPr>
          <p:nvPr/>
        </p:nvPicPr>
        <p:blipFill>
          <a:blip r:embed="rId2" cstate="print"/>
          <a:srcRect r="8110"/>
          <a:stretch>
            <a:fillRect/>
          </a:stretch>
        </p:blipFill>
        <p:spPr bwMode="auto">
          <a:xfrm>
            <a:off x="179512" y="1916832"/>
            <a:ext cx="3097818" cy="22322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 Скворец                                                            </a:t>
            </a:r>
            <a:endParaRPr lang="ru-RU" sz="3600" b="1" dirty="0"/>
          </a:p>
        </p:txBody>
      </p:sp>
      <p:pic>
        <p:nvPicPr>
          <p:cNvPr id="6" name="Picture 3" descr="C:\Users\Дом\Desktop\птички\5975626bb4d5e5f0f3e51410c2654aa7.jpg"/>
          <p:cNvPicPr>
            <a:picLocks noChangeAspect="1" noChangeArrowheads="1"/>
          </p:cNvPicPr>
          <p:nvPr/>
        </p:nvPicPr>
        <p:blipFill>
          <a:blip r:embed="rId2" cstate="print"/>
          <a:srcRect r="8110"/>
          <a:stretch>
            <a:fillRect/>
          </a:stretch>
        </p:blipFill>
        <p:spPr bwMode="auto">
          <a:xfrm>
            <a:off x="687977" y="836712"/>
            <a:ext cx="7939986" cy="5721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42605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287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Зяблик</a:t>
            </a:r>
          </a:p>
        </p:txBody>
      </p:sp>
      <p:pic>
        <p:nvPicPr>
          <p:cNvPr id="4" name="Picture 2" descr="C:\Users\Дом\Desktop\птички\211add765f78bca0d64ef97b5c143dee.jpg"/>
          <p:cNvPicPr>
            <a:picLocks noChangeAspect="1" noChangeArrowheads="1"/>
          </p:cNvPicPr>
          <p:nvPr/>
        </p:nvPicPr>
        <p:blipFill>
          <a:blip r:embed="rId2" cstate="print"/>
          <a:srcRect l="10070" t="5990" r="5343" b="4161"/>
          <a:stretch>
            <a:fillRect/>
          </a:stretch>
        </p:blipFill>
        <p:spPr bwMode="auto">
          <a:xfrm>
            <a:off x="611560" y="836712"/>
            <a:ext cx="8064896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53945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287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Татьяна Порфирьевна Капустина (1935г.р.) – петербургский художник, акварелист, иллюстратор детских книг, блестящий анималист</a:t>
            </a:r>
          </a:p>
        </p:txBody>
      </p:sp>
      <p:pic>
        <p:nvPicPr>
          <p:cNvPr id="5" name="Picture 2" descr="C:\Documents and Settings\Admin\Рабочий стол\659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392488" cy="4809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53945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                                                             </a:t>
            </a:r>
            <a:endParaRPr lang="ru-RU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4" y="476672"/>
            <a:ext cx="817216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58529" cy="60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                                                             </a:t>
            </a:r>
            <a:endParaRPr lang="ru-RU" sz="3600" b="1" dirty="0"/>
          </a:p>
        </p:txBody>
      </p:sp>
      <p:pic>
        <p:nvPicPr>
          <p:cNvPr id="7" name="Picture 2" descr="C:\Documents and Settings\Admin\Рабочий стол\0_9fe6b_684c4ba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4452" cy="6188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0_9fe5e_c4a40a2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1"/>
            <a:ext cx="8640961" cy="5908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32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8683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488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br>
              <a:rPr lang="ru-RU" b="1" dirty="0"/>
            </a:b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5143512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1"/>
                </a:solidFill>
              </a:rPr>
              <a:t>ф</a:t>
            </a:r>
            <a:r>
              <a:rPr lang="ru-RU" sz="4000" b="1" dirty="0" smtClean="0">
                <a:solidFill>
                  <a:schemeClr val="tx1"/>
                </a:solidFill>
              </a:rPr>
              <a:t>ормирование умения рисовать весенние птички, используя яркое живописное решение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803314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0_9fe60_e48be66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442091" cy="5877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 smtClean="0"/>
              <a:t> </a:t>
            </a:r>
            <a:r>
              <a:rPr lang="ru-RU" sz="4400" b="1" dirty="0">
                <a:solidFill>
                  <a:srgbClr val="C00000"/>
                </a:solidFill>
              </a:rPr>
              <a:t>КРАСНА ПТИЦА ОПЕРЕНЬЕМ,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А </a:t>
            </a:r>
            <a:r>
              <a:rPr lang="ru-RU" sz="4400" b="1" dirty="0">
                <a:solidFill>
                  <a:srgbClr val="C00000"/>
                </a:solidFill>
              </a:rPr>
              <a:t>ЧЕЛОВЕК – УМЕНЬЕМ.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6893171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Поговорка</a:t>
            </a: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Красна птица опереньем,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А человек  - уменьем.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56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Этапы  занятия</a:t>
            </a:r>
          </a:p>
          <a:p>
            <a:r>
              <a:rPr lang="ru-RU" dirty="0" smtClean="0"/>
              <a:t>Берем лист тонированной бумаги (растяжка фона);</a:t>
            </a:r>
          </a:p>
          <a:p>
            <a:r>
              <a:rPr lang="ru-RU" dirty="0" smtClean="0"/>
              <a:t>Составляем композицию с весенними птичками;</a:t>
            </a:r>
          </a:p>
          <a:p>
            <a:r>
              <a:rPr lang="ru-RU" dirty="0" smtClean="0"/>
              <a:t>Рисуем наброски птиц;</a:t>
            </a:r>
          </a:p>
          <a:p>
            <a:r>
              <a:rPr lang="ru-RU" dirty="0" smtClean="0"/>
              <a:t>Яркое живописное решение;</a:t>
            </a:r>
          </a:p>
        </p:txBody>
      </p:sp>
    </p:spTree>
    <p:extLst>
      <p:ext uri="{BB962C8B-B14F-4D97-AF65-F5344CB8AC3E}">
        <p14:creationId xmlns="" xmlns:p14="http://schemas.microsoft.com/office/powerpoint/2010/main" val="832418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9144000" cy="721804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Берем лист бумаги и делаем растяжку цвета.</a:t>
            </a:r>
          </a:p>
        </p:txBody>
      </p:sp>
      <p:pic>
        <p:nvPicPr>
          <p:cNvPr id="1026" name="Picture 2" descr="C:\Users\Дом\Desktop\нетрадиционный урок\cvetovaya-rastyazhka-akvarelyu_0.jpg"/>
          <p:cNvPicPr>
            <a:picLocks noChangeAspect="1" noChangeArrowheads="1"/>
          </p:cNvPicPr>
          <p:nvPr/>
        </p:nvPicPr>
        <p:blipFill>
          <a:blip r:embed="rId2" cstate="print"/>
          <a:srcRect t="9145"/>
          <a:stretch>
            <a:fillRect/>
          </a:stretch>
        </p:blipFill>
        <p:spPr bwMode="auto">
          <a:xfrm>
            <a:off x="467544" y="1340768"/>
            <a:ext cx="4165414" cy="2736304"/>
          </a:xfrm>
          <a:prstGeom prst="rect">
            <a:avLst/>
          </a:prstGeom>
          <a:noFill/>
        </p:spPr>
      </p:pic>
      <p:pic>
        <p:nvPicPr>
          <p:cNvPr id="1027" name="Picture 3" descr="C:\Users\Дом\Desktop\нетрадиционный урок\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424" y="1628800"/>
            <a:ext cx="3262206" cy="4608512"/>
          </a:xfrm>
          <a:prstGeom prst="rect">
            <a:avLst/>
          </a:prstGeom>
          <a:noFill/>
        </p:spPr>
      </p:pic>
      <p:pic>
        <p:nvPicPr>
          <p:cNvPr id="1028" name="Picture 4" descr="C:\Users\Дом\Desktop\нетрадиционный урок\cvetovaya-rastyazhka-akvarelyu_1.jpg"/>
          <p:cNvPicPr>
            <a:picLocks noChangeAspect="1" noChangeArrowheads="1"/>
          </p:cNvPicPr>
          <p:nvPr/>
        </p:nvPicPr>
        <p:blipFill>
          <a:blip r:embed="rId4" cstate="print"/>
          <a:srcRect t="10431"/>
          <a:stretch>
            <a:fillRect/>
          </a:stretch>
        </p:blipFill>
        <p:spPr bwMode="auto">
          <a:xfrm>
            <a:off x="395536" y="4437112"/>
            <a:ext cx="4324522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2418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Составить композицию и сделать наброски птиц       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           скворца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Дом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32448" cy="5226869"/>
          </a:xfrm>
          <a:prstGeom prst="rect">
            <a:avLst/>
          </a:prstGeom>
          <a:noFill/>
        </p:spPr>
      </p:pic>
      <p:pic>
        <p:nvPicPr>
          <p:cNvPr id="3" name="Picture 2" descr="C:\Users\Дом\Desktop\91860083.jpg"/>
          <p:cNvPicPr>
            <a:picLocks noChangeAspect="1" noChangeArrowheads="1"/>
          </p:cNvPicPr>
          <p:nvPr/>
        </p:nvPicPr>
        <p:blipFill>
          <a:blip r:embed="rId3" cstate="print"/>
          <a:srcRect l="6276" t="10320" b="2698"/>
          <a:stretch>
            <a:fillRect/>
          </a:stretch>
        </p:blipFill>
        <p:spPr bwMode="auto">
          <a:xfrm>
            <a:off x="5004048" y="1700808"/>
            <a:ext cx="3707073" cy="488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2418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Составить композицию и сделать наброски птиц зяблик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C:\Users\Дом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110746" cy="2592288"/>
          </a:xfrm>
          <a:prstGeom prst="rect">
            <a:avLst/>
          </a:prstGeom>
          <a:noFill/>
        </p:spPr>
      </p:pic>
      <p:pic>
        <p:nvPicPr>
          <p:cNvPr id="1028" name="Picture 4" descr="C:\Users\Дом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110745" cy="2592288"/>
          </a:xfrm>
          <a:prstGeom prst="rect">
            <a:avLst/>
          </a:prstGeom>
          <a:noFill/>
        </p:spPr>
      </p:pic>
      <p:pic>
        <p:nvPicPr>
          <p:cNvPr id="1029" name="Picture 5" descr="C:\Users\Дом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3067541" cy="2556284"/>
          </a:xfrm>
          <a:prstGeom prst="rect">
            <a:avLst/>
          </a:prstGeom>
          <a:noFill/>
        </p:spPr>
      </p:pic>
      <p:pic>
        <p:nvPicPr>
          <p:cNvPr id="2050" name="Picture 2" descr="C:\Users\Дом\Desktop\kto-takoj-zyablik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24944"/>
            <a:ext cx="3252402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2418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Физкультминутка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	</a:t>
            </a:r>
            <a:r>
              <a:rPr lang="ru-RU" b="1" i="1" dirty="0" smtClean="0">
                <a:solidFill>
                  <a:srgbClr val="FFC000"/>
                </a:solidFill>
              </a:rPr>
              <a:t>Птички прыгают, летают, </a:t>
            </a:r>
            <a:r>
              <a:rPr lang="ru-RU" sz="1800" b="1" i="1" dirty="0" smtClean="0"/>
              <a:t>(«Прыгают», «летают»)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Птички прыгают, поют, </a:t>
            </a:r>
            <a:r>
              <a:rPr lang="ru-RU" sz="2000" i="1" dirty="0" smtClean="0"/>
              <a:t>(«Поют»)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Птички крошки собирают. </a:t>
            </a:r>
            <a:r>
              <a:rPr lang="ru-RU" sz="2000" b="1" i="1" dirty="0" smtClean="0"/>
              <a:t>(«Собирают») </a:t>
            </a:r>
          </a:p>
          <a:p>
            <a:pPr marL="1257300" lvl="3" indent="0">
              <a:buNone/>
            </a:pPr>
            <a:r>
              <a:rPr lang="ru-RU" sz="3200" b="1" i="1" dirty="0" smtClean="0">
                <a:solidFill>
                  <a:srgbClr val="FFC000"/>
                </a:solidFill>
              </a:rPr>
              <a:t>	Зернышки клюют. </a:t>
            </a:r>
            <a:r>
              <a:rPr lang="ru-RU" b="1" i="1" dirty="0" smtClean="0"/>
              <a:t>(«Клюют»)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Пёрышки почистили. </a:t>
            </a:r>
            <a:r>
              <a:rPr lang="ru-RU" sz="2000" b="1" i="1" dirty="0" smtClean="0"/>
              <a:t>(«Чистят»)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Клювики почистили,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Дальше полетели </a:t>
            </a:r>
            <a:r>
              <a:rPr lang="ru-RU" sz="2000" b="1" i="1" dirty="0" smtClean="0"/>
              <a:t>(«Улетают»)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И на место сели. </a:t>
            </a:r>
            <a:r>
              <a:rPr lang="ru-RU" sz="2000" b="1" i="1" dirty="0" smtClean="0"/>
              <a:t>(«Садятся»)</a:t>
            </a:r>
          </a:p>
          <a:p>
            <a:pPr marL="0" indent="0">
              <a:buNone/>
            </a:pPr>
            <a:endParaRPr lang="ru-RU" sz="2400" b="1" i="1" dirty="0" smtClean="0"/>
          </a:p>
          <a:p>
            <a:pPr marL="0" indent="0">
              <a:buNone/>
            </a:pPr>
            <a:endParaRPr lang="ru-RU" sz="2400" i="1" dirty="0" smtClean="0"/>
          </a:p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</p:txBody>
      </p:sp>
      <p:pic>
        <p:nvPicPr>
          <p:cNvPr id="3" name="Picture 4" descr="C:\Users\Дом\Desktop\птички\Bombycilla_garrulus_1_(Martin_Mecnarowski).jpg"/>
          <p:cNvPicPr>
            <a:picLocks noChangeAspect="1" noChangeArrowheads="1"/>
          </p:cNvPicPr>
          <p:nvPr/>
        </p:nvPicPr>
        <p:blipFill>
          <a:blip r:embed="rId2" cstate="print"/>
          <a:srcRect l="12500" t="12210" r="7143" b="8012"/>
          <a:stretch>
            <a:fillRect/>
          </a:stretch>
        </p:blipFill>
        <p:spPr bwMode="auto">
          <a:xfrm>
            <a:off x="6011652" y="4293096"/>
            <a:ext cx="3132348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2418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4400" dirty="0" smtClean="0"/>
              <a:t>Присылайте</a:t>
            </a:r>
            <a:r>
              <a:rPr lang="en-US" sz="4400" dirty="0" smtClean="0"/>
              <a:t> </a:t>
            </a:r>
            <a:r>
              <a:rPr lang="ru-RU" sz="4400" dirty="0" smtClean="0"/>
              <a:t>свои работы на электронный адрес:</a:t>
            </a:r>
            <a:endParaRPr lang="ru-RU" sz="4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  <a:hlinkClick r:id="rId2"/>
              </a:rPr>
              <a:t>lena.paveleva.67@mail.ru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Спасибо за урок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Дом\Desktop\птички\blog-nach-sprbirds_04.png"/>
          <p:cNvPicPr>
            <a:picLocks noChangeAspect="1" noChangeArrowheads="1"/>
          </p:cNvPicPr>
          <p:nvPr/>
        </p:nvPicPr>
        <p:blipFill>
          <a:blip r:embed="rId3" cstate="print"/>
          <a:srcRect l="53270" t="7147" b="5298"/>
          <a:stretch>
            <a:fillRect/>
          </a:stretch>
        </p:blipFill>
        <p:spPr bwMode="auto">
          <a:xfrm>
            <a:off x="5364088" y="3713149"/>
            <a:ext cx="2592288" cy="2732073"/>
          </a:xfrm>
          <a:prstGeom prst="rect">
            <a:avLst/>
          </a:prstGeom>
          <a:noFill/>
        </p:spPr>
      </p:pic>
      <p:pic>
        <p:nvPicPr>
          <p:cNvPr id="1029" name="Picture 5" descr="C:\Users\Дом\Desktop\птички\blog-nach-sprbirds_04.png"/>
          <p:cNvPicPr>
            <a:picLocks noChangeAspect="1" noChangeArrowheads="1"/>
          </p:cNvPicPr>
          <p:nvPr/>
        </p:nvPicPr>
        <p:blipFill>
          <a:blip r:embed="rId3" cstate="print"/>
          <a:srcRect l="1274" t="7476" r="51772" b="5901"/>
          <a:stretch>
            <a:fillRect/>
          </a:stretch>
        </p:blipFill>
        <p:spPr bwMode="auto">
          <a:xfrm>
            <a:off x="1115616" y="3611059"/>
            <a:ext cx="2808312" cy="2914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556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Задачи: </a:t>
            </a:r>
          </a:p>
          <a:p>
            <a:pPr marL="0" indent="0">
              <a:buNone/>
            </a:pPr>
            <a:r>
              <a:rPr lang="ru-RU" b="1" dirty="0"/>
              <a:t>Образовательные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Научить изображению весенних птиц; 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познакомить с </a:t>
            </a:r>
            <a:r>
              <a:rPr lang="ru-RU" dirty="0" smtClean="0"/>
              <a:t>анималистическим жанром;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передать  в цвете красоту линий, форм, окраски, определение пропорций. </a:t>
            </a:r>
          </a:p>
          <a:p>
            <a:pPr marL="0" indent="0">
              <a:buNone/>
            </a:pPr>
            <a:r>
              <a:rPr lang="ru-RU" b="1" dirty="0"/>
              <a:t>Развивающие: 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научить </a:t>
            </a:r>
            <a:r>
              <a:rPr lang="ru-RU" dirty="0"/>
              <a:t>видеть красоту птиц;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Развивать интерес и воображение </a:t>
            </a:r>
            <a:r>
              <a:rPr lang="ru-RU" dirty="0"/>
              <a:t>у </a:t>
            </a:r>
            <a:r>
              <a:rPr lang="ru-RU" dirty="0" smtClean="0"/>
              <a:t>детей;                                                                                                       </a:t>
            </a:r>
            <a:r>
              <a:rPr lang="ru-RU" dirty="0"/>
              <a:t>развивать у детей потребность в творчестве.</a:t>
            </a:r>
          </a:p>
          <a:p>
            <a:pPr marL="0" indent="0">
              <a:buNone/>
            </a:pPr>
            <a:r>
              <a:rPr lang="ru-RU" b="1" dirty="0"/>
              <a:t>Воспитательные: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воспитывать </a:t>
            </a:r>
            <a:r>
              <a:rPr lang="ru-RU" dirty="0"/>
              <a:t>любовь к родной природе, эстетический вкус;                                                                                                                        бережное отношение к природе, воспитать умения видеть, понимать и замечать прекрасное в повседневной жизни, красоту природы;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формирование эстетических чувств;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формирование аккуратности в процессе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97895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Зрительный </a:t>
            </a:r>
            <a:r>
              <a:rPr lang="ru-RU" b="1" dirty="0"/>
              <a:t>ряд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поэтапное </a:t>
            </a:r>
            <a:r>
              <a:rPr lang="ru-RU" dirty="0"/>
              <a:t>изображение </a:t>
            </a:r>
            <a:r>
              <a:rPr lang="ru-RU" dirty="0" smtClean="0"/>
              <a:t>весенних птиц.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Материалы </a:t>
            </a:r>
            <a:r>
              <a:rPr lang="ru-RU" b="1" dirty="0"/>
              <a:t>и принадлежности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акварель</a:t>
            </a:r>
            <a:r>
              <a:rPr lang="ru-RU" dirty="0"/>
              <a:t>, </a:t>
            </a:r>
            <a:r>
              <a:rPr lang="ru-RU" dirty="0" smtClean="0"/>
              <a:t>непроливайка, </a:t>
            </a:r>
            <a:r>
              <a:rPr lang="ru-RU" dirty="0"/>
              <a:t>кисточки, </a:t>
            </a:r>
            <a:r>
              <a:rPr lang="ru-RU" dirty="0" smtClean="0"/>
              <a:t>палитра,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листы тонированной бумаги.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Литературный </a:t>
            </a:r>
            <a:r>
              <a:rPr lang="ru-RU" b="1" dirty="0"/>
              <a:t>ряд:</a:t>
            </a:r>
            <a:r>
              <a:rPr lang="ru-RU" dirty="0"/>
              <a:t> стихи, рассказы, легенды о </a:t>
            </a:r>
            <a:r>
              <a:rPr lang="ru-RU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весенних птичках.</a:t>
            </a:r>
            <a:endParaRPr lang="ru-RU" dirty="0"/>
          </a:p>
          <a:p>
            <a:pPr>
              <a:buNone/>
            </a:pPr>
            <a:r>
              <a:rPr lang="ru-RU" dirty="0" smtClean="0"/>
              <a:t> Длительность занятия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8134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 работы: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Организация   рабочего  места.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Выполнение набросков весенних птиц. (правильно расположить рисунок на листе тонкими линиями, без прорисовки деталей).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Работа в цвете (основные элементы), яркое живописное решение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Последний этап: яркое живописное решение.</a:t>
            </a:r>
          </a:p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Длительность занятия составляет 2 занятия по 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Среда: 29.05.2020 – 2часа</a:t>
            </a:r>
          </a:p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Воскресение: 04.05.2020 – 2 часа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3491897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293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	</a:t>
            </a:r>
            <a:br>
              <a:rPr lang="en-US" sz="1800" i="1" dirty="0" smtClean="0"/>
            </a:br>
            <a:r>
              <a:rPr lang="ru-RU" sz="1800" dirty="0" smtClean="0"/>
              <a:t>На Руси всегда очень серьёзно относились ко времени, предшествующему лету - красавице Весне. Весну всегда ждали, встречали, закликали, чтобы пришла она с теплом, с доброй погодой, с хлебом, с богатым урожаем. В русском народе говорят, что птицы приносят на своих крылья настоящую, теплую весну. У русских повсюду существовала вера в то, что 22 марта из теплых стран прилетают сорок разных птиц, и первая из них – жаворонок или кулик.</a:t>
            </a:r>
            <a:br>
              <a:rPr lang="ru-RU" sz="1800" dirty="0" smtClean="0"/>
            </a:br>
            <a:r>
              <a:rPr lang="en-US" sz="1800" dirty="0" smtClean="0"/>
              <a:t>	</a:t>
            </a:r>
            <a:r>
              <a:rPr lang="ru-RU" sz="1800" dirty="0" smtClean="0"/>
              <a:t>Издревле существовал такой красивый обычай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весна.</a:t>
            </a:r>
            <a:br>
              <a:rPr lang="ru-RU" sz="1800" dirty="0" smtClean="0"/>
            </a:br>
            <a:r>
              <a:rPr lang="ru-RU" dirty="0" smtClean="0">
                <a:cs typeface="Aharoni" pitchFamily="2" charset="-79"/>
              </a:rPr>
              <a:t/>
            </a:r>
            <a:br>
              <a:rPr lang="ru-RU" dirty="0" smtClean="0">
                <a:cs typeface="Aharoni" pitchFamily="2" charset="-79"/>
              </a:rPr>
            </a:b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4005064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altLang="ru-RU" sz="2000" b="1" dirty="0" smtClean="0">
                <a:solidFill>
                  <a:schemeClr val="tx1"/>
                </a:solidFill>
              </a:rPr>
              <a:t>     </a:t>
            </a:r>
            <a:endParaRPr lang="ru-RU" altLang="ru-RU" sz="2000" b="1" dirty="0" smtClean="0">
              <a:solidFill>
                <a:schemeClr val="tx1"/>
              </a:solidFill>
            </a:endParaRPr>
          </a:p>
          <a:p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</a:rPr>
              <a:t>Выпуская птиц приговаривали:</a:t>
            </a:r>
            <a:endParaRPr lang="en-US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Синички-сестрички,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Тетки-чечетки,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err="1" smtClean="0">
                <a:solidFill>
                  <a:schemeClr val="tx1"/>
                </a:solidFill>
              </a:rPr>
              <a:t>Краснозобые</a:t>
            </a:r>
            <a:r>
              <a:rPr lang="ru-RU" sz="3300" i="1" dirty="0" smtClean="0">
                <a:solidFill>
                  <a:schemeClr val="tx1"/>
                </a:solidFill>
              </a:rPr>
              <a:t> </a:t>
            </a:r>
            <a:r>
              <a:rPr lang="ru-RU" sz="3300" i="1" dirty="0" err="1" smtClean="0">
                <a:solidFill>
                  <a:schemeClr val="tx1"/>
                </a:solidFill>
              </a:rPr>
              <a:t>снегирюшки</a:t>
            </a:r>
            <a:r>
              <a:rPr lang="ru-RU" sz="3300" i="1" dirty="0" smtClean="0">
                <a:solidFill>
                  <a:schemeClr val="tx1"/>
                </a:solidFill>
              </a:rPr>
              <a:t>,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Щеглята-молодцы,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Воры воробьи!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Вы по воле полетайте,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Вы на вольной поживите,</a:t>
            </a:r>
            <a:br>
              <a:rPr lang="ru-RU" sz="3300" i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tx1"/>
                </a:solidFill>
              </a:rPr>
              <a:t>К нам весну скорей ведите!</a:t>
            </a:r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 </a:t>
            </a: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1"/>
                </a:solidFill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209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base"/>
            <a:r>
              <a:rPr lang="ru-RU" b="1" dirty="0" smtClean="0"/>
              <a:t>Вестники весны, птицы – приметы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Если увидишь скворца, значит весна у крыльца</a:t>
            </a:r>
          </a:p>
          <a:p>
            <a:pPr fontAlgn="base"/>
            <a:r>
              <a:rPr lang="ru-RU" dirty="0" smtClean="0"/>
              <a:t>Жаворонок летит к теплу</a:t>
            </a:r>
          </a:p>
          <a:p>
            <a:pPr fontAlgn="base"/>
            <a:r>
              <a:rPr lang="ru-RU" dirty="0" smtClean="0"/>
              <a:t>Гусь весну кличет</a:t>
            </a:r>
          </a:p>
          <a:p>
            <a:pPr fontAlgn="base"/>
            <a:r>
              <a:rPr lang="ru-RU" dirty="0" smtClean="0"/>
              <a:t>Прилёт весной ласточки, к скорым грозам</a:t>
            </a:r>
          </a:p>
          <a:p>
            <a:pPr fontAlgn="base"/>
            <a:r>
              <a:rPr lang="ru-RU" dirty="0" smtClean="0"/>
              <a:t>Трясогузка маленькая, а лёд хвостом разбивает</a:t>
            </a:r>
          </a:p>
          <a:p>
            <a:pPr fontAlgn="base">
              <a:buNone/>
            </a:pPr>
            <a:r>
              <a:rPr lang="ru-RU" dirty="0" smtClean="0"/>
              <a:t>		Вот они какие — первые весенние птицы, которые к нам прилетают, приносят на крыльях нам весну, тепло и радость.</a:t>
            </a: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Болгарская сказка</a:t>
            </a:r>
            <a:br>
              <a:rPr lang="ru-RU" sz="2800" dirty="0" smtClean="0"/>
            </a:br>
            <a:r>
              <a:rPr lang="ru-RU" sz="2800" dirty="0" smtClean="0"/>
              <a:t>«Соловей»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3400" dirty="0" smtClean="0"/>
              <a:t>На дереве сидел соловей и пел. Он облетел весь мир и много знал. А под деревом лежал еж. Он был сыт, и песнь соловья ему нравилась: она навевала на него сон.</a:t>
            </a:r>
          </a:p>
          <a:p>
            <a:pPr>
              <a:buNone/>
            </a:pPr>
            <a:r>
              <a:rPr lang="ru-RU" sz="3400" dirty="0" smtClean="0"/>
              <a:t>		Соловей пел о солнце, о высоком небе с серебристыми облаками, он воспевал необъятный океан, прозрачные ручьи и спокойные задумчивые озера. Он славил (на то он и соловей!) благоуханные розы, лилии, гвоздики и васильки. Пел о могучих кедрах, соснах и дубах, о райских птицах, ярких попугаях и пестро цветных фазанах. Зашло солнце.</a:t>
            </a:r>
          </a:p>
          <a:p>
            <a:pPr>
              <a:buNone/>
            </a:pPr>
            <a:r>
              <a:rPr lang="ru-RU" sz="3400" dirty="0" smtClean="0"/>
              <a:t>		Наступили сумерки. Еж давно заснул, а крохотная пташка на дереве все пела.</a:t>
            </a:r>
            <a:br>
              <a:rPr lang="ru-RU" sz="3400" dirty="0" smtClean="0"/>
            </a:br>
            <a:r>
              <a:rPr lang="ru-RU" sz="3400" dirty="0" smtClean="0"/>
              <a:t>Соловей прославлял звезды, на которых щебечут другие соловьи. Маленький земной соловей говорил, что звездные соловьи запели бы еще лучше, если бы он смог долететь до них и их поучить. Еж проснулся, сбегал к речке, напился воды и вернулся обратно. Соловей все еще пел.</a:t>
            </a:r>
          </a:p>
          <a:p>
            <a:pPr>
              <a:buNone/>
            </a:pPr>
            <a:r>
              <a:rPr lang="ru-RU" sz="3400" dirty="0" smtClean="0"/>
              <a:t>		Еж отправился на поиски пищи. Наевшись, он вернулся в свое логово. Наступил рассвет. Соловей все пел. Он славил солнце, и песня его была лучше вчерашней.</a:t>
            </a:r>
            <a:br>
              <a:rPr lang="ru-RU" sz="3400" dirty="0" smtClean="0"/>
            </a:br>
            <a:r>
              <a:rPr lang="ru-RU" sz="3400" dirty="0" smtClean="0"/>
              <a:t>Ежу надоело слушать соловьиное пение. Он закричал сердито:</a:t>
            </a:r>
            <a:br>
              <a:rPr lang="ru-RU" sz="3400" dirty="0" smtClean="0"/>
            </a:br>
            <a:r>
              <a:rPr lang="ru-RU" sz="3400" dirty="0" smtClean="0"/>
              <a:t>— Замолчи, серая птица! Сколько можно распевать про солнце, звезды и звездных соловьев? Погляди на себя! Ты меньше моего рыльца! Тоже мне, распелась! Если общипать все твои перья, то из них не выйдет перины для одной моей лапки!</a:t>
            </a:r>
            <a:br>
              <a:rPr lang="ru-RU" sz="3400" dirty="0" smtClean="0"/>
            </a:br>
            <a:r>
              <a:rPr lang="ru-RU" sz="3400" dirty="0" smtClean="0"/>
              <a:t>Соловей оборвал пенье и сказал:</a:t>
            </a:r>
            <a:br>
              <a:rPr lang="ru-RU" sz="3400" dirty="0" smtClean="0"/>
            </a:br>
            <a:r>
              <a:rPr lang="ru-RU" sz="3400" dirty="0" smtClean="0"/>
              <a:t>— Послушай, надменный еж. Ты хвалишься своим богатством, говоришь, что носишь на спине тысячу иголок. Но хоть у тебя и тысяча иголок, ты не можешь сравниться с бедным портным, что одной-единственной иглой кормит себя и семью.</a:t>
            </a:r>
            <a:endParaRPr lang="ru-RU" sz="3400" dirty="0"/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История возвращения весенних птиц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	</a:t>
            </a:r>
            <a:r>
              <a:rPr lang="ru-RU" sz="3400" dirty="0" smtClean="0"/>
              <a:t>Самыми </a:t>
            </a:r>
            <a:r>
              <a:rPr lang="ru-RU" sz="3400" b="1" dirty="0" smtClean="0"/>
              <a:t>ранними птицами считаются трясогузки</a:t>
            </a:r>
            <a:r>
              <a:rPr lang="ru-RU" sz="3400" dirty="0" smtClean="0"/>
              <a:t>, так как они радуют своим курлыканьем уже по началу расставания льда. За ними можно наблюдать, когда они плывут по талым льдинам на реке.</a:t>
            </a:r>
          </a:p>
          <a:p>
            <a:pPr fontAlgn="base">
              <a:buNone/>
            </a:pPr>
            <a:r>
              <a:rPr lang="ru-RU" sz="3400" dirty="0" smtClean="0"/>
              <a:t>		Не менее ранними пернатыми замечены грачи. Они также прилетают в свои владения, едва растает снег на полях. Грачам свойственно облагораживать ранее покинутые гнезда, после чего они занимаются кладкой и насиживанием яиц. Грачи одни из первых выводят птенцов.</a:t>
            </a:r>
          </a:p>
          <a:p>
            <a:pPr fontAlgn="base">
              <a:buNone/>
            </a:pPr>
            <a:r>
              <a:rPr lang="ru-RU" sz="3400" dirty="0" smtClean="0"/>
              <a:t>		Следующими пришельцами замечено видеть скворцов и жаворонков. Скворцы занимают уже построенные для них гнезда и тоже спешат произвести потомство. А жаворонки поют звонкие песни, которые означают приход весны. У скворцов первыми прилетают самцы и обустраивают гнездышко, а самки присоединяются позже.</a:t>
            </a:r>
          </a:p>
          <a:p>
            <a:pPr fontAlgn="base">
              <a:buNone/>
            </a:pPr>
            <a:r>
              <a:rPr lang="ru-RU" sz="3400" dirty="0" smtClean="0"/>
              <a:t>		Немного позднее можно встретить и </a:t>
            </a:r>
            <a:r>
              <a:rPr lang="ru-RU" sz="3400" b="1" dirty="0" smtClean="0"/>
              <a:t>красавца зяблика</a:t>
            </a:r>
            <a:r>
              <a:rPr lang="ru-RU" sz="3400" dirty="0" smtClean="0"/>
              <a:t>. Его можно заметить по своеобразной окраске: голова голубая; лобик черный; на щеках, горле и груди коричнево-красноватый окрас; спина имеет рыжевато-бурую окантовку; хвост зеленый; крылья по краям желтые, внутри черно-серые.</a:t>
            </a:r>
          </a:p>
          <a:p>
            <a:pPr fontAlgn="base">
              <a:buNone/>
            </a:pPr>
            <a:r>
              <a:rPr lang="ru-RU" sz="3400" dirty="0" smtClean="0"/>
              <a:t>		Нельзя не восхититься такой своеобразной птицей, как дрозд, который прилетает вслед за зябликом. По размерам он напоминает голубя. Но, окрас его намного привлекательней. Он имеет желтовато — белую грудку и бурые пятнышки на брюхе. Окрас спины серый.</a:t>
            </a:r>
          </a:p>
          <a:p>
            <a:pPr fontAlgn="base">
              <a:buNone/>
            </a:pPr>
            <a:r>
              <a:rPr lang="ru-RU" sz="3400" dirty="0" smtClean="0"/>
              <a:t>		В апреле возвращаются с теплых краев горихвостки. Эта птичка немного меньше воробья и имеет синевато-серый окрас. Глаза очерчены черной полоской, на лбу белое пятно. Горлышко окрашено в черный цвет. Хвост имеет красно-оранжевый окрас.</a:t>
            </a:r>
            <a:endParaRPr lang="ru-RU" sz="3400" dirty="0"/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523</Words>
  <Application>Microsoft Office PowerPoint</Application>
  <PresentationFormat>Экран (4:3)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Дистанционное  обучение по дополнительной общеобразовательной  программе «Юный художник»  Тема занятия:  «Весенние птички»  </vt:lpstr>
      <vt:lpstr>Цель:  </vt:lpstr>
      <vt:lpstr>Слайд 3</vt:lpstr>
      <vt:lpstr>Слайд 4</vt:lpstr>
      <vt:lpstr>Слайд 5</vt:lpstr>
      <vt:lpstr>      На Руси всегда очень серьёзно относились ко времени, предшествующему лету - красавице Весне. Весну всегда ждали, встречали, закликали, чтобы пришла она с теплом, с доброй погодой, с хлебом, с богатым урожаем. В русском народе говорят, что птицы приносят на своих крылья настоящую, теплую весну. У русских повсюду существовала вера в то, что 22 марта из теплых стран прилетают сорок разных птиц, и первая из них – жаворонок или кулик.  Издревле существовал такой красивый обычай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весна.  </vt:lpstr>
      <vt:lpstr>Вестники весны, птицы – приметы</vt:lpstr>
      <vt:lpstr>Болгарская сказка «Соловей»</vt:lpstr>
      <vt:lpstr>История возвращения весенних птиц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вавандр</dc:creator>
  <cp:lastModifiedBy>Дом</cp:lastModifiedBy>
  <cp:revision>68</cp:revision>
  <dcterms:created xsi:type="dcterms:W3CDTF">2015-11-20T03:47:16Z</dcterms:created>
  <dcterms:modified xsi:type="dcterms:W3CDTF">2020-04-25T12:49:52Z</dcterms:modified>
</cp:coreProperties>
</file>